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29"/>
  </p:notesMasterIdLst>
  <p:handoutMasterIdLst>
    <p:handoutMasterId r:id="rId30"/>
  </p:handoutMasterIdLst>
  <p:sldIdLst>
    <p:sldId id="258" r:id="rId2"/>
    <p:sldId id="441" r:id="rId3"/>
    <p:sldId id="467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66" r:id="rId13"/>
    <p:sldId id="463" r:id="rId14"/>
    <p:sldId id="464" r:id="rId15"/>
    <p:sldId id="465" r:id="rId16"/>
    <p:sldId id="462" r:id="rId17"/>
    <p:sldId id="453" r:id="rId18"/>
    <p:sldId id="454" r:id="rId19"/>
    <p:sldId id="455" r:id="rId20"/>
    <p:sldId id="457" r:id="rId21"/>
    <p:sldId id="461" r:id="rId22"/>
    <p:sldId id="456" r:id="rId23"/>
    <p:sldId id="458" r:id="rId24"/>
    <p:sldId id="459" r:id="rId25"/>
    <p:sldId id="460" r:id="rId26"/>
    <p:sldId id="476" r:id="rId27"/>
    <p:sldId id="267" r:id="rId28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668"/>
    <a:srgbClr val="BEE39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0980" autoAdjust="0"/>
  </p:normalViewPr>
  <p:slideViewPr>
    <p:cSldViewPr snapToGrid="0">
      <p:cViewPr varScale="1">
        <p:scale>
          <a:sx n="104" d="100"/>
          <a:sy n="104" d="100"/>
        </p:scale>
        <p:origin x="14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4354F-5B59-6D25-A902-C76A032B3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AB4FD-F548-5F41-BEF5-AA8497F9D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885A-F6E1-4397-87E5-C72C9C3F4F22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08C9-FD98-451D-1E38-817068E1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83962-A261-0C42-6B60-FC1C6AC74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7E58-9348-4DC8-B1A2-251D3BE6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9D1C-CBE2-460D-86CD-3E97BC9449EF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0176-9E2B-45E1-AFF6-0E55CA1C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47C-894D-405A-962A-DDEBF981B923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81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C81-A082-4AB9-A334-019E2A6D3124}" type="datetime1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5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0D8-B3BD-4A8A-9B73-277E5F3E4F31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88E6-304B-415A-B893-5C79D834D330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3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DE-FA46-457A-9CCE-F50EFA7143DD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398-5DD3-4606-8247-81D0A80C784C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5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D744-27B2-4935-8508-7AFFF051F9E3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185F-B459-4A83-882A-434BF05FED48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6BF-4D48-4889-B728-838001A1111E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9C8-59A6-4BFB-AFB9-5546A4C76C7D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7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BBA-706A-40F2-AAF0-3515891FCE69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769F-4DB8-A057-E3F34DA13BB9}" type="datetime1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503-FB77-452F-B241-F05B743A6F61}" type="datetime1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11F3-08C0-4464-BF40-D0CDBEC586B3}" type="datetime1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B9A1-BDB3-4DB4-BE0A-90466B8F5010}" type="datetime1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84C1-C212-4DD3-AE1F-CBDB06BD7D71}" type="datetime1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726-18CC-4301-9AA1-476F5AE06F5D}" type="datetime1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9A0CAE-7709-4D1A-BB18-E8D7EAF7C857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endParaRPr lang="en-US" sz="8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60201" y="85104"/>
            <a:ext cx="2540663" cy="399590"/>
          </a:xfrm>
          <a:custGeom>
            <a:avLst/>
            <a:gdLst>
              <a:gd name="connsiteX0" fmla="*/ 0 w 2540663"/>
              <a:gd name="connsiteY0" fmla="*/ 66600 h 399590"/>
              <a:gd name="connsiteX1" fmla="*/ 66600 w 2540663"/>
              <a:gd name="connsiteY1" fmla="*/ 0 h 399590"/>
              <a:gd name="connsiteX2" fmla="*/ 668466 w 2540663"/>
              <a:gd name="connsiteY2" fmla="*/ 0 h 399590"/>
              <a:gd name="connsiteX3" fmla="*/ 1318481 w 2540663"/>
              <a:gd name="connsiteY3" fmla="*/ 0 h 399590"/>
              <a:gd name="connsiteX4" fmla="*/ 2474063 w 2540663"/>
              <a:gd name="connsiteY4" fmla="*/ 0 h 399590"/>
              <a:gd name="connsiteX5" fmla="*/ 2540663 w 2540663"/>
              <a:gd name="connsiteY5" fmla="*/ 66600 h 399590"/>
              <a:gd name="connsiteX6" fmla="*/ 2540663 w 2540663"/>
              <a:gd name="connsiteY6" fmla="*/ 332990 h 399590"/>
              <a:gd name="connsiteX7" fmla="*/ 2474063 w 2540663"/>
              <a:gd name="connsiteY7" fmla="*/ 399590 h 399590"/>
              <a:gd name="connsiteX8" fmla="*/ 1848123 w 2540663"/>
              <a:gd name="connsiteY8" fmla="*/ 399590 h 399590"/>
              <a:gd name="connsiteX9" fmla="*/ 1222182 w 2540663"/>
              <a:gd name="connsiteY9" fmla="*/ 399590 h 399590"/>
              <a:gd name="connsiteX10" fmla="*/ 692540 w 2540663"/>
              <a:gd name="connsiteY10" fmla="*/ 399590 h 399590"/>
              <a:gd name="connsiteX11" fmla="*/ 66600 w 2540663"/>
              <a:gd name="connsiteY11" fmla="*/ 399590 h 399590"/>
              <a:gd name="connsiteX12" fmla="*/ 0 w 2540663"/>
              <a:gd name="connsiteY12" fmla="*/ 332990 h 399590"/>
              <a:gd name="connsiteX13" fmla="*/ 0 w 254066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066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7109" y="16819"/>
                  <a:pt x="536609" y="-4519"/>
                  <a:pt x="668466" y="0"/>
                </a:cubicBezTo>
                <a:cubicBezTo>
                  <a:pt x="800323" y="4519"/>
                  <a:pt x="1135891" y="-9359"/>
                  <a:pt x="1318481" y="0"/>
                </a:cubicBezTo>
                <a:cubicBezTo>
                  <a:pt x="1501072" y="9359"/>
                  <a:pt x="2238207" y="-46381"/>
                  <a:pt x="2474063" y="0"/>
                </a:cubicBezTo>
                <a:cubicBezTo>
                  <a:pt x="2508301" y="3418"/>
                  <a:pt x="2540417" y="25716"/>
                  <a:pt x="2540663" y="66600"/>
                </a:cubicBezTo>
                <a:cubicBezTo>
                  <a:pt x="2541281" y="163177"/>
                  <a:pt x="2546614" y="233743"/>
                  <a:pt x="2540663" y="332990"/>
                </a:cubicBezTo>
                <a:cubicBezTo>
                  <a:pt x="2534506" y="368193"/>
                  <a:pt x="2510027" y="398983"/>
                  <a:pt x="2474063" y="399590"/>
                </a:cubicBezTo>
                <a:cubicBezTo>
                  <a:pt x="2284937" y="381399"/>
                  <a:pt x="2107224" y="368617"/>
                  <a:pt x="1848123" y="399590"/>
                </a:cubicBezTo>
                <a:cubicBezTo>
                  <a:pt x="1589022" y="430563"/>
                  <a:pt x="1506009" y="378428"/>
                  <a:pt x="1222182" y="399590"/>
                </a:cubicBezTo>
                <a:cubicBezTo>
                  <a:pt x="938355" y="420752"/>
                  <a:pt x="936796" y="403369"/>
                  <a:pt x="692540" y="399590"/>
                </a:cubicBezTo>
                <a:cubicBezTo>
                  <a:pt x="448284" y="395811"/>
                  <a:pt x="283335" y="42203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 اللتي تتعرض لها الشركات</a:t>
            </a:r>
            <a:endParaRPr lang="en-US"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2609945" y="233846"/>
            <a:ext cx="5926021" cy="399590"/>
          </a:xfrm>
          <a:prstGeom prst="roundRect">
            <a:avLst/>
          </a:pr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أمثلة على الشركات والمخاطر المعرضة لها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8703958" y="1588895"/>
            <a:ext cx="3083228" cy="751769"/>
          </a:xfrm>
          <a:prstGeom prst="roundRect">
            <a:avLst/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قطاع الرعاية الصحية</a:t>
            </a:r>
            <a:endParaRPr lang="en-US" dirty="0">
              <a:solidFill>
                <a:srgbClr val="FF0000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FAD879-84E6-9431-34B5-3D729C14F1BE}"/>
              </a:ext>
            </a:extLst>
          </p:cNvPr>
          <p:cNvSpPr/>
          <p:nvPr/>
        </p:nvSpPr>
        <p:spPr>
          <a:xfrm>
            <a:off x="2711036" y="967856"/>
            <a:ext cx="5774386" cy="775513"/>
          </a:xfrm>
          <a:custGeom>
            <a:avLst/>
            <a:gdLst>
              <a:gd name="connsiteX0" fmla="*/ 0 w 5774386"/>
              <a:gd name="connsiteY0" fmla="*/ 129255 h 775513"/>
              <a:gd name="connsiteX1" fmla="*/ 129255 w 5774386"/>
              <a:gd name="connsiteY1" fmla="*/ 0 h 775513"/>
              <a:gd name="connsiteX2" fmla="*/ 929057 w 5774386"/>
              <a:gd name="connsiteY2" fmla="*/ 0 h 775513"/>
              <a:gd name="connsiteX3" fmla="*/ 1673700 w 5774386"/>
              <a:gd name="connsiteY3" fmla="*/ 0 h 775513"/>
              <a:gd name="connsiteX4" fmla="*/ 2418344 w 5774386"/>
              <a:gd name="connsiteY4" fmla="*/ 0 h 775513"/>
              <a:gd name="connsiteX5" fmla="*/ 2997511 w 5774386"/>
              <a:gd name="connsiteY5" fmla="*/ 0 h 775513"/>
              <a:gd name="connsiteX6" fmla="*/ 3686995 w 5774386"/>
              <a:gd name="connsiteY6" fmla="*/ 0 h 775513"/>
              <a:gd name="connsiteX7" fmla="*/ 4321321 w 5774386"/>
              <a:gd name="connsiteY7" fmla="*/ 0 h 775513"/>
              <a:gd name="connsiteX8" fmla="*/ 4845329 w 5774386"/>
              <a:gd name="connsiteY8" fmla="*/ 0 h 775513"/>
              <a:gd name="connsiteX9" fmla="*/ 5645131 w 5774386"/>
              <a:gd name="connsiteY9" fmla="*/ 0 h 775513"/>
              <a:gd name="connsiteX10" fmla="*/ 5774386 w 5774386"/>
              <a:gd name="connsiteY10" fmla="*/ 129255 h 775513"/>
              <a:gd name="connsiteX11" fmla="*/ 5774386 w 5774386"/>
              <a:gd name="connsiteY11" fmla="*/ 646258 h 775513"/>
              <a:gd name="connsiteX12" fmla="*/ 5645131 w 5774386"/>
              <a:gd name="connsiteY12" fmla="*/ 775513 h 775513"/>
              <a:gd name="connsiteX13" fmla="*/ 5010805 w 5774386"/>
              <a:gd name="connsiteY13" fmla="*/ 775513 h 775513"/>
              <a:gd name="connsiteX14" fmla="*/ 4376480 w 5774386"/>
              <a:gd name="connsiteY14" fmla="*/ 775513 h 775513"/>
              <a:gd name="connsiteX15" fmla="*/ 3742154 w 5774386"/>
              <a:gd name="connsiteY15" fmla="*/ 775513 h 775513"/>
              <a:gd name="connsiteX16" fmla="*/ 2997511 w 5774386"/>
              <a:gd name="connsiteY16" fmla="*/ 775513 h 775513"/>
              <a:gd name="connsiteX17" fmla="*/ 2197709 w 5774386"/>
              <a:gd name="connsiteY17" fmla="*/ 775513 h 775513"/>
              <a:gd name="connsiteX18" fmla="*/ 1453065 w 5774386"/>
              <a:gd name="connsiteY18" fmla="*/ 775513 h 775513"/>
              <a:gd name="connsiteX19" fmla="*/ 129255 w 5774386"/>
              <a:gd name="connsiteY19" fmla="*/ 775513 h 775513"/>
              <a:gd name="connsiteX20" fmla="*/ 0 w 5774386"/>
              <a:gd name="connsiteY20" fmla="*/ 646258 h 775513"/>
              <a:gd name="connsiteX21" fmla="*/ 0 w 5774386"/>
              <a:gd name="connsiteY21" fmla="*/ 129255 h 77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4386" h="775513" fill="none" extrusionOk="0">
                <a:moveTo>
                  <a:pt x="0" y="129255"/>
                </a:moveTo>
                <a:cubicBezTo>
                  <a:pt x="-2855" y="61887"/>
                  <a:pt x="74106" y="-1971"/>
                  <a:pt x="129255" y="0"/>
                </a:cubicBezTo>
                <a:cubicBezTo>
                  <a:pt x="303855" y="38219"/>
                  <a:pt x="682955" y="5629"/>
                  <a:pt x="929057" y="0"/>
                </a:cubicBezTo>
                <a:cubicBezTo>
                  <a:pt x="1175159" y="-5629"/>
                  <a:pt x="1424196" y="-36341"/>
                  <a:pt x="1673700" y="0"/>
                </a:cubicBezTo>
                <a:cubicBezTo>
                  <a:pt x="1923204" y="36341"/>
                  <a:pt x="2230020" y="-35754"/>
                  <a:pt x="2418344" y="0"/>
                </a:cubicBezTo>
                <a:cubicBezTo>
                  <a:pt x="2606668" y="35754"/>
                  <a:pt x="2734291" y="9868"/>
                  <a:pt x="2997511" y="0"/>
                </a:cubicBezTo>
                <a:cubicBezTo>
                  <a:pt x="3260731" y="-9868"/>
                  <a:pt x="3372631" y="21869"/>
                  <a:pt x="3686995" y="0"/>
                </a:cubicBezTo>
                <a:cubicBezTo>
                  <a:pt x="4001359" y="-21869"/>
                  <a:pt x="4084675" y="15622"/>
                  <a:pt x="4321321" y="0"/>
                </a:cubicBezTo>
                <a:cubicBezTo>
                  <a:pt x="4557967" y="-15622"/>
                  <a:pt x="4676280" y="14750"/>
                  <a:pt x="4845329" y="0"/>
                </a:cubicBezTo>
                <a:cubicBezTo>
                  <a:pt x="5014378" y="-14750"/>
                  <a:pt x="5365347" y="-28227"/>
                  <a:pt x="5645131" y="0"/>
                </a:cubicBezTo>
                <a:cubicBezTo>
                  <a:pt x="5720887" y="-15022"/>
                  <a:pt x="5761039" y="66987"/>
                  <a:pt x="5774386" y="129255"/>
                </a:cubicBezTo>
                <a:cubicBezTo>
                  <a:pt x="5793895" y="280558"/>
                  <a:pt x="5793783" y="470946"/>
                  <a:pt x="5774386" y="646258"/>
                </a:cubicBezTo>
                <a:cubicBezTo>
                  <a:pt x="5775222" y="709579"/>
                  <a:pt x="5704579" y="779321"/>
                  <a:pt x="5645131" y="775513"/>
                </a:cubicBezTo>
                <a:cubicBezTo>
                  <a:pt x="5472415" y="770760"/>
                  <a:pt x="5180847" y="773449"/>
                  <a:pt x="5010805" y="775513"/>
                </a:cubicBezTo>
                <a:cubicBezTo>
                  <a:pt x="4840763" y="777577"/>
                  <a:pt x="4685591" y="787772"/>
                  <a:pt x="4376480" y="775513"/>
                </a:cubicBezTo>
                <a:cubicBezTo>
                  <a:pt x="4067369" y="763254"/>
                  <a:pt x="3898668" y="780974"/>
                  <a:pt x="3742154" y="775513"/>
                </a:cubicBezTo>
                <a:cubicBezTo>
                  <a:pt x="3585640" y="770052"/>
                  <a:pt x="3325086" y="774359"/>
                  <a:pt x="2997511" y="775513"/>
                </a:cubicBezTo>
                <a:cubicBezTo>
                  <a:pt x="2669936" y="776667"/>
                  <a:pt x="2523679" y="795451"/>
                  <a:pt x="2197709" y="775513"/>
                </a:cubicBezTo>
                <a:cubicBezTo>
                  <a:pt x="1871739" y="755575"/>
                  <a:pt x="1635801" y="759141"/>
                  <a:pt x="1453065" y="775513"/>
                </a:cubicBezTo>
                <a:cubicBezTo>
                  <a:pt x="1270329" y="791885"/>
                  <a:pt x="540852" y="741623"/>
                  <a:pt x="129255" y="775513"/>
                </a:cubicBezTo>
                <a:cubicBezTo>
                  <a:pt x="63503" y="767979"/>
                  <a:pt x="-2547" y="717406"/>
                  <a:pt x="0" y="646258"/>
                </a:cubicBezTo>
                <a:cubicBezTo>
                  <a:pt x="-17299" y="476726"/>
                  <a:pt x="3396" y="240349"/>
                  <a:pt x="0" y="129255"/>
                </a:cubicBezTo>
                <a:close/>
              </a:path>
              <a:path w="5774386" h="775513" stroke="0" extrusionOk="0">
                <a:moveTo>
                  <a:pt x="0" y="129255"/>
                </a:moveTo>
                <a:cubicBezTo>
                  <a:pt x="1451" y="55784"/>
                  <a:pt x="55696" y="16183"/>
                  <a:pt x="129255" y="0"/>
                </a:cubicBezTo>
                <a:cubicBezTo>
                  <a:pt x="360207" y="-7601"/>
                  <a:pt x="571159" y="2648"/>
                  <a:pt x="818740" y="0"/>
                </a:cubicBezTo>
                <a:cubicBezTo>
                  <a:pt x="1066322" y="-2648"/>
                  <a:pt x="1390503" y="-7167"/>
                  <a:pt x="1618542" y="0"/>
                </a:cubicBezTo>
                <a:cubicBezTo>
                  <a:pt x="1846581" y="7167"/>
                  <a:pt x="2159058" y="-4232"/>
                  <a:pt x="2418344" y="0"/>
                </a:cubicBezTo>
                <a:cubicBezTo>
                  <a:pt x="2677630" y="4232"/>
                  <a:pt x="2789934" y="28167"/>
                  <a:pt x="3052669" y="0"/>
                </a:cubicBezTo>
                <a:cubicBezTo>
                  <a:pt x="3315405" y="-28167"/>
                  <a:pt x="3472246" y="27330"/>
                  <a:pt x="3797313" y="0"/>
                </a:cubicBezTo>
                <a:cubicBezTo>
                  <a:pt x="4122380" y="-27330"/>
                  <a:pt x="4322528" y="25635"/>
                  <a:pt x="4597115" y="0"/>
                </a:cubicBezTo>
                <a:cubicBezTo>
                  <a:pt x="4871702" y="-25635"/>
                  <a:pt x="5193858" y="-42821"/>
                  <a:pt x="5645131" y="0"/>
                </a:cubicBezTo>
                <a:cubicBezTo>
                  <a:pt x="5707768" y="7995"/>
                  <a:pt x="5763601" y="65352"/>
                  <a:pt x="5774386" y="129255"/>
                </a:cubicBezTo>
                <a:cubicBezTo>
                  <a:pt x="5777668" y="276448"/>
                  <a:pt x="5794417" y="514606"/>
                  <a:pt x="5774386" y="646258"/>
                </a:cubicBezTo>
                <a:cubicBezTo>
                  <a:pt x="5774343" y="700585"/>
                  <a:pt x="5706299" y="771299"/>
                  <a:pt x="5645131" y="775513"/>
                </a:cubicBezTo>
                <a:cubicBezTo>
                  <a:pt x="5529449" y="791927"/>
                  <a:pt x="5320165" y="768714"/>
                  <a:pt x="5121123" y="775513"/>
                </a:cubicBezTo>
                <a:cubicBezTo>
                  <a:pt x="4922081" y="782312"/>
                  <a:pt x="4716493" y="772977"/>
                  <a:pt x="4431638" y="775513"/>
                </a:cubicBezTo>
                <a:cubicBezTo>
                  <a:pt x="4146783" y="778049"/>
                  <a:pt x="3934839" y="787579"/>
                  <a:pt x="3631836" y="775513"/>
                </a:cubicBezTo>
                <a:cubicBezTo>
                  <a:pt x="3328833" y="763447"/>
                  <a:pt x="3317174" y="771011"/>
                  <a:pt x="3052669" y="775513"/>
                </a:cubicBezTo>
                <a:cubicBezTo>
                  <a:pt x="2788164" y="780015"/>
                  <a:pt x="2672503" y="759916"/>
                  <a:pt x="2308026" y="775513"/>
                </a:cubicBezTo>
                <a:cubicBezTo>
                  <a:pt x="1943549" y="791110"/>
                  <a:pt x="1829219" y="752858"/>
                  <a:pt x="1563383" y="775513"/>
                </a:cubicBezTo>
                <a:cubicBezTo>
                  <a:pt x="1297547" y="798168"/>
                  <a:pt x="1102334" y="775001"/>
                  <a:pt x="984216" y="775513"/>
                </a:cubicBezTo>
                <a:cubicBezTo>
                  <a:pt x="866098" y="776025"/>
                  <a:pt x="473249" y="784567"/>
                  <a:pt x="129255" y="775513"/>
                </a:cubicBezTo>
                <a:cubicBezTo>
                  <a:pt x="60434" y="774306"/>
                  <a:pt x="-1774" y="714507"/>
                  <a:pt x="0" y="646258"/>
                </a:cubicBezTo>
                <a:cubicBezTo>
                  <a:pt x="602" y="531172"/>
                  <a:pt x="-14494" y="380135"/>
                  <a:pt x="0" y="12925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</a:t>
            </a:r>
            <a:r>
              <a:rPr lang="ar-EG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جونسون آند جونسون 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مخاطر قانونية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627792-9045-5989-81F2-C6C2720BEF09}"/>
              </a:ext>
            </a:extLst>
          </p:cNvPr>
          <p:cNvSpPr/>
          <p:nvPr/>
        </p:nvSpPr>
        <p:spPr>
          <a:xfrm>
            <a:off x="3326762" y="2085628"/>
            <a:ext cx="5158659" cy="868308"/>
          </a:xfrm>
          <a:custGeom>
            <a:avLst/>
            <a:gdLst>
              <a:gd name="connsiteX0" fmla="*/ 0 w 5158659"/>
              <a:gd name="connsiteY0" fmla="*/ 144721 h 868308"/>
              <a:gd name="connsiteX1" fmla="*/ 144721 w 5158659"/>
              <a:gd name="connsiteY1" fmla="*/ 0 h 868308"/>
              <a:gd name="connsiteX2" fmla="*/ 840323 w 5158659"/>
              <a:gd name="connsiteY2" fmla="*/ 0 h 868308"/>
              <a:gd name="connsiteX3" fmla="*/ 1438542 w 5158659"/>
              <a:gd name="connsiteY3" fmla="*/ 0 h 868308"/>
              <a:gd name="connsiteX4" fmla="*/ 2182836 w 5158659"/>
              <a:gd name="connsiteY4" fmla="*/ 0 h 868308"/>
              <a:gd name="connsiteX5" fmla="*/ 2927131 w 5158659"/>
              <a:gd name="connsiteY5" fmla="*/ 0 h 868308"/>
              <a:gd name="connsiteX6" fmla="*/ 3671425 w 5158659"/>
              <a:gd name="connsiteY6" fmla="*/ 0 h 868308"/>
              <a:gd name="connsiteX7" fmla="*/ 4269643 w 5158659"/>
              <a:gd name="connsiteY7" fmla="*/ 0 h 868308"/>
              <a:gd name="connsiteX8" fmla="*/ 5013938 w 5158659"/>
              <a:gd name="connsiteY8" fmla="*/ 0 h 868308"/>
              <a:gd name="connsiteX9" fmla="*/ 5158659 w 5158659"/>
              <a:gd name="connsiteY9" fmla="*/ 144721 h 868308"/>
              <a:gd name="connsiteX10" fmla="*/ 5158659 w 5158659"/>
              <a:gd name="connsiteY10" fmla="*/ 723587 h 868308"/>
              <a:gd name="connsiteX11" fmla="*/ 5013938 w 5158659"/>
              <a:gd name="connsiteY11" fmla="*/ 868308 h 868308"/>
              <a:gd name="connsiteX12" fmla="*/ 4415720 w 5158659"/>
              <a:gd name="connsiteY12" fmla="*/ 868308 h 868308"/>
              <a:gd name="connsiteX13" fmla="*/ 3622733 w 5158659"/>
              <a:gd name="connsiteY13" fmla="*/ 868308 h 868308"/>
              <a:gd name="connsiteX14" fmla="*/ 2829746 w 5158659"/>
              <a:gd name="connsiteY14" fmla="*/ 868308 h 868308"/>
              <a:gd name="connsiteX15" fmla="*/ 2134144 w 5158659"/>
              <a:gd name="connsiteY15" fmla="*/ 868308 h 868308"/>
              <a:gd name="connsiteX16" fmla="*/ 1487234 w 5158659"/>
              <a:gd name="connsiteY16" fmla="*/ 868308 h 868308"/>
              <a:gd name="connsiteX17" fmla="*/ 840323 w 5158659"/>
              <a:gd name="connsiteY17" fmla="*/ 868308 h 868308"/>
              <a:gd name="connsiteX18" fmla="*/ 144721 w 5158659"/>
              <a:gd name="connsiteY18" fmla="*/ 868308 h 868308"/>
              <a:gd name="connsiteX19" fmla="*/ 0 w 5158659"/>
              <a:gd name="connsiteY19" fmla="*/ 723587 h 868308"/>
              <a:gd name="connsiteX20" fmla="*/ 0 w 5158659"/>
              <a:gd name="connsiteY20" fmla="*/ 144721 h 86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58659" h="868308" fill="none" extrusionOk="0">
                <a:moveTo>
                  <a:pt x="0" y="144721"/>
                </a:moveTo>
                <a:cubicBezTo>
                  <a:pt x="17366" y="73347"/>
                  <a:pt x="65788" y="15996"/>
                  <a:pt x="144721" y="0"/>
                </a:cubicBezTo>
                <a:cubicBezTo>
                  <a:pt x="349904" y="4789"/>
                  <a:pt x="581809" y="-32290"/>
                  <a:pt x="840323" y="0"/>
                </a:cubicBezTo>
                <a:cubicBezTo>
                  <a:pt x="1098837" y="32290"/>
                  <a:pt x="1170589" y="-1818"/>
                  <a:pt x="1438542" y="0"/>
                </a:cubicBezTo>
                <a:cubicBezTo>
                  <a:pt x="1706495" y="1818"/>
                  <a:pt x="1892886" y="503"/>
                  <a:pt x="2182836" y="0"/>
                </a:cubicBezTo>
                <a:cubicBezTo>
                  <a:pt x="2472786" y="-503"/>
                  <a:pt x="2751887" y="-32732"/>
                  <a:pt x="2927131" y="0"/>
                </a:cubicBezTo>
                <a:cubicBezTo>
                  <a:pt x="3102375" y="32732"/>
                  <a:pt x="3337824" y="2184"/>
                  <a:pt x="3671425" y="0"/>
                </a:cubicBezTo>
                <a:cubicBezTo>
                  <a:pt x="4005026" y="-2184"/>
                  <a:pt x="3983698" y="14622"/>
                  <a:pt x="4269643" y="0"/>
                </a:cubicBezTo>
                <a:cubicBezTo>
                  <a:pt x="4555588" y="-14622"/>
                  <a:pt x="4667327" y="-22976"/>
                  <a:pt x="5013938" y="0"/>
                </a:cubicBezTo>
                <a:cubicBezTo>
                  <a:pt x="5106890" y="-5345"/>
                  <a:pt x="5167375" y="72553"/>
                  <a:pt x="5158659" y="144721"/>
                </a:cubicBezTo>
                <a:cubicBezTo>
                  <a:pt x="5184387" y="416551"/>
                  <a:pt x="5141515" y="601886"/>
                  <a:pt x="5158659" y="723587"/>
                </a:cubicBezTo>
                <a:cubicBezTo>
                  <a:pt x="5160859" y="795951"/>
                  <a:pt x="5088707" y="871832"/>
                  <a:pt x="5013938" y="868308"/>
                </a:cubicBezTo>
                <a:cubicBezTo>
                  <a:pt x="4835226" y="886627"/>
                  <a:pt x="4630981" y="849080"/>
                  <a:pt x="4415720" y="868308"/>
                </a:cubicBezTo>
                <a:cubicBezTo>
                  <a:pt x="4200459" y="887536"/>
                  <a:pt x="3817113" y="852336"/>
                  <a:pt x="3622733" y="868308"/>
                </a:cubicBezTo>
                <a:cubicBezTo>
                  <a:pt x="3428353" y="884280"/>
                  <a:pt x="3186732" y="903600"/>
                  <a:pt x="2829746" y="868308"/>
                </a:cubicBezTo>
                <a:cubicBezTo>
                  <a:pt x="2472760" y="833016"/>
                  <a:pt x="2367703" y="852697"/>
                  <a:pt x="2134144" y="868308"/>
                </a:cubicBezTo>
                <a:cubicBezTo>
                  <a:pt x="1900585" y="883919"/>
                  <a:pt x="1750376" y="844350"/>
                  <a:pt x="1487234" y="868308"/>
                </a:cubicBezTo>
                <a:cubicBezTo>
                  <a:pt x="1224092" y="892267"/>
                  <a:pt x="1018383" y="890768"/>
                  <a:pt x="840323" y="868308"/>
                </a:cubicBezTo>
                <a:cubicBezTo>
                  <a:pt x="662263" y="845848"/>
                  <a:pt x="310270" y="834697"/>
                  <a:pt x="144721" y="868308"/>
                </a:cubicBezTo>
                <a:cubicBezTo>
                  <a:pt x="62507" y="865294"/>
                  <a:pt x="2273" y="808916"/>
                  <a:pt x="0" y="723587"/>
                </a:cubicBezTo>
                <a:cubicBezTo>
                  <a:pt x="23775" y="572973"/>
                  <a:pt x="8223" y="363454"/>
                  <a:pt x="0" y="144721"/>
                </a:cubicBezTo>
                <a:close/>
              </a:path>
              <a:path w="5158659" h="868308" stroke="0" extrusionOk="0">
                <a:moveTo>
                  <a:pt x="0" y="144721"/>
                </a:moveTo>
                <a:cubicBezTo>
                  <a:pt x="5059" y="57526"/>
                  <a:pt x="63838" y="7121"/>
                  <a:pt x="144721" y="0"/>
                </a:cubicBezTo>
                <a:cubicBezTo>
                  <a:pt x="456696" y="27939"/>
                  <a:pt x="569270" y="2491"/>
                  <a:pt x="840323" y="0"/>
                </a:cubicBezTo>
                <a:cubicBezTo>
                  <a:pt x="1111376" y="-2491"/>
                  <a:pt x="1287272" y="20097"/>
                  <a:pt x="1633310" y="0"/>
                </a:cubicBezTo>
                <a:cubicBezTo>
                  <a:pt x="1979348" y="-20097"/>
                  <a:pt x="2205588" y="25933"/>
                  <a:pt x="2426297" y="0"/>
                </a:cubicBezTo>
                <a:cubicBezTo>
                  <a:pt x="2647006" y="-25933"/>
                  <a:pt x="2775054" y="3816"/>
                  <a:pt x="3073207" y="0"/>
                </a:cubicBezTo>
                <a:cubicBezTo>
                  <a:pt x="3371360" y="-3816"/>
                  <a:pt x="3512714" y="-23779"/>
                  <a:pt x="3817502" y="0"/>
                </a:cubicBezTo>
                <a:cubicBezTo>
                  <a:pt x="4122290" y="23779"/>
                  <a:pt x="4732299" y="-24780"/>
                  <a:pt x="5013938" y="0"/>
                </a:cubicBezTo>
                <a:cubicBezTo>
                  <a:pt x="5079883" y="-3586"/>
                  <a:pt x="5156009" y="62830"/>
                  <a:pt x="5158659" y="144721"/>
                </a:cubicBezTo>
                <a:cubicBezTo>
                  <a:pt x="5152071" y="401357"/>
                  <a:pt x="5142999" y="600693"/>
                  <a:pt x="5158659" y="723587"/>
                </a:cubicBezTo>
                <a:cubicBezTo>
                  <a:pt x="5162989" y="810270"/>
                  <a:pt x="5091447" y="879333"/>
                  <a:pt x="5013938" y="868308"/>
                </a:cubicBezTo>
                <a:cubicBezTo>
                  <a:pt x="4852736" y="888655"/>
                  <a:pt x="4498863" y="859745"/>
                  <a:pt x="4367028" y="868308"/>
                </a:cubicBezTo>
                <a:cubicBezTo>
                  <a:pt x="4235193" y="876872"/>
                  <a:pt x="3946556" y="888963"/>
                  <a:pt x="3574041" y="868308"/>
                </a:cubicBezTo>
                <a:cubicBezTo>
                  <a:pt x="3201526" y="847653"/>
                  <a:pt x="3196397" y="837709"/>
                  <a:pt x="2878439" y="868308"/>
                </a:cubicBezTo>
                <a:cubicBezTo>
                  <a:pt x="2560481" y="898907"/>
                  <a:pt x="2350359" y="885984"/>
                  <a:pt x="2085452" y="868308"/>
                </a:cubicBezTo>
                <a:cubicBezTo>
                  <a:pt x="1820545" y="850632"/>
                  <a:pt x="1769919" y="877567"/>
                  <a:pt x="1487234" y="868308"/>
                </a:cubicBezTo>
                <a:cubicBezTo>
                  <a:pt x="1204549" y="859049"/>
                  <a:pt x="1016914" y="875415"/>
                  <a:pt x="742939" y="868308"/>
                </a:cubicBezTo>
                <a:cubicBezTo>
                  <a:pt x="468964" y="861201"/>
                  <a:pt x="289993" y="842857"/>
                  <a:pt x="144721" y="868308"/>
                </a:cubicBezTo>
                <a:cubicBezTo>
                  <a:pt x="72481" y="858227"/>
                  <a:pt x="17946" y="806951"/>
                  <a:pt x="0" y="723587"/>
                </a:cubicBezTo>
                <a:cubicBezTo>
                  <a:pt x="-18791" y="533335"/>
                  <a:pt x="-11261" y="298364"/>
                  <a:pt x="0" y="14472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شركة فايزر 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مخاطر التنافسية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314909-DF38-869E-AAB0-B11858DD34EA}"/>
              </a:ext>
            </a:extLst>
          </p:cNvPr>
          <p:cNvSpPr/>
          <p:nvPr/>
        </p:nvSpPr>
        <p:spPr>
          <a:xfrm>
            <a:off x="8896187" y="4332106"/>
            <a:ext cx="2319876" cy="932342"/>
          </a:xfrm>
          <a:custGeom>
            <a:avLst/>
            <a:gdLst>
              <a:gd name="connsiteX0" fmla="*/ 0 w 2319876"/>
              <a:gd name="connsiteY0" fmla="*/ 155393 h 932342"/>
              <a:gd name="connsiteX1" fmla="*/ 155393 w 2319876"/>
              <a:gd name="connsiteY1" fmla="*/ 0 h 932342"/>
              <a:gd name="connsiteX2" fmla="*/ 2164483 w 2319876"/>
              <a:gd name="connsiteY2" fmla="*/ 0 h 932342"/>
              <a:gd name="connsiteX3" fmla="*/ 2319876 w 2319876"/>
              <a:gd name="connsiteY3" fmla="*/ 155393 h 932342"/>
              <a:gd name="connsiteX4" fmla="*/ 2319876 w 2319876"/>
              <a:gd name="connsiteY4" fmla="*/ 776949 h 932342"/>
              <a:gd name="connsiteX5" fmla="*/ 2164483 w 2319876"/>
              <a:gd name="connsiteY5" fmla="*/ 932342 h 932342"/>
              <a:gd name="connsiteX6" fmla="*/ 155393 w 2319876"/>
              <a:gd name="connsiteY6" fmla="*/ 932342 h 932342"/>
              <a:gd name="connsiteX7" fmla="*/ 0 w 2319876"/>
              <a:gd name="connsiteY7" fmla="*/ 776949 h 932342"/>
              <a:gd name="connsiteX8" fmla="*/ 0 w 2319876"/>
              <a:gd name="connsiteY8" fmla="*/ 155393 h 93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9876" h="932342" fill="none" extrusionOk="0">
                <a:moveTo>
                  <a:pt x="0" y="155393"/>
                </a:moveTo>
                <a:cubicBezTo>
                  <a:pt x="1253" y="71843"/>
                  <a:pt x="53284" y="4368"/>
                  <a:pt x="155393" y="0"/>
                </a:cubicBezTo>
                <a:cubicBezTo>
                  <a:pt x="553416" y="48323"/>
                  <a:pt x="1225699" y="79890"/>
                  <a:pt x="2164483" y="0"/>
                </a:cubicBezTo>
                <a:cubicBezTo>
                  <a:pt x="2258790" y="4242"/>
                  <a:pt x="2318390" y="73838"/>
                  <a:pt x="2319876" y="155393"/>
                </a:cubicBezTo>
                <a:cubicBezTo>
                  <a:pt x="2264575" y="314303"/>
                  <a:pt x="2361631" y="606046"/>
                  <a:pt x="2319876" y="776949"/>
                </a:cubicBezTo>
                <a:cubicBezTo>
                  <a:pt x="2309058" y="857336"/>
                  <a:pt x="2251403" y="920910"/>
                  <a:pt x="2164483" y="932342"/>
                </a:cubicBezTo>
                <a:cubicBezTo>
                  <a:pt x="1487110" y="812189"/>
                  <a:pt x="410778" y="1063429"/>
                  <a:pt x="155393" y="932342"/>
                </a:cubicBezTo>
                <a:cubicBezTo>
                  <a:pt x="67061" y="937722"/>
                  <a:pt x="7702" y="874097"/>
                  <a:pt x="0" y="776949"/>
                </a:cubicBezTo>
                <a:cubicBezTo>
                  <a:pt x="45583" y="490317"/>
                  <a:pt x="41437" y="318072"/>
                  <a:pt x="0" y="155393"/>
                </a:cubicBezTo>
                <a:close/>
              </a:path>
              <a:path w="2319876" h="932342" stroke="0" extrusionOk="0">
                <a:moveTo>
                  <a:pt x="0" y="155393"/>
                </a:moveTo>
                <a:cubicBezTo>
                  <a:pt x="95" y="61044"/>
                  <a:pt x="75269" y="-3613"/>
                  <a:pt x="155393" y="0"/>
                </a:cubicBezTo>
                <a:cubicBezTo>
                  <a:pt x="1125889" y="66123"/>
                  <a:pt x="1309984" y="159693"/>
                  <a:pt x="2164483" y="0"/>
                </a:cubicBezTo>
                <a:cubicBezTo>
                  <a:pt x="2251308" y="-9790"/>
                  <a:pt x="2327460" y="59965"/>
                  <a:pt x="2319876" y="155393"/>
                </a:cubicBezTo>
                <a:cubicBezTo>
                  <a:pt x="2273162" y="342753"/>
                  <a:pt x="2287781" y="529003"/>
                  <a:pt x="2319876" y="776949"/>
                </a:cubicBezTo>
                <a:cubicBezTo>
                  <a:pt x="2315758" y="859990"/>
                  <a:pt x="2243786" y="922015"/>
                  <a:pt x="2164483" y="932342"/>
                </a:cubicBezTo>
                <a:cubicBezTo>
                  <a:pt x="1927691" y="1061848"/>
                  <a:pt x="857732" y="767021"/>
                  <a:pt x="155393" y="932342"/>
                </a:cubicBezTo>
                <a:cubicBezTo>
                  <a:pt x="76047" y="946158"/>
                  <a:pt x="2888" y="873720"/>
                  <a:pt x="0" y="776949"/>
                </a:cubicBezTo>
                <a:cubicBezTo>
                  <a:pt x="34663" y="506448"/>
                  <a:pt x="24230" y="277589"/>
                  <a:pt x="0" y="155393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08020924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قطاع الصناعات التحويلية</a:t>
            </a:r>
            <a:endParaRPr lang="en-US" dirty="0">
              <a:solidFill>
                <a:srgbClr val="FF0000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25EDF5-4FFC-0750-8E94-D4D73B70DD8A}"/>
              </a:ext>
            </a:extLst>
          </p:cNvPr>
          <p:cNvSpPr/>
          <p:nvPr/>
        </p:nvSpPr>
        <p:spPr>
          <a:xfrm>
            <a:off x="3694545" y="3945627"/>
            <a:ext cx="4991930" cy="868308"/>
          </a:xfrm>
          <a:custGeom>
            <a:avLst/>
            <a:gdLst>
              <a:gd name="connsiteX0" fmla="*/ 0 w 4991930"/>
              <a:gd name="connsiteY0" fmla="*/ 144721 h 868308"/>
              <a:gd name="connsiteX1" fmla="*/ 144721 w 4991930"/>
              <a:gd name="connsiteY1" fmla="*/ 0 h 868308"/>
              <a:gd name="connsiteX2" fmla="*/ 816505 w 4991930"/>
              <a:gd name="connsiteY2" fmla="*/ 0 h 868308"/>
              <a:gd name="connsiteX3" fmla="*/ 1394239 w 4991930"/>
              <a:gd name="connsiteY3" fmla="*/ 0 h 868308"/>
              <a:gd name="connsiteX4" fmla="*/ 2113048 w 4991930"/>
              <a:gd name="connsiteY4" fmla="*/ 0 h 868308"/>
              <a:gd name="connsiteX5" fmla="*/ 2831857 w 4991930"/>
              <a:gd name="connsiteY5" fmla="*/ 0 h 868308"/>
              <a:gd name="connsiteX6" fmla="*/ 3550666 w 4991930"/>
              <a:gd name="connsiteY6" fmla="*/ 0 h 868308"/>
              <a:gd name="connsiteX7" fmla="*/ 4128400 w 4991930"/>
              <a:gd name="connsiteY7" fmla="*/ 0 h 868308"/>
              <a:gd name="connsiteX8" fmla="*/ 4847209 w 4991930"/>
              <a:gd name="connsiteY8" fmla="*/ 0 h 868308"/>
              <a:gd name="connsiteX9" fmla="*/ 4991930 w 4991930"/>
              <a:gd name="connsiteY9" fmla="*/ 144721 h 868308"/>
              <a:gd name="connsiteX10" fmla="*/ 4991930 w 4991930"/>
              <a:gd name="connsiteY10" fmla="*/ 723587 h 868308"/>
              <a:gd name="connsiteX11" fmla="*/ 4847209 w 4991930"/>
              <a:gd name="connsiteY11" fmla="*/ 868308 h 868308"/>
              <a:gd name="connsiteX12" fmla="*/ 4269475 w 4991930"/>
              <a:gd name="connsiteY12" fmla="*/ 868308 h 868308"/>
              <a:gd name="connsiteX13" fmla="*/ 3503641 w 4991930"/>
              <a:gd name="connsiteY13" fmla="*/ 868308 h 868308"/>
              <a:gd name="connsiteX14" fmla="*/ 2737807 w 4991930"/>
              <a:gd name="connsiteY14" fmla="*/ 868308 h 868308"/>
              <a:gd name="connsiteX15" fmla="*/ 2066023 w 4991930"/>
              <a:gd name="connsiteY15" fmla="*/ 868308 h 868308"/>
              <a:gd name="connsiteX16" fmla="*/ 1441264 w 4991930"/>
              <a:gd name="connsiteY16" fmla="*/ 868308 h 868308"/>
              <a:gd name="connsiteX17" fmla="*/ 816505 w 4991930"/>
              <a:gd name="connsiteY17" fmla="*/ 868308 h 868308"/>
              <a:gd name="connsiteX18" fmla="*/ 144721 w 4991930"/>
              <a:gd name="connsiteY18" fmla="*/ 868308 h 868308"/>
              <a:gd name="connsiteX19" fmla="*/ 0 w 4991930"/>
              <a:gd name="connsiteY19" fmla="*/ 723587 h 868308"/>
              <a:gd name="connsiteX20" fmla="*/ 0 w 4991930"/>
              <a:gd name="connsiteY20" fmla="*/ 144721 h 86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91930" h="868308" fill="none" extrusionOk="0">
                <a:moveTo>
                  <a:pt x="0" y="144721"/>
                </a:moveTo>
                <a:cubicBezTo>
                  <a:pt x="17366" y="73347"/>
                  <a:pt x="65788" y="15996"/>
                  <a:pt x="144721" y="0"/>
                </a:cubicBezTo>
                <a:cubicBezTo>
                  <a:pt x="407547" y="27672"/>
                  <a:pt x="674159" y="20482"/>
                  <a:pt x="816505" y="0"/>
                </a:cubicBezTo>
                <a:cubicBezTo>
                  <a:pt x="958851" y="-20482"/>
                  <a:pt x="1241497" y="-18809"/>
                  <a:pt x="1394239" y="0"/>
                </a:cubicBezTo>
                <a:cubicBezTo>
                  <a:pt x="1546981" y="18809"/>
                  <a:pt x="1813391" y="25668"/>
                  <a:pt x="2113048" y="0"/>
                </a:cubicBezTo>
                <a:cubicBezTo>
                  <a:pt x="2412705" y="-25668"/>
                  <a:pt x="2618408" y="-20971"/>
                  <a:pt x="2831857" y="0"/>
                </a:cubicBezTo>
                <a:cubicBezTo>
                  <a:pt x="3045306" y="20971"/>
                  <a:pt x="3361783" y="-7731"/>
                  <a:pt x="3550666" y="0"/>
                </a:cubicBezTo>
                <a:cubicBezTo>
                  <a:pt x="3739549" y="7731"/>
                  <a:pt x="3937052" y="-27448"/>
                  <a:pt x="4128400" y="0"/>
                </a:cubicBezTo>
                <a:cubicBezTo>
                  <a:pt x="4319748" y="27448"/>
                  <a:pt x="4695830" y="5357"/>
                  <a:pt x="4847209" y="0"/>
                </a:cubicBezTo>
                <a:cubicBezTo>
                  <a:pt x="4940161" y="-5345"/>
                  <a:pt x="5000646" y="72553"/>
                  <a:pt x="4991930" y="144721"/>
                </a:cubicBezTo>
                <a:cubicBezTo>
                  <a:pt x="5017658" y="416551"/>
                  <a:pt x="4974786" y="601886"/>
                  <a:pt x="4991930" y="723587"/>
                </a:cubicBezTo>
                <a:cubicBezTo>
                  <a:pt x="4994130" y="795951"/>
                  <a:pt x="4921978" y="871832"/>
                  <a:pt x="4847209" y="868308"/>
                </a:cubicBezTo>
                <a:cubicBezTo>
                  <a:pt x="4638378" y="856942"/>
                  <a:pt x="4457266" y="856011"/>
                  <a:pt x="4269475" y="868308"/>
                </a:cubicBezTo>
                <a:cubicBezTo>
                  <a:pt x="4081684" y="880605"/>
                  <a:pt x="3784754" y="833402"/>
                  <a:pt x="3503641" y="868308"/>
                </a:cubicBezTo>
                <a:cubicBezTo>
                  <a:pt x="3222528" y="903214"/>
                  <a:pt x="3103197" y="880133"/>
                  <a:pt x="2737807" y="868308"/>
                </a:cubicBezTo>
                <a:cubicBezTo>
                  <a:pt x="2372417" y="856483"/>
                  <a:pt x="2365782" y="893814"/>
                  <a:pt x="2066023" y="868308"/>
                </a:cubicBezTo>
                <a:cubicBezTo>
                  <a:pt x="1766264" y="842802"/>
                  <a:pt x="1701961" y="871105"/>
                  <a:pt x="1441264" y="868308"/>
                </a:cubicBezTo>
                <a:cubicBezTo>
                  <a:pt x="1180567" y="865511"/>
                  <a:pt x="1057750" y="851222"/>
                  <a:pt x="816505" y="868308"/>
                </a:cubicBezTo>
                <a:cubicBezTo>
                  <a:pt x="575260" y="885394"/>
                  <a:pt x="306925" y="868735"/>
                  <a:pt x="144721" y="868308"/>
                </a:cubicBezTo>
                <a:cubicBezTo>
                  <a:pt x="62507" y="865294"/>
                  <a:pt x="2273" y="808916"/>
                  <a:pt x="0" y="723587"/>
                </a:cubicBezTo>
                <a:cubicBezTo>
                  <a:pt x="23775" y="572973"/>
                  <a:pt x="8223" y="363454"/>
                  <a:pt x="0" y="144721"/>
                </a:cubicBezTo>
                <a:close/>
              </a:path>
              <a:path w="4991930" h="868308" stroke="0" extrusionOk="0">
                <a:moveTo>
                  <a:pt x="0" y="144721"/>
                </a:moveTo>
                <a:cubicBezTo>
                  <a:pt x="5059" y="57526"/>
                  <a:pt x="63838" y="7121"/>
                  <a:pt x="144721" y="0"/>
                </a:cubicBezTo>
                <a:cubicBezTo>
                  <a:pt x="325763" y="26086"/>
                  <a:pt x="545261" y="-9696"/>
                  <a:pt x="816505" y="0"/>
                </a:cubicBezTo>
                <a:cubicBezTo>
                  <a:pt x="1087749" y="9696"/>
                  <a:pt x="1326927" y="8677"/>
                  <a:pt x="1582339" y="0"/>
                </a:cubicBezTo>
                <a:cubicBezTo>
                  <a:pt x="1837751" y="-8677"/>
                  <a:pt x="2006638" y="-6381"/>
                  <a:pt x="2348173" y="0"/>
                </a:cubicBezTo>
                <a:cubicBezTo>
                  <a:pt x="2689708" y="6381"/>
                  <a:pt x="2789089" y="-14966"/>
                  <a:pt x="2972932" y="0"/>
                </a:cubicBezTo>
                <a:cubicBezTo>
                  <a:pt x="3156775" y="14966"/>
                  <a:pt x="3347830" y="-21167"/>
                  <a:pt x="3691741" y="0"/>
                </a:cubicBezTo>
                <a:cubicBezTo>
                  <a:pt x="4035652" y="21167"/>
                  <a:pt x="4481477" y="14456"/>
                  <a:pt x="4847209" y="0"/>
                </a:cubicBezTo>
                <a:cubicBezTo>
                  <a:pt x="4913154" y="-3586"/>
                  <a:pt x="4989280" y="62830"/>
                  <a:pt x="4991930" y="144721"/>
                </a:cubicBezTo>
                <a:cubicBezTo>
                  <a:pt x="4985342" y="401357"/>
                  <a:pt x="4976270" y="600693"/>
                  <a:pt x="4991930" y="723587"/>
                </a:cubicBezTo>
                <a:cubicBezTo>
                  <a:pt x="4996260" y="810270"/>
                  <a:pt x="4924718" y="879333"/>
                  <a:pt x="4847209" y="868308"/>
                </a:cubicBezTo>
                <a:cubicBezTo>
                  <a:pt x="4600306" y="844579"/>
                  <a:pt x="4514809" y="889397"/>
                  <a:pt x="4222450" y="868308"/>
                </a:cubicBezTo>
                <a:cubicBezTo>
                  <a:pt x="3930091" y="847219"/>
                  <a:pt x="3643138" y="877715"/>
                  <a:pt x="3456616" y="868308"/>
                </a:cubicBezTo>
                <a:cubicBezTo>
                  <a:pt x="3270094" y="858901"/>
                  <a:pt x="3076555" y="842652"/>
                  <a:pt x="2784832" y="868308"/>
                </a:cubicBezTo>
                <a:cubicBezTo>
                  <a:pt x="2493109" y="893964"/>
                  <a:pt x="2303456" y="874550"/>
                  <a:pt x="2018998" y="868308"/>
                </a:cubicBezTo>
                <a:cubicBezTo>
                  <a:pt x="1734540" y="862066"/>
                  <a:pt x="1658835" y="842352"/>
                  <a:pt x="1441264" y="868308"/>
                </a:cubicBezTo>
                <a:cubicBezTo>
                  <a:pt x="1223693" y="894264"/>
                  <a:pt x="866290" y="860505"/>
                  <a:pt x="722455" y="868308"/>
                </a:cubicBezTo>
                <a:cubicBezTo>
                  <a:pt x="578620" y="876111"/>
                  <a:pt x="318759" y="874392"/>
                  <a:pt x="144721" y="868308"/>
                </a:cubicBezTo>
                <a:cubicBezTo>
                  <a:pt x="72481" y="858227"/>
                  <a:pt x="17946" y="806951"/>
                  <a:pt x="0" y="723587"/>
                </a:cubicBezTo>
                <a:cubicBezTo>
                  <a:pt x="-18791" y="533335"/>
                  <a:pt x="-11261" y="298364"/>
                  <a:pt x="0" y="14472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شركة بوينغ 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مخاطر المالية والتشغيلية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018255-2EB1-A17C-E14E-848445667606}"/>
              </a:ext>
            </a:extLst>
          </p:cNvPr>
          <p:cNvSpPr/>
          <p:nvPr/>
        </p:nvSpPr>
        <p:spPr>
          <a:xfrm>
            <a:off x="3694545" y="5192355"/>
            <a:ext cx="5088423" cy="751769"/>
          </a:xfrm>
          <a:custGeom>
            <a:avLst/>
            <a:gdLst>
              <a:gd name="connsiteX0" fmla="*/ 0 w 5088423"/>
              <a:gd name="connsiteY0" fmla="*/ 125297 h 751769"/>
              <a:gd name="connsiteX1" fmla="*/ 125297 w 5088423"/>
              <a:gd name="connsiteY1" fmla="*/ 0 h 751769"/>
              <a:gd name="connsiteX2" fmla="*/ 816415 w 5088423"/>
              <a:gd name="connsiteY2" fmla="*/ 0 h 751769"/>
              <a:gd name="connsiteX3" fmla="*/ 1410777 w 5088423"/>
              <a:gd name="connsiteY3" fmla="*/ 0 h 751769"/>
              <a:gd name="connsiteX4" fmla="*/ 2150274 w 5088423"/>
              <a:gd name="connsiteY4" fmla="*/ 0 h 751769"/>
              <a:gd name="connsiteX5" fmla="*/ 2889771 w 5088423"/>
              <a:gd name="connsiteY5" fmla="*/ 0 h 751769"/>
              <a:gd name="connsiteX6" fmla="*/ 3629267 w 5088423"/>
              <a:gd name="connsiteY6" fmla="*/ 0 h 751769"/>
              <a:gd name="connsiteX7" fmla="*/ 4223629 w 5088423"/>
              <a:gd name="connsiteY7" fmla="*/ 0 h 751769"/>
              <a:gd name="connsiteX8" fmla="*/ 4963126 w 5088423"/>
              <a:gd name="connsiteY8" fmla="*/ 0 h 751769"/>
              <a:gd name="connsiteX9" fmla="*/ 5088423 w 5088423"/>
              <a:gd name="connsiteY9" fmla="*/ 125297 h 751769"/>
              <a:gd name="connsiteX10" fmla="*/ 5088423 w 5088423"/>
              <a:gd name="connsiteY10" fmla="*/ 626472 h 751769"/>
              <a:gd name="connsiteX11" fmla="*/ 4963126 w 5088423"/>
              <a:gd name="connsiteY11" fmla="*/ 751769 h 751769"/>
              <a:gd name="connsiteX12" fmla="*/ 4368764 w 5088423"/>
              <a:gd name="connsiteY12" fmla="*/ 751769 h 751769"/>
              <a:gd name="connsiteX13" fmla="*/ 3580889 w 5088423"/>
              <a:gd name="connsiteY13" fmla="*/ 751769 h 751769"/>
              <a:gd name="connsiteX14" fmla="*/ 2793014 w 5088423"/>
              <a:gd name="connsiteY14" fmla="*/ 751769 h 751769"/>
              <a:gd name="connsiteX15" fmla="*/ 2101896 w 5088423"/>
              <a:gd name="connsiteY15" fmla="*/ 751769 h 751769"/>
              <a:gd name="connsiteX16" fmla="*/ 1459156 w 5088423"/>
              <a:gd name="connsiteY16" fmla="*/ 751769 h 751769"/>
              <a:gd name="connsiteX17" fmla="*/ 816415 w 5088423"/>
              <a:gd name="connsiteY17" fmla="*/ 751769 h 751769"/>
              <a:gd name="connsiteX18" fmla="*/ 125297 w 5088423"/>
              <a:gd name="connsiteY18" fmla="*/ 751769 h 751769"/>
              <a:gd name="connsiteX19" fmla="*/ 0 w 5088423"/>
              <a:gd name="connsiteY19" fmla="*/ 626472 h 751769"/>
              <a:gd name="connsiteX20" fmla="*/ 0 w 5088423"/>
              <a:gd name="connsiteY20" fmla="*/ 125297 h 75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88423" h="751769" fill="none" extrusionOk="0">
                <a:moveTo>
                  <a:pt x="0" y="125297"/>
                </a:moveTo>
                <a:cubicBezTo>
                  <a:pt x="11068" y="61548"/>
                  <a:pt x="56673" y="9277"/>
                  <a:pt x="125297" y="0"/>
                </a:cubicBezTo>
                <a:cubicBezTo>
                  <a:pt x="385018" y="-22976"/>
                  <a:pt x="574401" y="-20317"/>
                  <a:pt x="816415" y="0"/>
                </a:cubicBezTo>
                <a:cubicBezTo>
                  <a:pt x="1058429" y="20317"/>
                  <a:pt x="1162995" y="1110"/>
                  <a:pt x="1410777" y="0"/>
                </a:cubicBezTo>
                <a:cubicBezTo>
                  <a:pt x="1658559" y="-1110"/>
                  <a:pt x="1892659" y="10695"/>
                  <a:pt x="2150274" y="0"/>
                </a:cubicBezTo>
                <a:cubicBezTo>
                  <a:pt x="2407889" y="-10695"/>
                  <a:pt x="2551454" y="955"/>
                  <a:pt x="2889771" y="0"/>
                </a:cubicBezTo>
                <a:cubicBezTo>
                  <a:pt x="3228088" y="-955"/>
                  <a:pt x="3348699" y="-9880"/>
                  <a:pt x="3629267" y="0"/>
                </a:cubicBezTo>
                <a:cubicBezTo>
                  <a:pt x="3909835" y="9880"/>
                  <a:pt x="3972870" y="-13549"/>
                  <a:pt x="4223629" y="0"/>
                </a:cubicBezTo>
                <a:cubicBezTo>
                  <a:pt x="4474388" y="13549"/>
                  <a:pt x="4754541" y="-11392"/>
                  <a:pt x="4963126" y="0"/>
                </a:cubicBezTo>
                <a:cubicBezTo>
                  <a:pt x="5044478" y="-4987"/>
                  <a:pt x="5090441" y="57893"/>
                  <a:pt x="5088423" y="125297"/>
                </a:cubicBezTo>
                <a:cubicBezTo>
                  <a:pt x="5071638" y="255120"/>
                  <a:pt x="5098871" y="386348"/>
                  <a:pt x="5088423" y="626472"/>
                </a:cubicBezTo>
                <a:cubicBezTo>
                  <a:pt x="5089079" y="693417"/>
                  <a:pt x="5023599" y="757731"/>
                  <a:pt x="4963126" y="751769"/>
                </a:cubicBezTo>
                <a:cubicBezTo>
                  <a:pt x="4725641" y="733433"/>
                  <a:pt x="4509873" y="731863"/>
                  <a:pt x="4368764" y="751769"/>
                </a:cubicBezTo>
                <a:cubicBezTo>
                  <a:pt x="4227655" y="771675"/>
                  <a:pt x="3811936" y="778030"/>
                  <a:pt x="3580889" y="751769"/>
                </a:cubicBezTo>
                <a:cubicBezTo>
                  <a:pt x="3349842" y="725508"/>
                  <a:pt x="3040744" y="728678"/>
                  <a:pt x="2793014" y="751769"/>
                </a:cubicBezTo>
                <a:cubicBezTo>
                  <a:pt x="2545284" y="774860"/>
                  <a:pt x="2433002" y="774815"/>
                  <a:pt x="2101896" y="751769"/>
                </a:cubicBezTo>
                <a:cubicBezTo>
                  <a:pt x="1770790" y="728723"/>
                  <a:pt x="1752164" y="727416"/>
                  <a:pt x="1459156" y="751769"/>
                </a:cubicBezTo>
                <a:cubicBezTo>
                  <a:pt x="1166148" y="776122"/>
                  <a:pt x="1122925" y="778576"/>
                  <a:pt x="816415" y="751769"/>
                </a:cubicBezTo>
                <a:cubicBezTo>
                  <a:pt x="509905" y="724962"/>
                  <a:pt x="457698" y="779761"/>
                  <a:pt x="125297" y="751769"/>
                </a:cubicBezTo>
                <a:cubicBezTo>
                  <a:pt x="50482" y="744368"/>
                  <a:pt x="3429" y="703822"/>
                  <a:pt x="0" y="626472"/>
                </a:cubicBezTo>
                <a:cubicBezTo>
                  <a:pt x="1553" y="499103"/>
                  <a:pt x="6005" y="267356"/>
                  <a:pt x="0" y="125297"/>
                </a:cubicBezTo>
                <a:close/>
              </a:path>
              <a:path w="5088423" h="751769" stroke="0" extrusionOk="0">
                <a:moveTo>
                  <a:pt x="0" y="125297"/>
                </a:moveTo>
                <a:cubicBezTo>
                  <a:pt x="1287" y="54248"/>
                  <a:pt x="54437" y="12365"/>
                  <a:pt x="125297" y="0"/>
                </a:cubicBezTo>
                <a:cubicBezTo>
                  <a:pt x="340571" y="-18026"/>
                  <a:pt x="496649" y="4539"/>
                  <a:pt x="816415" y="0"/>
                </a:cubicBezTo>
                <a:cubicBezTo>
                  <a:pt x="1136181" y="-4539"/>
                  <a:pt x="1278139" y="-33193"/>
                  <a:pt x="1604290" y="0"/>
                </a:cubicBezTo>
                <a:cubicBezTo>
                  <a:pt x="1930441" y="33193"/>
                  <a:pt x="2154853" y="-10729"/>
                  <a:pt x="2392165" y="0"/>
                </a:cubicBezTo>
                <a:cubicBezTo>
                  <a:pt x="2629478" y="10729"/>
                  <a:pt x="2811998" y="28024"/>
                  <a:pt x="3034906" y="0"/>
                </a:cubicBezTo>
                <a:cubicBezTo>
                  <a:pt x="3257814" y="-28024"/>
                  <a:pt x="3424414" y="-26407"/>
                  <a:pt x="3774402" y="0"/>
                </a:cubicBezTo>
                <a:cubicBezTo>
                  <a:pt x="4124390" y="26407"/>
                  <a:pt x="4650456" y="-19478"/>
                  <a:pt x="4963126" y="0"/>
                </a:cubicBezTo>
                <a:cubicBezTo>
                  <a:pt x="5021431" y="-2794"/>
                  <a:pt x="5084690" y="53329"/>
                  <a:pt x="5088423" y="125297"/>
                </a:cubicBezTo>
                <a:cubicBezTo>
                  <a:pt x="5065969" y="293435"/>
                  <a:pt x="5101228" y="420856"/>
                  <a:pt x="5088423" y="626472"/>
                </a:cubicBezTo>
                <a:cubicBezTo>
                  <a:pt x="5092546" y="702105"/>
                  <a:pt x="5028798" y="767855"/>
                  <a:pt x="4963126" y="751769"/>
                </a:cubicBezTo>
                <a:cubicBezTo>
                  <a:pt x="4675560" y="750634"/>
                  <a:pt x="4478062" y="782419"/>
                  <a:pt x="4320386" y="751769"/>
                </a:cubicBezTo>
                <a:cubicBezTo>
                  <a:pt x="4162710" y="721119"/>
                  <a:pt x="3879719" y="766623"/>
                  <a:pt x="3532511" y="751769"/>
                </a:cubicBezTo>
                <a:cubicBezTo>
                  <a:pt x="3185303" y="736915"/>
                  <a:pt x="3004704" y="727954"/>
                  <a:pt x="2841392" y="751769"/>
                </a:cubicBezTo>
                <a:cubicBezTo>
                  <a:pt x="2678080" y="775584"/>
                  <a:pt x="2370091" y="749109"/>
                  <a:pt x="2053517" y="751769"/>
                </a:cubicBezTo>
                <a:cubicBezTo>
                  <a:pt x="1736943" y="754429"/>
                  <a:pt x="1585219" y="730620"/>
                  <a:pt x="1459156" y="751769"/>
                </a:cubicBezTo>
                <a:cubicBezTo>
                  <a:pt x="1333093" y="772918"/>
                  <a:pt x="880990" y="745296"/>
                  <a:pt x="719659" y="751769"/>
                </a:cubicBezTo>
                <a:cubicBezTo>
                  <a:pt x="558328" y="758242"/>
                  <a:pt x="337462" y="736347"/>
                  <a:pt x="125297" y="751769"/>
                </a:cubicBezTo>
                <a:cubicBezTo>
                  <a:pt x="62891" y="742859"/>
                  <a:pt x="8391" y="697279"/>
                  <a:pt x="0" y="626472"/>
                </a:cubicBezTo>
                <a:cubicBezTo>
                  <a:pt x="1008" y="377748"/>
                  <a:pt x="20534" y="250008"/>
                  <a:pt x="0" y="12529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شركة جنرال إلكتريك 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مخاطر التشغيلية والتكنولوجية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6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4" grpId="0" animBg="1"/>
      <p:bldP spid="6" grpId="0" animBg="1"/>
      <p:bldP spid="5" grpId="0" animBg="1"/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6866" y="6188074"/>
            <a:ext cx="1142245" cy="669925"/>
          </a:xfrm>
        </p:spPr>
        <p:txBody>
          <a:bodyPr/>
          <a:lstStyle/>
          <a:p>
            <a:r>
              <a:rPr lang="ar-EG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endParaRPr lang="en-US" sz="7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60201" y="85104"/>
            <a:ext cx="2540663" cy="399590"/>
          </a:xfrm>
          <a:custGeom>
            <a:avLst/>
            <a:gdLst>
              <a:gd name="connsiteX0" fmla="*/ 0 w 2540663"/>
              <a:gd name="connsiteY0" fmla="*/ 66600 h 399590"/>
              <a:gd name="connsiteX1" fmla="*/ 66600 w 2540663"/>
              <a:gd name="connsiteY1" fmla="*/ 0 h 399590"/>
              <a:gd name="connsiteX2" fmla="*/ 668466 w 2540663"/>
              <a:gd name="connsiteY2" fmla="*/ 0 h 399590"/>
              <a:gd name="connsiteX3" fmla="*/ 1318481 w 2540663"/>
              <a:gd name="connsiteY3" fmla="*/ 0 h 399590"/>
              <a:gd name="connsiteX4" fmla="*/ 2474063 w 2540663"/>
              <a:gd name="connsiteY4" fmla="*/ 0 h 399590"/>
              <a:gd name="connsiteX5" fmla="*/ 2540663 w 2540663"/>
              <a:gd name="connsiteY5" fmla="*/ 66600 h 399590"/>
              <a:gd name="connsiteX6" fmla="*/ 2540663 w 2540663"/>
              <a:gd name="connsiteY6" fmla="*/ 332990 h 399590"/>
              <a:gd name="connsiteX7" fmla="*/ 2474063 w 2540663"/>
              <a:gd name="connsiteY7" fmla="*/ 399590 h 399590"/>
              <a:gd name="connsiteX8" fmla="*/ 1848123 w 2540663"/>
              <a:gd name="connsiteY8" fmla="*/ 399590 h 399590"/>
              <a:gd name="connsiteX9" fmla="*/ 1222182 w 2540663"/>
              <a:gd name="connsiteY9" fmla="*/ 399590 h 399590"/>
              <a:gd name="connsiteX10" fmla="*/ 692540 w 2540663"/>
              <a:gd name="connsiteY10" fmla="*/ 399590 h 399590"/>
              <a:gd name="connsiteX11" fmla="*/ 66600 w 2540663"/>
              <a:gd name="connsiteY11" fmla="*/ 399590 h 399590"/>
              <a:gd name="connsiteX12" fmla="*/ 0 w 2540663"/>
              <a:gd name="connsiteY12" fmla="*/ 332990 h 399590"/>
              <a:gd name="connsiteX13" fmla="*/ 0 w 254066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066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7109" y="16819"/>
                  <a:pt x="536609" y="-4519"/>
                  <a:pt x="668466" y="0"/>
                </a:cubicBezTo>
                <a:cubicBezTo>
                  <a:pt x="800323" y="4519"/>
                  <a:pt x="1135891" y="-9359"/>
                  <a:pt x="1318481" y="0"/>
                </a:cubicBezTo>
                <a:cubicBezTo>
                  <a:pt x="1501072" y="9359"/>
                  <a:pt x="2238207" y="-46381"/>
                  <a:pt x="2474063" y="0"/>
                </a:cubicBezTo>
                <a:cubicBezTo>
                  <a:pt x="2508301" y="3418"/>
                  <a:pt x="2540417" y="25716"/>
                  <a:pt x="2540663" y="66600"/>
                </a:cubicBezTo>
                <a:cubicBezTo>
                  <a:pt x="2541281" y="163177"/>
                  <a:pt x="2546614" y="233743"/>
                  <a:pt x="2540663" y="332990"/>
                </a:cubicBezTo>
                <a:cubicBezTo>
                  <a:pt x="2534506" y="368193"/>
                  <a:pt x="2510027" y="398983"/>
                  <a:pt x="2474063" y="399590"/>
                </a:cubicBezTo>
                <a:cubicBezTo>
                  <a:pt x="2284937" y="381399"/>
                  <a:pt x="2107224" y="368617"/>
                  <a:pt x="1848123" y="399590"/>
                </a:cubicBezTo>
                <a:cubicBezTo>
                  <a:pt x="1589022" y="430563"/>
                  <a:pt x="1506009" y="378428"/>
                  <a:pt x="1222182" y="399590"/>
                </a:cubicBezTo>
                <a:cubicBezTo>
                  <a:pt x="938355" y="420752"/>
                  <a:pt x="936796" y="403369"/>
                  <a:pt x="692540" y="399590"/>
                </a:cubicBezTo>
                <a:cubicBezTo>
                  <a:pt x="448284" y="395811"/>
                  <a:pt x="283335" y="42203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 اللتي تتعرض لها الشركات</a:t>
            </a:r>
            <a:endParaRPr lang="en-US"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2609945" y="233846"/>
            <a:ext cx="5926021" cy="399590"/>
          </a:xfrm>
          <a:prstGeom prst="roundRect">
            <a:avLst/>
          </a:pr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أمثلة على الشركات والمخاطر المعرضة لها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8703958" y="1588895"/>
            <a:ext cx="3083228" cy="751769"/>
          </a:xfrm>
          <a:prstGeom prst="roundRect">
            <a:avLst/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قطاع الإعلام والترفيه</a:t>
            </a:r>
            <a:endParaRPr lang="en-US" dirty="0">
              <a:solidFill>
                <a:srgbClr val="FF0000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FAD879-84E6-9431-34B5-3D729C14F1BE}"/>
              </a:ext>
            </a:extLst>
          </p:cNvPr>
          <p:cNvSpPr/>
          <p:nvPr/>
        </p:nvSpPr>
        <p:spPr>
          <a:xfrm>
            <a:off x="2711036" y="967856"/>
            <a:ext cx="5774386" cy="775513"/>
          </a:xfrm>
          <a:custGeom>
            <a:avLst/>
            <a:gdLst>
              <a:gd name="connsiteX0" fmla="*/ 0 w 5774386"/>
              <a:gd name="connsiteY0" fmla="*/ 129255 h 775513"/>
              <a:gd name="connsiteX1" fmla="*/ 129255 w 5774386"/>
              <a:gd name="connsiteY1" fmla="*/ 0 h 775513"/>
              <a:gd name="connsiteX2" fmla="*/ 929057 w 5774386"/>
              <a:gd name="connsiteY2" fmla="*/ 0 h 775513"/>
              <a:gd name="connsiteX3" fmla="*/ 1673700 w 5774386"/>
              <a:gd name="connsiteY3" fmla="*/ 0 h 775513"/>
              <a:gd name="connsiteX4" fmla="*/ 2418344 w 5774386"/>
              <a:gd name="connsiteY4" fmla="*/ 0 h 775513"/>
              <a:gd name="connsiteX5" fmla="*/ 2997511 w 5774386"/>
              <a:gd name="connsiteY5" fmla="*/ 0 h 775513"/>
              <a:gd name="connsiteX6" fmla="*/ 3686995 w 5774386"/>
              <a:gd name="connsiteY6" fmla="*/ 0 h 775513"/>
              <a:gd name="connsiteX7" fmla="*/ 4321321 w 5774386"/>
              <a:gd name="connsiteY7" fmla="*/ 0 h 775513"/>
              <a:gd name="connsiteX8" fmla="*/ 4845329 w 5774386"/>
              <a:gd name="connsiteY8" fmla="*/ 0 h 775513"/>
              <a:gd name="connsiteX9" fmla="*/ 5645131 w 5774386"/>
              <a:gd name="connsiteY9" fmla="*/ 0 h 775513"/>
              <a:gd name="connsiteX10" fmla="*/ 5774386 w 5774386"/>
              <a:gd name="connsiteY10" fmla="*/ 129255 h 775513"/>
              <a:gd name="connsiteX11" fmla="*/ 5774386 w 5774386"/>
              <a:gd name="connsiteY11" fmla="*/ 646258 h 775513"/>
              <a:gd name="connsiteX12" fmla="*/ 5645131 w 5774386"/>
              <a:gd name="connsiteY12" fmla="*/ 775513 h 775513"/>
              <a:gd name="connsiteX13" fmla="*/ 5010805 w 5774386"/>
              <a:gd name="connsiteY13" fmla="*/ 775513 h 775513"/>
              <a:gd name="connsiteX14" fmla="*/ 4376480 w 5774386"/>
              <a:gd name="connsiteY14" fmla="*/ 775513 h 775513"/>
              <a:gd name="connsiteX15" fmla="*/ 3742154 w 5774386"/>
              <a:gd name="connsiteY15" fmla="*/ 775513 h 775513"/>
              <a:gd name="connsiteX16" fmla="*/ 2997511 w 5774386"/>
              <a:gd name="connsiteY16" fmla="*/ 775513 h 775513"/>
              <a:gd name="connsiteX17" fmla="*/ 2197709 w 5774386"/>
              <a:gd name="connsiteY17" fmla="*/ 775513 h 775513"/>
              <a:gd name="connsiteX18" fmla="*/ 1453065 w 5774386"/>
              <a:gd name="connsiteY18" fmla="*/ 775513 h 775513"/>
              <a:gd name="connsiteX19" fmla="*/ 129255 w 5774386"/>
              <a:gd name="connsiteY19" fmla="*/ 775513 h 775513"/>
              <a:gd name="connsiteX20" fmla="*/ 0 w 5774386"/>
              <a:gd name="connsiteY20" fmla="*/ 646258 h 775513"/>
              <a:gd name="connsiteX21" fmla="*/ 0 w 5774386"/>
              <a:gd name="connsiteY21" fmla="*/ 129255 h 77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4386" h="775513" fill="none" extrusionOk="0">
                <a:moveTo>
                  <a:pt x="0" y="129255"/>
                </a:moveTo>
                <a:cubicBezTo>
                  <a:pt x="-2855" y="61887"/>
                  <a:pt x="74106" y="-1971"/>
                  <a:pt x="129255" y="0"/>
                </a:cubicBezTo>
                <a:cubicBezTo>
                  <a:pt x="303855" y="38219"/>
                  <a:pt x="682955" y="5629"/>
                  <a:pt x="929057" y="0"/>
                </a:cubicBezTo>
                <a:cubicBezTo>
                  <a:pt x="1175159" y="-5629"/>
                  <a:pt x="1424196" y="-36341"/>
                  <a:pt x="1673700" y="0"/>
                </a:cubicBezTo>
                <a:cubicBezTo>
                  <a:pt x="1923204" y="36341"/>
                  <a:pt x="2230020" y="-35754"/>
                  <a:pt x="2418344" y="0"/>
                </a:cubicBezTo>
                <a:cubicBezTo>
                  <a:pt x="2606668" y="35754"/>
                  <a:pt x="2734291" y="9868"/>
                  <a:pt x="2997511" y="0"/>
                </a:cubicBezTo>
                <a:cubicBezTo>
                  <a:pt x="3260731" y="-9868"/>
                  <a:pt x="3372631" y="21869"/>
                  <a:pt x="3686995" y="0"/>
                </a:cubicBezTo>
                <a:cubicBezTo>
                  <a:pt x="4001359" y="-21869"/>
                  <a:pt x="4084675" y="15622"/>
                  <a:pt x="4321321" y="0"/>
                </a:cubicBezTo>
                <a:cubicBezTo>
                  <a:pt x="4557967" y="-15622"/>
                  <a:pt x="4676280" y="14750"/>
                  <a:pt x="4845329" y="0"/>
                </a:cubicBezTo>
                <a:cubicBezTo>
                  <a:pt x="5014378" y="-14750"/>
                  <a:pt x="5365347" y="-28227"/>
                  <a:pt x="5645131" y="0"/>
                </a:cubicBezTo>
                <a:cubicBezTo>
                  <a:pt x="5720887" y="-15022"/>
                  <a:pt x="5761039" y="66987"/>
                  <a:pt x="5774386" y="129255"/>
                </a:cubicBezTo>
                <a:cubicBezTo>
                  <a:pt x="5793895" y="280558"/>
                  <a:pt x="5793783" y="470946"/>
                  <a:pt x="5774386" y="646258"/>
                </a:cubicBezTo>
                <a:cubicBezTo>
                  <a:pt x="5775222" y="709579"/>
                  <a:pt x="5704579" y="779321"/>
                  <a:pt x="5645131" y="775513"/>
                </a:cubicBezTo>
                <a:cubicBezTo>
                  <a:pt x="5472415" y="770760"/>
                  <a:pt x="5180847" y="773449"/>
                  <a:pt x="5010805" y="775513"/>
                </a:cubicBezTo>
                <a:cubicBezTo>
                  <a:pt x="4840763" y="777577"/>
                  <a:pt x="4685591" y="787772"/>
                  <a:pt x="4376480" y="775513"/>
                </a:cubicBezTo>
                <a:cubicBezTo>
                  <a:pt x="4067369" y="763254"/>
                  <a:pt x="3898668" y="780974"/>
                  <a:pt x="3742154" y="775513"/>
                </a:cubicBezTo>
                <a:cubicBezTo>
                  <a:pt x="3585640" y="770052"/>
                  <a:pt x="3325086" y="774359"/>
                  <a:pt x="2997511" y="775513"/>
                </a:cubicBezTo>
                <a:cubicBezTo>
                  <a:pt x="2669936" y="776667"/>
                  <a:pt x="2523679" y="795451"/>
                  <a:pt x="2197709" y="775513"/>
                </a:cubicBezTo>
                <a:cubicBezTo>
                  <a:pt x="1871739" y="755575"/>
                  <a:pt x="1635801" y="759141"/>
                  <a:pt x="1453065" y="775513"/>
                </a:cubicBezTo>
                <a:cubicBezTo>
                  <a:pt x="1270329" y="791885"/>
                  <a:pt x="540852" y="741623"/>
                  <a:pt x="129255" y="775513"/>
                </a:cubicBezTo>
                <a:cubicBezTo>
                  <a:pt x="63503" y="767979"/>
                  <a:pt x="-2547" y="717406"/>
                  <a:pt x="0" y="646258"/>
                </a:cubicBezTo>
                <a:cubicBezTo>
                  <a:pt x="-17299" y="476726"/>
                  <a:pt x="3396" y="240349"/>
                  <a:pt x="0" y="129255"/>
                </a:cubicBezTo>
                <a:close/>
              </a:path>
              <a:path w="5774386" h="775513" stroke="0" extrusionOk="0">
                <a:moveTo>
                  <a:pt x="0" y="129255"/>
                </a:moveTo>
                <a:cubicBezTo>
                  <a:pt x="1451" y="55784"/>
                  <a:pt x="55696" y="16183"/>
                  <a:pt x="129255" y="0"/>
                </a:cubicBezTo>
                <a:cubicBezTo>
                  <a:pt x="360207" y="-7601"/>
                  <a:pt x="571159" y="2648"/>
                  <a:pt x="818740" y="0"/>
                </a:cubicBezTo>
                <a:cubicBezTo>
                  <a:pt x="1066322" y="-2648"/>
                  <a:pt x="1390503" y="-7167"/>
                  <a:pt x="1618542" y="0"/>
                </a:cubicBezTo>
                <a:cubicBezTo>
                  <a:pt x="1846581" y="7167"/>
                  <a:pt x="2159058" y="-4232"/>
                  <a:pt x="2418344" y="0"/>
                </a:cubicBezTo>
                <a:cubicBezTo>
                  <a:pt x="2677630" y="4232"/>
                  <a:pt x="2789934" y="28167"/>
                  <a:pt x="3052669" y="0"/>
                </a:cubicBezTo>
                <a:cubicBezTo>
                  <a:pt x="3315405" y="-28167"/>
                  <a:pt x="3472246" y="27330"/>
                  <a:pt x="3797313" y="0"/>
                </a:cubicBezTo>
                <a:cubicBezTo>
                  <a:pt x="4122380" y="-27330"/>
                  <a:pt x="4322528" y="25635"/>
                  <a:pt x="4597115" y="0"/>
                </a:cubicBezTo>
                <a:cubicBezTo>
                  <a:pt x="4871702" y="-25635"/>
                  <a:pt x="5193858" y="-42821"/>
                  <a:pt x="5645131" y="0"/>
                </a:cubicBezTo>
                <a:cubicBezTo>
                  <a:pt x="5707768" y="7995"/>
                  <a:pt x="5763601" y="65352"/>
                  <a:pt x="5774386" y="129255"/>
                </a:cubicBezTo>
                <a:cubicBezTo>
                  <a:pt x="5777668" y="276448"/>
                  <a:pt x="5794417" y="514606"/>
                  <a:pt x="5774386" y="646258"/>
                </a:cubicBezTo>
                <a:cubicBezTo>
                  <a:pt x="5774343" y="700585"/>
                  <a:pt x="5706299" y="771299"/>
                  <a:pt x="5645131" y="775513"/>
                </a:cubicBezTo>
                <a:cubicBezTo>
                  <a:pt x="5529449" y="791927"/>
                  <a:pt x="5320165" y="768714"/>
                  <a:pt x="5121123" y="775513"/>
                </a:cubicBezTo>
                <a:cubicBezTo>
                  <a:pt x="4922081" y="782312"/>
                  <a:pt x="4716493" y="772977"/>
                  <a:pt x="4431638" y="775513"/>
                </a:cubicBezTo>
                <a:cubicBezTo>
                  <a:pt x="4146783" y="778049"/>
                  <a:pt x="3934839" y="787579"/>
                  <a:pt x="3631836" y="775513"/>
                </a:cubicBezTo>
                <a:cubicBezTo>
                  <a:pt x="3328833" y="763447"/>
                  <a:pt x="3317174" y="771011"/>
                  <a:pt x="3052669" y="775513"/>
                </a:cubicBezTo>
                <a:cubicBezTo>
                  <a:pt x="2788164" y="780015"/>
                  <a:pt x="2672503" y="759916"/>
                  <a:pt x="2308026" y="775513"/>
                </a:cubicBezTo>
                <a:cubicBezTo>
                  <a:pt x="1943549" y="791110"/>
                  <a:pt x="1829219" y="752858"/>
                  <a:pt x="1563383" y="775513"/>
                </a:cubicBezTo>
                <a:cubicBezTo>
                  <a:pt x="1297547" y="798168"/>
                  <a:pt x="1102334" y="775001"/>
                  <a:pt x="984216" y="775513"/>
                </a:cubicBezTo>
                <a:cubicBezTo>
                  <a:pt x="866098" y="776025"/>
                  <a:pt x="473249" y="784567"/>
                  <a:pt x="129255" y="775513"/>
                </a:cubicBezTo>
                <a:cubicBezTo>
                  <a:pt x="60434" y="774306"/>
                  <a:pt x="-1774" y="714507"/>
                  <a:pt x="0" y="646258"/>
                </a:cubicBezTo>
                <a:cubicBezTo>
                  <a:pt x="602" y="531172"/>
                  <a:pt x="-14494" y="380135"/>
                  <a:pt x="0" y="12925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شركة نيتفليكس 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مخاطر التكنولوجيا والتنافسية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627792-9045-5989-81F2-C6C2720BEF09}"/>
              </a:ext>
            </a:extLst>
          </p:cNvPr>
          <p:cNvSpPr/>
          <p:nvPr/>
        </p:nvSpPr>
        <p:spPr>
          <a:xfrm>
            <a:off x="3326762" y="2085628"/>
            <a:ext cx="5158659" cy="868308"/>
          </a:xfrm>
          <a:custGeom>
            <a:avLst/>
            <a:gdLst>
              <a:gd name="connsiteX0" fmla="*/ 0 w 5158659"/>
              <a:gd name="connsiteY0" fmla="*/ 144721 h 868308"/>
              <a:gd name="connsiteX1" fmla="*/ 144721 w 5158659"/>
              <a:gd name="connsiteY1" fmla="*/ 0 h 868308"/>
              <a:gd name="connsiteX2" fmla="*/ 840323 w 5158659"/>
              <a:gd name="connsiteY2" fmla="*/ 0 h 868308"/>
              <a:gd name="connsiteX3" fmla="*/ 1438542 w 5158659"/>
              <a:gd name="connsiteY3" fmla="*/ 0 h 868308"/>
              <a:gd name="connsiteX4" fmla="*/ 2182836 w 5158659"/>
              <a:gd name="connsiteY4" fmla="*/ 0 h 868308"/>
              <a:gd name="connsiteX5" fmla="*/ 2927131 w 5158659"/>
              <a:gd name="connsiteY5" fmla="*/ 0 h 868308"/>
              <a:gd name="connsiteX6" fmla="*/ 3671425 w 5158659"/>
              <a:gd name="connsiteY6" fmla="*/ 0 h 868308"/>
              <a:gd name="connsiteX7" fmla="*/ 4269643 w 5158659"/>
              <a:gd name="connsiteY7" fmla="*/ 0 h 868308"/>
              <a:gd name="connsiteX8" fmla="*/ 5013938 w 5158659"/>
              <a:gd name="connsiteY8" fmla="*/ 0 h 868308"/>
              <a:gd name="connsiteX9" fmla="*/ 5158659 w 5158659"/>
              <a:gd name="connsiteY9" fmla="*/ 144721 h 868308"/>
              <a:gd name="connsiteX10" fmla="*/ 5158659 w 5158659"/>
              <a:gd name="connsiteY10" fmla="*/ 723587 h 868308"/>
              <a:gd name="connsiteX11" fmla="*/ 5013938 w 5158659"/>
              <a:gd name="connsiteY11" fmla="*/ 868308 h 868308"/>
              <a:gd name="connsiteX12" fmla="*/ 4415720 w 5158659"/>
              <a:gd name="connsiteY12" fmla="*/ 868308 h 868308"/>
              <a:gd name="connsiteX13" fmla="*/ 3622733 w 5158659"/>
              <a:gd name="connsiteY13" fmla="*/ 868308 h 868308"/>
              <a:gd name="connsiteX14" fmla="*/ 2829746 w 5158659"/>
              <a:gd name="connsiteY14" fmla="*/ 868308 h 868308"/>
              <a:gd name="connsiteX15" fmla="*/ 2134144 w 5158659"/>
              <a:gd name="connsiteY15" fmla="*/ 868308 h 868308"/>
              <a:gd name="connsiteX16" fmla="*/ 1487234 w 5158659"/>
              <a:gd name="connsiteY16" fmla="*/ 868308 h 868308"/>
              <a:gd name="connsiteX17" fmla="*/ 840323 w 5158659"/>
              <a:gd name="connsiteY17" fmla="*/ 868308 h 868308"/>
              <a:gd name="connsiteX18" fmla="*/ 144721 w 5158659"/>
              <a:gd name="connsiteY18" fmla="*/ 868308 h 868308"/>
              <a:gd name="connsiteX19" fmla="*/ 0 w 5158659"/>
              <a:gd name="connsiteY19" fmla="*/ 723587 h 868308"/>
              <a:gd name="connsiteX20" fmla="*/ 0 w 5158659"/>
              <a:gd name="connsiteY20" fmla="*/ 144721 h 86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58659" h="868308" fill="none" extrusionOk="0">
                <a:moveTo>
                  <a:pt x="0" y="144721"/>
                </a:moveTo>
                <a:cubicBezTo>
                  <a:pt x="17366" y="73347"/>
                  <a:pt x="65788" y="15996"/>
                  <a:pt x="144721" y="0"/>
                </a:cubicBezTo>
                <a:cubicBezTo>
                  <a:pt x="349904" y="4789"/>
                  <a:pt x="581809" y="-32290"/>
                  <a:pt x="840323" y="0"/>
                </a:cubicBezTo>
                <a:cubicBezTo>
                  <a:pt x="1098837" y="32290"/>
                  <a:pt x="1170589" y="-1818"/>
                  <a:pt x="1438542" y="0"/>
                </a:cubicBezTo>
                <a:cubicBezTo>
                  <a:pt x="1706495" y="1818"/>
                  <a:pt x="1892886" y="503"/>
                  <a:pt x="2182836" y="0"/>
                </a:cubicBezTo>
                <a:cubicBezTo>
                  <a:pt x="2472786" y="-503"/>
                  <a:pt x="2751887" y="-32732"/>
                  <a:pt x="2927131" y="0"/>
                </a:cubicBezTo>
                <a:cubicBezTo>
                  <a:pt x="3102375" y="32732"/>
                  <a:pt x="3337824" y="2184"/>
                  <a:pt x="3671425" y="0"/>
                </a:cubicBezTo>
                <a:cubicBezTo>
                  <a:pt x="4005026" y="-2184"/>
                  <a:pt x="3983698" y="14622"/>
                  <a:pt x="4269643" y="0"/>
                </a:cubicBezTo>
                <a:cubicBezTo>
                  <a:pt x="4555588" y="-14622"/>
                  <a:pt x="4667327" y="-22976"/>
                  <a:pt x="5013938" y="0"/>
                </a:cubicBezTo>
                <a:cubicBezTo>
                  <a:pt x="5106890" y="-5345"/>
                  <a:pt x="5167375" y="72553"/>
                  <a:pt x="5158659" y="144721"/>
                </a:cubicBezTo>
                <a:cubicBezTo>
                  <a:pt x="5184387" y="416551"/>
                  <a:pt x="5141515" y="601886"/>
                  <a:pt x="5158659" y="723587"/>
                </a:cubicBezTo>
                <a:cubicBezTo>
                  <a:pt x="5160859" y="795951"/>
                  <a:pt x="5088707" y="871832"/>
                  <a:pt x="5013938" y="868308"/>
                </a:cubicBezTo>
                <a:cubicBezTo>
                  <a:pt x="4835226" y="886627"/>
                  <a:pt x="4630981" y="849080"/>
                  <a:pt x="4415720" y="868308"/>
                </a:cubicBezTo>
                <a:cubicBezTo>
                  <a:pt x="4200459" y="887536"/>
                  <a:pt x="3817113" y="852336"/>
                  <a:pt x="3622733" y="868308"/>
                </a:cubicBezTo>
                <a:cubicBezTo>
                  <a:pt x="3428353" y="884280"/>
                  <a:pt x="3186732" y="903600"/>
                  <a:pt x="2829746" y="868308"/>
                </a:cubicBezTo>
                <a:cubicBezTo>
                  <a:pt x="2472760" y="833016"/>
                  <a:pt x="2367703" y="852697"/>
                  <a:pt x="2134144" y="868308"/>
                </a:cubicBezTo>
                <a:cubicBezTo>
                  <a:pt x="1900585" y="883919"/>
                  <a:pt x="1750376" y="844350"/>
                  <a:pt x="1487234" y="868308"/>
                </a:cubicBezTo>
                <a:cubicBezTo>
                  <a:pt x="1224092" y="892267"/>
                  <a:pt x="1018383" y="890768"/>
                  <a:pt x="840323" y="868308"/>
                </a:cubicBezTo>
                <a:cubicBezTo>
                  <a:pt x="662263" y="845848"/>
                  <a:pt x="310270" y="834697"/>
                  <a:pt x="144721" y="868308"/>
                </a:cubicBezTo>
                <a:cubicBezTo>
                  <a:pt x="62507" y="865294"/>
                  <a:pt x="2273" y="808916"/>
                  <a:pt x="0" y="723587"/>
                </a:cubicBezTo>
                <a:cubicBezTo>
                  <a:pt x="23775" y="572973"/>
                  <a:pt x="8223" y="363454"/>
                  <a:pt x="0" y="144721"/>
                </a:cubicBezTo>
                <a:close/>
              </a:path>
              <a:path w="5158659" h="868308" stroke="0" extrusionOk="0">
                <a:moveTo>
                  <a:pt x="0" y="144721"/>
                </a:moveTo>
                <a:cubicBezTo>
                  <a:pt x="5059" y="57526"/>
                  <a:pt x="63838" y="7121"/>
                  <a:pt x="144721" y="0"/>
                </a:cubicBezTo>
                <a:cubicBezTo>
                  <a:pt x="456696" y="27939"/>
                  <a:pt x="569270" y="2491"/>
                  <a:pt x="840323" y="0"/>
                </a:cubicBezTo>
                <a:cubicBezTo>
                  <a:pt x="1111376" y="-2491"/>
                  <a:pt x="1287272" y="20097"/>
                  <a:pt x="1633310" y="0"/>
                </a:cubicBezTo>
                <a:cubicBezTo>
                  <a:pt x="1979348" y="-20097"/>
                  <a:pt x="2205588" y="25933"/>
                  <a:pt x="2426297" y="0"/>
                </a:cubicBezTo>
                <a:cubicBezTo>
                  <a:pt x="2647006" y="-25933"/>
                  <a:pt x="2775054" y="3816"/>
                  <a:pt x="3073207" y="0"/>
                </a:cubicBezTo>
                <a:cubicBezTo>
                  <a:pt x="3371360" y="-3816"/>
                  <a:pt x="3512714" y="-23779"/>
                  <a:pt x="3817502" y="0"/>
                </a:cubicBezTo>
                <a:cubicBezTo>
                  <a:pt x="4122290" y="23779"/>
                  <a:pt x="4732299" y="-24780"/>
                  <a:pt x="5013938" y="0"/>
                </a:cubicBezTo>
                <a:cubicBezTo>
                  <a:pt x="5079883" y="-3586"/>
                  <a:pt x="5156009" y="62830"/>
                  <a:pt x="5158659" y="144721"/>
                </a:cubicBezTo>
                <a:cubicBezTo>
                  <a:pt x="5152071" y="401357"/>
                  <a:pt x="5142999" y="600693"/>
                  <a:pt x="5158659" y="723587"/>
                </a:cubicBezTo>
                <a:cubicBezTo>
                  <a:pt x="5162989" y="810270"/>
                  <a:pt x="5091447" y="879333"/>
                  <a:pt x="5013938" y="868308"/>
                </a:cubicBezTo>
                <a:cubicBezTo>
                  <a:pt x="4852736" y="888655"/>
                  <a:pt x="4498863" y="859745"/>
                  <a:pt x="4367028" y="868308"/>
                </a:cubicBezTo>
                <a:cubicBezTo>
                  <a:pt x="4235193" y="876872"/>
                  <a:pt x="3946556" y="888963"/>
                  <a:pt x="3574041" y="868308"/>
                </a:cubicBezTo>
                <a:cubicBezTo>
                  <a:pt x="3201526" y="847653"/>
                  <a:pt x="3196397" y="837709"/>
                  <a:pt x="2878439" y="868308"/>
                </a:cubicBezTo>
                <a:cubicBezTo>
                  <a:pt x="2560481" y="898907"/>
                  <a:pt x="2350359" y="885984"/>
                  <a:pt x="2085452" y="868308"/>
                </a:cubicBezTo>
                <a:cubicBezTo>
                  <a:pt x="1820545" y="850632"/>
                  <a:pt x="1769919" y="877567"/>
                  <a:pt x="1487234" y="868308"/>
                </a:cubicBezTo>
                <a:cubicBezTo>
                  <a:pt x="1204549" y="859049"/>
                  <a:pt x="1016914" y="875415"/>
                  <a:pt x="742939" y="868308"/>
                </a:cubicBezTo>
                <a:cubicBezTo>
                  <a:pt x="468964" y="861201"/>
                  <a:pt x="289993" y="842857"/>
                  <a:pt x="144721" y="868308"/>
                </a:cubicBezTo>
                <a:cubicBezTo>
                  <a:pt x="72481" y="858227"/>
                  <a:pt x="17946" y="806951"/>
                  <a:pt x="0" y="723587"/>
                </a:cubicBezTo>
                <a:cubicBezTo>
                  <a:pt x="-18791" y="533335"/>
                  <a:pt x="-11261" y="298364"/>
                  <a:pt x="0" y="14472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accent3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شركة والت ديزني 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مخاطر السوق والتكنولوجيا.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018255-2EB1-A17C-E14E-848445667606}"/>
              </a:ext>
            </a:extLst>
          </p:cNvPr>
          <p:cNvSpPr/>
          <p:nvPr/>
        </p:nvSpPr>
        <p:spPr>
          <a:xfrm>
            <a:off x="9024620" y="3804672"/>
            <a:ext cx="2441903" cy="751769"/>
          </a:xfrm>
          <a:prstGeom prst="roundRect">
            <a:avLst/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فهم المخاطر</a:t>
            </a:r>
            <a:endParaRPr lang="en-US" dirty="0">
              <a:solidFill>
                <a:srgbClr val="FF0000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CA0DA8-A173-69E1-B6A4-21EDDEA8DE63}"/>
              </a:ext>
            </a:extLst>
          </p:cNvPr>
          <p:cNvSpPr/>
          <p:nvPr/>
        </p:nvSpPr>
        <p:spPr>
          <a:xfrm>
            <a:off x="5109611" y="3531630"/>
            <a:ext cx="3692591" cy="751769"/>
          </a:xfrm>
          <a:custGeom>
            <a:avLst/>
            <a:gdLst>
              <a:gd name="connsiteX0" fmla="*/ 0 w 3692591"/>
              <a:gd name="connsiteY0" fmla="*/ 125297 h 751769"/>
              <a:gd name="connsiteX1" fmla="*/ 125297 w 3692591"/>
              <a:gd name="connsiteY1" fmla="*/ 0 h 751769"/>
              <a:gd name="connsiteX2" fmla="*/ 779276 w 3692591"/>
              <a:gd name="connsiteY2" fmla="*/ 0 h 751769"/>
              <a:gd name="connsiteX3" fmla="*/ 1433256 w 3692591"/>
              <a:gd name="connsiteY3" fmla="*/ 0 h 751769"/>
              <a:gd name="connsiteX4" fmla="*/ 2052815 w 3692591"/>
              <a:gd name="connsiteY4" fmla="*/ 0 h 751769"/>
              <a:gd name="connsiteX5" fmla="*/ 2810055 w 3692591"/>
              <a:gd name="connsiteY5" fmla="*/ 0 h 751769"/>
              <a:gd name="connsiteX6" fmla="*/ 3567294 w 3692591"/>
              <a:gd name="connsiteY6" fmla="*/ 0 h 751769"/>
              <a:gd name="connsiteX7" fmla="*/ 3692591 w 3692591"/>
              <a:gd name="connsiteY7" fmla="*/ 125297 h 751769"/>
              <a:gd name="connsiteX8" fmla="*/ 3692591 w 3692591"/>
              <a:gd name="connsiteY8" fmla="*/ 626472 h 751769"/>
              <a:gd name="connsiteX9" fmla="*/ 3567294 w 3692591"/>
              <a:gd name="connsiteY9" fmla="*/ 751769 h 751769"/>
              <a:gd name="connsiteX10" fmla="*/ 2810055 w 3692591"/>
              <a:gd name="connsiteY10" fmla="*/ 751769 h 751769"/>
              <a:gd name="connsiteX11" fmla="*/ 2156075 w 3692591"/>
              <a:gd name="connsiteY11" fmla="*/ 751769 h 751769"/>
              <a:gd name="connsiteX12" fmla="*/ 1570936 w 3692591"/>
              <a:gd name="connsiteY12" fmla="*/ 751769 h 751769"/>
              <a:gd name="connsiteX13" fmla="*/ 813696 w 3692591"/>
              <a:gd name="connsiteY13" fmla="*/ 751769 h 751769"/>
              <a:gd name="connsiteX14" fmla="*/ 125297 w 3692591"/>
              <a:gd name="connsiteY14" fmla="*/ 751769 h 751769"/>
              <a:gd name="connsiteX15" fmla="*/ 0 w 3692591"/>
              <a:gd name="connsiteY15" fmla="*/ 626472 h 751769"/>
              <a:gd name="connsiteX16" fmla="*/ 0 w 3692591"/>
              <a:gd name="connsiteY16" fmla="*/ 125297 h 75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92591" h="751769" fill="none" extrusionOk="0">
                <a:moveTo>
                  <a:pt x="0" y="125297"/>
                </a:moveTo>
                <a:cubicBezTo>
                  <a:pt x="831" y="48554"/>
                  <a:pt x="51090" y="5778"/>
                  <a:pt x="125297" y="0"/>
                </a:cubicBezTo>
                <a:cubicBezTo>
                  <a:pt x="266000" y="-1253"/>
                  <a:pt x="619109" y="12510"/>
                  <a:pt x="779276" y="0"/>
                </a:cubicBezTo>
                <a:cubicBezTo>
                  <a:pt x="939443" y="-12510"/>
                  <a:pt x="1137494" y="-605"/>
                  <a:pt x="1433256" y="0"/>
                </a:cubicBezTo>
                <a:cubicBezTo>
                  <a:pt x="1729018" y="605"/>
                  <a:pt x="1782151" y="22822"/>
                  <a:pt x="2052815" y="0"/>
                </a:cubicBezTo>
                <a:cubicBezTo>
                  <a:pt x="2323479" y="-22822"/>
                  <a:pt x="2566298" y="-28562"/>
                  <a:pt x="2810055" y="0"/>
                </a:cubicBezTo>
                <a:cubicBezTo>
                  <a:pt x="3053812" y="28562"/>
                  <a:pt x="3344905" y="-22551"/>
                  <a:pt x="3567294" y="0"/>
                </a:cubicBezTo>
                <a:cubicBezTo>
                  <a:pt x="3643542" y="-3159"/>
                  <a:pt x="3699818" y="40531"/>
                  <a:pt x="3692591" y="125297"/>
                </a:cubicBezTo>
                <a:cubicBezTo>
                  <a:pt x="3690275" y="310665"/>
                  <a:pt x="3703569" y="460776"/>
                  <a:pt x="3692591" y="626472"/>
                </a:cubicBezTo>
                <a:cubicBezTo>
                  <a:pt x="3688742" y="680851"/>
                  <a:pt x="3629584" y="744937"/>
                  <a:pt x="3567294" y="751769"/>
                </a:cubicBezTo>
                <a:cubicBezTo>
                  <a:pt x="3208714" y="722655"/>
                  <a:pt x="3048370" y="744585"/>
                  <a:pt x="2810055" y="751769"/>
                </a:cubicBezTo>
                <a:cubicBezTo>
                  <a:pt x="2571740" y="758953"/>
                  <a:pt x="2466404" y="758568"/>
                  <a:pt x="2156075" y="751769"/>
                </a:cubicBezTo>
                <a:cubicBezTo>
                  <a:pt x="1845746" y="744970"/>
                  <a:pt x="1847337" y="780629"/>
                  <a:pt x="1570936" y="751769"/>
                </a:cubicBezTo>
                <a:cubicBezTo>
                  <a:pt x="1294535" y="722909"/>
                  <a:pt x="1040016" y="724717"/>
                  <a:pt x="813696" y="751769"/>
                </a:cubicBezTo>
                <a:cubicBezTo>
                  <a:pt x="587376" y="778821"/>
                  <a:pt x="273805" y="744891"/>
                  <a:pt x="125297" y="751769"/>
                </a:cubicBezTo>
                <a:cubicBezTo>
                  <a:pt x="59513" y="751822"/>
                  <a:pt x="-8451" y="702905"/>
                  <a:pt x="0" y="626472"/>
                </a:cubicBezTo>
                <a:cubicBezTo>
                  <a:pt x="1290" y="461780"/>
                  <a:pt x="18926" y="244871"/>
                  <a:pt x="0" y="125297"/>
                </a:cubicBezTo>
                <a:close/>
              </a:path>
              <a:path w="3692591" h="751769" stroke="0" extrusionOk="0">
                <a:moveTo>
                  <a:pt x="0" y="125297"/>
                </a:moveTo>
                <a:cubicBezTo>
                  <a:pt x="1287" y="54248"/>
                  <a:pt x="54437" y="12365"/>
                  <a:pt x="125297" y="0"/>
                </a:cubicBezTo>
                <a:cubicBezTo>
                  <a:pt x="367907" y="9183"/>
                  <a:pt x="620892" y="25295"/>
                  <a:pt x="813696" y="0"/>
                </a:cubicBezTo>
                <a:cubicBezTo>
                  <a:pt x="1006500" y="-25295"/>
                  <a:pt x="1198088" y="-37431"/>
                  <a:pt x="1570936" y="0"/>
                </a:cubicBezTo>
                <a:cubicBezTo>
                  <a:pt x="1943784" y="37431"/>
                  <a:pt x="2014869" y="33352"/>
                  <a:pt x="2328175" y="0"/>
                </a:cubicBezTo>
                <a:cubicBezTo>
                  <a:pt x="2641481" y="-33352"/>
                  <a:pt x="3258793" y="-34066"/>
                  <a:pt x="3567294" y="0"/>
                </a:cubicBezTo>
                <a:cubicBezTo>
                  <a:pt x="3640172" y="-12328"/>
                  <a:pt x="3705459" y="65173"/>
                  <a:pt x="3692591" y="125297"/>
                </a:cubicBezTo>
                <a:cubicBezTo>
                  <a:pt x="3716006" y="230818"/>
                  <a:pt x="3717494" y="447651"/>
                  <a:pt x="3692591" y="626472"/>
                </a:cubicBezTo>
                <a:cubicBezTo>
                  <a:pt x="3691132" y="697005"/>
                  <a:pt x="3625660" y="759286"/>
                  <a:pt x="3567294" y="751769"/>
                </a:cubicBezTo>
                <a:cubicBezTo>
                  <a:pt x="3255174" y="756772"/>
                  <a:pt x="3048351" y="762334"/>
                  <a:pt x="2878895" y="751769"/>
                </a:cubicBezTo>
                <a:cubicBezTo>
                  <a:pt x="2709439" y="741204"/>
                  <a:pt x="2586037" y="730434"/>
                  <a:pt x="2293755" y="751769"/>
                </a:cubicBezTo>
                <a:cubicBezTo>
                  <a:pt x="2001473" y="773104"/>
                  <a:pt x="1789463" y="720173"/>
                  <a:pt x="1639776" y="751769"/>
                </a:cubicBezTo>
                <a:cubicBezTo>
                  <a:pt x="1490089" y="783365"/>
                  <a:pt x="1127373" y="747156"/>
                  <a:pt x="882536" y="751769"/>
                </a:cubicBezTo>
                <a:cubicBezTo>
                  <a:pt x="637699" y="756382"/>
                  <a:pt x="388948" y="765612"/>
                  <a:pt x="125297" y="751769"/>
                </a:cubicBezTo>
                <a:cubicBezTo>
                  <a:pt x="43126" y="743917"/>
                  <a:pt x="2885" y="692342"/>
                  <a:pt x="0" y="626472"/>
                </a:cubicBezTo>
                <a:cubicBezTo>
                  <a:pt x="23144" y="509172"/>
                  <a:pt x="20824" y="320435"/>
                  <a:pt x="0" y="12529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أتوقع </a:t>
            </a:r>
            <a:r>
              <a:rPr lang="ar-EG" b="1" dirty="0">
                <a:solidFill>
                  <a:schemeClr val="accent3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عائد أكبر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مع مخاطر أكبر</a:t>
            </a:r>
            <a:endParaRPr lang="en-US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11AEC66-670E-05C0-32A7-7900B340CAEC}"/>
              </a:ext>
            </a:extLst>
          </p:cNvPr>
          <p:cNvSpPr/>
          <p:nvPr/>
        </p:nvSpPr>
        <p:spPr>
          <a:xfrm>
            <a:off x="4714444" y="4569561"/>
            <a:ext cx="4245757" cy="751769"/>
          </a:xfrm>
          <a:custGeom>
            <a:avLst/>
            <a:gdLst>
              <a:gd name="connsiteX0" fmla="*/ 0 w 4245757"/>
              <a:gd name="connsiteY0" fmla="*/ 125297 h 751769"/>
              <a:gd name="connsiteX1" fmla="*/ 125297 w 4245757"/>
              <a:gd name="connsiteY1" fmla="*/ 0 h 751769"/>
              <a:gd name="connsiteX2" fmla="*/ 711254 w 4245757"/>
              <a:gd name="connsiteY2" fmla="*/ 0 h 751769"/>
              <a:gd name="connsiteX3" fmla="*/ 1457018 w 4245757"/>
              <a:gd name="connsiteY3" fmla="*/ 0 h 751769"/>
              <a:gd name="connsiteX4" fmla="*/ 2042975 w 4245757"/>
              <a:gd name="connsiteY4" fmla="*/ 0 h 751769"/>
              <a:gd name="connsiteX5" fmla="*/ 2628932 w 4245757"/>
              <a:gd name="connsiteY5" fmla="*/ 0 h 751769"/>
              <a:gd name="connsiteX6" fmla="*/ 3334745 w 4245757"/>
              <a:gd name="connsiteY6" fmla="*/ 0 h 751769"/>
              <a:gd name="connsiteX7" fmla="*/ 4120460 w 4245757"/>
              <a:gd name="connsiteY7" fmla="*/ 0 h 751769"/>
              <a:gd name="connsiteX8" fmla="*/ 4245757 w 4245757"/>
              <a:gd name="connsiteY8" fmla="*/ 125297 h 751769"/>
              <a:gd name="connsiteX9" fmla="*/ 4245757 w 4245757"/>
              <a:gd name="connsiteY9" fmla="*/ 626472 h 751769"/>
              <a:gd name="connsiteX10" fmla="*/ 4120460 w 4245757"/>
              <a:gd name="connsiteY10" fmla="*/ 751769 h 751769"/>
              <a:gd name="connsiteX11" fmla="*/ 3494551 w 4245757"/>
              <a:gd name="connsiteY11" fmla="*/ 751769 h 751769"/>
              <a:gd name="connsiteX12" fmla="*/ 2948546 w 4245757"/>
              <a:gd name="connsiteY12" fmla="*/ 751769 h 751769"/>
              <a:gd name="connsiteX13" fmla="*/ 2242733 w 4245757"/>
              <a:gd name="connsiteY13" fmla="*/ 751769 h 751769"/>
              <a:gd name="connsiteX14" fmla="*/ 1616825 w 4245757"/>
              <a:gd name="connsiteY14" fmla="*/ 751769 h 751769"/>
              <a:gd name="connsiteX15" fmla="*/ 871061 w 4245757"/>
              <a:gd name="connsiteY15" fmla="*/ 751769 h 751769"/>
              <a:gd name="connsiteX16" fmla="*/ 125297 w 4245757"/>
              <a:gd name="connsiteY16" fmla="*/ 751769 h 751769"/>
              <a:gd name="connsiteX17" fmla="*/ 0 w 4245757"/>
              <a:gd name="connsiteY17" fmla="*/ 626472 h 751769"/>
              <a:gd name="connsiteX18" fmla="*/ 0 w 4245757"/>
              <a:gd name="connsiteY18" fmla="*/ 125297 h 75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45757" h="751769" fill="none" extrusionOk="0">
                <a:moveTo>
                  <a:pt x="0" y="125297"/>
                </a:moveTo>
                <a:cubicBezTo>
                  <a:pt x="-5754" y="55532"/>
                  <a:pt x="59260" y="-1555"/>
                  <a:pt x="125297" y="0"/>
                </a:cubicBezTo>
                <a:cubicBezTo>
                  <a:pt x="406348" y="-28274"/>
                  <a:pt x="522117" y="-2701"/>
                  <a:pt x="711254" y="0"/>
                </a:cubicBezTo>
                <a:cubicBezTo>
                  <a:pt x="900391" y="2701"/>
                  <a:pt x="1115460" y="-29657"/>
                  <a:pt x="1457018" y="0"/>
                </a:cubicBezTo>
                <a:cubicBezTo>
                  <a:pt x="1798576" y="29657"/>
                  <a:pt x="1816769" y="28120"/>
                  <a:pt x="2042975" y="0"/>
                </a:cubicBezTo>
                <a:cubicBezTo>
                  <a:pt x="2269181" y="-28120"/>
                  <a:pt x="2500699" y="19148"/>
                  <a:pt x="2628932" y="0"/>
                </a:cubicBezTo>
                <a:cubicBezTo>
                  <a:pt x="2757165" y="-19148"/>
                  <a:pt x="3046726" y="-2114"/>
                  <a:pt x="3334745" y="0"/>
                </a:cubicBezTo>
                <a:cubicBezTo>
                  <a:pt x="3622764" y="2114"/>
                  <a:pt x="3732865" y="-8428"/>
                  <a:pt x="4120460" y="0"/>
                </a:cubicBezTo>
                <a:cubicBezTo>
                  <a:pt x="4185811" y="-14821"/>
                  <a:pt x="4238847" y="49265"/>
                  <a:pt x="4245757" y="125297"/>
                </a:cubicBezTo>
                <a:cubicBezTo>
                  <a:pt x="4233866" y="310368"/>
                  <a:pt x="4226856" y="467271"/>
                  <a:pt x="4245757" y="626472"/>
                </a:cubicBezTo>
                <a:cubicBezTo>
                  <a:pt x="4257909" y="690685"/>
                  <a:pt x="4191678" y="753565"/>
                  <a:pt x="4120460" y="751769"/>
                </a:cubicBezTo>
                <a:cubicBezTo>
                  <a:pt x="3937598" y="728770"/>
                  <a:pt x="3726259" y="781729"/>
                  <a:pt x="3494551" y="751769"/>
                </a:cubicBezTo>
                <a:cubicBezTo>
                  <a:pt x="3262843" y="721809"/>
                  <a:pt x="3093826" y="726532"/>
                  <a:pt x="2948546" y="751769"/>
                </a:cubicBezTo>
                <a:cubicBezTo>
                  <a:pt x="2803266" y="777006"/>
                  <a:pt x="2396923" y="753166"/>
                  <a:pt x="2242733" y="751769"/>
                </a:cubicBezTo>
                <a:cubicBezTo>
                  <a:pt x="2088543" y="750372"/>
                  <a:pt x="1923855" y="720678"/>
                  <a:pt x="1616825" y="751769"/>
                </a:cubicBezTo>
                <a:cubicBezTo>
                  <a:pt x="1309795" y="782860"/>
                  <a:pt x="1176042" y="788467"/>
                  <a:pt x="871061" y="751769"/>
                </a:cubicBezTo>
                <a:cubicBezTo>
                  <a:pt x="566080" y="715071"/>
                  <a:pt x="276416" y="726859"/>
                  <a:pt x="125297" y="751769"/>
                </a:cubicBezTo>
                <a:cubicBezTo>
                  <a:pt x="53828" y="752447"/>
                  <a:pt x="1166" y="690402"/>
                  <a:pt x="0" y="626472"/>
                </a:cubicBezTo>
                <a:cubicBezTo>
                  <a:pt x="11354" y="405116"/>
                  <a:pt x="-2830" y="285895"/>
                  <a:pt x="0" y="125297"/>
                </a:cubicBezTo>
                <a:close/>
              </a:path>
              <a:path w="4245757" h="751769" stroke="0" extrusionOk="0">
                <a:moveTo>
                  <a:pt x="0" y="125297"/>
                </a:moveTo>
                <a:cubicBezTo>
                  <a:pt x="1287" y="54248"/>
                  <a:pt x="54437" y="12365"/>
                  <a:pt x="125297" y="0"/>
                </a:cubicBezTo>
                <a:cubicBezTo>
                  <a:pt x="402505" y="30514"/>
                  <a:pt x="494929" y="-9768"/>
                  <a:pt x="791157" y="0"/>
                </a:cubicBezTo>
                <a:cubicBezTo>
                  <a:pt x="1087385" y="9768"/>
                  <a:pt x="1325127" y="32062"/>
                  <a:pt x="1536921" y="0"/>
                </a:cubicBezTo>
                <a:cubicBezTo>
                  <a:pt x="1748715" y="-32062"/>
                  <a:pt x="1916917" y="-23902"/>
                  <a:pt x="2282685" y="0"/>
                </a:cubicBezTo>
                <a:cubicBezTo>
                  <a:pt x="2648453" y="23902"/>
                  <a:pt x="2721590" y="-30169"/>
                  <a:pt x="2908594" y="0"/>
                </a:cubicBezTo>
                <a:cubicBezTo>
                  <a:pt x="3095598" y="30169"/>
                  <a:pt x="3671881" y="-29276"/>
                  <a:pt x="4120460" y="0"/>
                </a:cubicBezTo>
                <a:cubicBezTo>
                  <a:pt x="4187339" y="3218"/>
                  <a:pt x="4257610" y="53600"/>
                  <a:pt x="4245757" y="125297"/>
                </a:cubicBezTo>
                <a:cubicBezTo>
                  <a:pt x="4261812" y="369082"/>
                  <a:pt x="4245084" y="417317"/>
                  <a:pt x="4245757" y="626472"/>
                </a:cubicBezTo>
                <a:cubicBezTo>
                  <a:pt x="4244316" y="704206"/>
                  <a:pt x="4190770" y="754313"/>
                  <a:pt x="4120460" y="751769"/>
                </a:cubicBezTo>
                <a:cubicBezTo>
                  <a:pt x="3903533" y="721696"/>
                  <a:pt x="3770961" y="764087"/>
                  <a:pt x="3494551" y="751769"/>
                </a:cubicBezTo>
                <a:cubicBezTo>
                  <a:pt x="3218141" y="739451"/>
                  <a:pt x="3038164" y="772539"/>
                  <a:pt x="2868642" y="751769"/>
                </a:cubicBezTo>
                <a:cubicBezTo>
                  <a:pt x="2699120" y="730999"/>
                  <a:pt x="2490751" y="762926"/>
                  <a:pt x="2122879" y="751769"/>
                </a:cubicBezTo>
                <a:cubicBezTo>
                  <a:pt x="1755007" y="740612"/>
                  <a:pt x="1654263" y="776922"/>
                  <a:pt x="1457018" y="751769"/>
                </a:cubicBezTo>
                <a:cubicBezTo>
                  <a:pt x="1259773" y="726616"/>
                  <a:pt x="927167" y="722093"/>
                  <a:pt x="711254" y="751769"/>
                </a:cubicBezTo>
                <a:cubicBezTo>
                  <a:pt x="495341" y="781445"/>
                  <a:pt x="279625" y="755264"/>
                  <a:pt x="125297" y="751769"/>
                </a:cubicBezTo>
                <a:cubicBezTo>
                  <a:pt x="57611" y="741604"/>
                  <a:pt x="8872" y="697952"/>
                  <a:pt x="0" y="626472"/>
                </a:cubicBezTo>
                <a:cubicBezTo>
                  <a:pt x="14426" y="483744"/>
                  <a:pt x="-21471" y="301211"/>
                  <a:pt x="0" y="12529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أنوع المحفظة بين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مخاطر محتلفة</a:t>
            </a:r>
            <a:endParaRPr lang="en-US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3C4128-C1CA-5B04-968A-707C15262957}"/>
              </a:ext>
            </a:extLst>
          </p:cNvPr>
          <p:cNvSpPr/>
          <p:nvPr/>
        </p:nvSpPr>
        <p:spPr>
          <a:xfrm>
            <a:off x="3919515" y="5496408"/>
            <a:ext cx="5040686" cy="751769"/>
          </a:xfrm>
          <a:custGeom>
            <a:avLst/>
            <a:gdLst>
              <a:gd name="connsiteX0" fmla="*/ 0 w 5040686"/>
              <a:gd name="connsiteY0" fmla="*/ 125297 h 751769"/>
              <a:gd name="connsiteX1" fmla="*/ 125297 w 5040686"/>
              <a:gd name="connsiteY1" fmla="*/ 0 h 751769"/>
              <a:gd name="connsiteX2" fmla="*/ 809596 w 5040686"/>
              <a:gd name="connsiteY2" fmla="*/ 0 h 751769"/>
              <a:gd name="connsiteX3" fmla="*/ 1398093 w 5040686"/>
              <a:gd name="connsiteY3" fmla="*/ 0 h 751769"/>
              <a:gd name="connsiteX4" fmla="*/ 2130293 w 5040686"/>
              <a:gd name="connsiteY4" fmla="*/ 0 h 751769"/>
              <a:gd name="connsiteX5" fmla="*/ 2862492 w 5040686"/>
              <a:gd name="connsiteY5" fmla="*/ 0 h 751769"/>
              <a:gd name="connsiteX6" fmla="*/ 3594692 w 5040686"/>
              <a:gd name="connsiteY6" fmla="*/ 0 h 751769"/>
              <a:gd name="connsiteX7" fmla="*/ 4183189 w 5040686"/>
              <a:gd name="connsiteY7" fmla="*/ 0 h 751769"/>
              <a:gd name="connsiteX8" fmla="*/ 4915389 w 5040686"/>
              <a:gd name="connsiteY8" fmla="*/ 0 h 751769"/>
              <a:gd name="connsiteX9" fmla="*/ 5040686 w 5040686"/>
              <a:gd name="connsiteY9" fmla="*/ 125297 h 751769"/>
              <a:gd name="connsiteX10" fmla="*/ 5040686 w 5040686"/>
              <a:gd name="connsiteY10" fmla="*/ 626472 h 751769"/>
              <a:gd name="connsiteX11" fmla="*/ 4915389 w 5040686"/>
              <a:gd name="connsiteY11" fmla="*/ 751769 h 751769"/>
              <a:gd name="connsiteX12" fmla="*/ 4326892 w 5040686"/>
              <a:gd name="connsiteY12" fmla="*/ 751769 h 751769"/>
              <a:gd name="connsiteX13" fmla="*/ 3546791 w 5040686"/>
              <a:gd name="connsiteY13" fmla="*/ 751769 h 751769"/>
              <a:gd name="connsiteX14" fmla="*/ 2766691 w 5040686"/>
              <a:gd name="connsiteY14" fmla="*/ 751769 h 751769"/>
              <a:gd name="connsiteX15" fmla="*/ 2082392 w 5040686"/>
              <a:gd name="connsiteY15" fmla="*/ 751769 h 751769"/>
              <a:gd name="connsiteX16" fmla="*/ 1445994 w 5040686"/>
              <a:gd name="connsiteY16" fmla="*/ 751769 h 751769"/>
              <a:gd name="connsiteX17" fmla="*/ 809596 w 5040686"/>
              <a:gd name="connsiteY17" fmla="*/ 751769 h 751769"/>
              <a:gd name="connsiteX18" fmla="*/ 125297 w 5040686"/>
              <a:gd name="connsiteY18" fmla="*/ 751769 h 751769"/>
              <a:gd name="connsiteX19" fmla="*/ 0 w 5040686"/>
              <a:gd name="connsiteY19" fmla="*/ 626472 h 751769"/>
              <a:gd name="connsiteX20" fmla="*/ 0 w 5040686"/>
              <a:gd name="connsiteY20" fmla="*/ 125297 h 75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40686" h="751769" fill="none" extrusionOk="0">
                <a:moveTo>
                  <a:pt x="0" y="125297"/>
                </a:moveTo>
                <a:cubicBezTo>
                  <a:pt x="11068" y="61548"/>
                  <a:pt x="56673" y="9277"/>
                  <a:pt x="125297" y="0"/>
                </a:cubicBezTo>
                <a:cubicBezTo>
                  <a:pt x="455526" y="-25893"/>
                  <a:pt x="563242" y="-20206"/>
                  <a:pt x="809596" y="0"/>
                </a:cubicBezTo>
                <a:cubicBezTo>
                  <a:pt x="1055950" y="20206"/>
                  <a:pt x="1136853" y="-17752"/>
                  <a:pt x="1398093" y="0"/>
                </a:cubicBezTo>
                <a:cubicBezTo>
                  <a:pt x="1659333" y="17752"/>
                  <a:pt x="1769221" y="20666"/>
                  <a:pt x="2130293" y="0"/>
                </a:cubicBezTo>
                <a:cubicBezTo>
                  <a:pt x="2491365" y="-20666"/>
                  <a:pt x="2643049" y="-7034"/>
                  <a:pt x="2862492" y="0"/>
                </a:cubicBezTo>
                <a:cubicBezTo>
                  <a:pt x="3081935" y="7034"/>
                  <a:pt x="3417726" y="5512"/>
                  <a:pt x="3594692" y="0"/>
                </a:cubicBezTo>
                <a:cubicBezTo>
                  <a:pt x="3771658" y="-5512"/>
                  <a:pt x="3985414" y="11384"/>
                  <a:pt x="4183189" y="0"/>
                </a:cubicBezTo>
                <a:cubicBezTo>
                  <a:pt x="4380964" y="-11384"/>
                  <a:pt x="4618750" y="-30055"/>
                  <a:pt x="4915389" y="0"/>
                </a:cubicBezTo>
                <a:cubicBezTo>
                  <a:pt x="4996741" y="-4987"/>
                  <a:pt x="5042704" y="57893"/>
                  <a:pt x="5040686" y="125297"/>
                </a:cubicBezTo>
                <a:cubicBezTo>
                  <a:pt x="5023901" y="255120"/>
                  <a:pt x="5051134" y="386348"/>
                  <a:pt x="5040686" y="626472"/>
                </a:cubicBezTo>
                <a:cubicBezTo>
                  <a:pt x="5041342" y="693417"/>
                  <a:pt x="4975862" y="757731"/>
                  <a:pt x="4915389" y="751769"/>
                </a:cubicBezTo>
                <a:cubicBezTo>
                  <a:pt x="4795012" y="722783"/>
                  <a:pt x="4453482" y="760084"/>
                  <a:pt x="4326892" y="751769"/>
                </a:cubicBezTo>
                <a:cubicBezTo>
                  <a:pt x="4200302" y="743454"/>
                  <a:pt x="3873429" y="723655"/>
                  <a:pt x="3546791" y="751769"/>
                </a:cubicBezTo>
                <a:cubicBezTo>
                  <a:pt x="3220153" y="779883"/>
                  <a:pt x="3076085" y="787167"/>
                  <a:pt x="2766691" y="751769"/>
                </a:cubicBezTo>
                <a:cubicBezTo>
                  <a:pt x="2457297" y="716371"/>
                  <a:pt x="2238094" y="763953"/>
                  <a:pt x="2082392" y="751769"/>
                </a:cubicBezTo>
                <a:cubicBezTo>
                  <a:pt x="1926690" y="739585"/>
                  <a:pt x="1749306" y="760646"/>
                  <a:pt x="1445994" y="751769"/>
                </a:cubicBezTo>
                <a:cubicBezTo>
                  <a:pt x="1142682" y="742892"/>
                  <a:pt x="948654" y="757208"/>
                  <a:pt x="809596" y="751769"/>
                </a:cubicBezTo>
                <a:cubicBezTo>
                  <a:pt x="670538" y="746330"/>
                  <a:pt x="463917" y="740299"/>
                  <a:pt x="125297" y="751769"/>
                </a:cubicBezTo>
                <a:cubicBezTo>
                  <a:pt x="50482" y="744368"/>
                  <a:pt x="3429" y="703822"/>
                  <a:pt x="0" y="626472"/>
                </a:cubicBezTo>
                <a:cubicBezTo>
                  <a:pt x="1553" y="499103"/>
                  <a:pt x="6005" y="267356"/>
                  <a:pt x="0" y="125297"/>
                </a:cubicBezTo>
                <a:close/>
              </a:path>
              <a:path w="5040686" h="751769" stroke="0" extrusionOk="0">
                <a:moveTo>
                  <a:pt x="0" y="125297"/>
                </a:moveTo>
                <a:cubicBezTo>
                  <a:pt x="1287" y="54248"/>
                  <a:pt x="54437" y="12365"/>
                  <a:pt x="125297" y="0"/>
                </a:cubicBezTo>
                <a:cubicBezTo>
                  <a:pt x="456206" y="16275"/>
                  <a:pt x="553952" y="-9956"/>
                  <a:pt x="809596" y="0"/>
                </a:cubicBezTo>
                <a:cubicBezTo>
                  <a:pt x="1065240" y="9956"/>
                  <a:pt x="1381706" y="-34503"/>
                  <a:pt x="1589697" y="0"/>
                </a:cubicBezTo>
                <a:cubicBezTo>
                  <a:pt x="1797688" y="34503"/>
                  <a:pt x="2150346" y="-20793"/>
                  <a:pt x="2369797" y="0"/>
                </a:cubicBezTo>
                <a:cubicBezTo>
                  <a:pt x="2589248" y="20793"/>
                  <a:pt x="2715504" y="5224"/>
                  <a:pt x="3006195" y="0"/>
                </a:cubicBezTo>
                <a:cubicBezTo>
                  <a:pt x="3296886" y="-5224"/>
                  <a:pt x="3419306" y="8991"/>
                  <a:pt x="3738395" y="0"/>
                </a:cubicBezTo>
                <a:cubicBezTo>
                  <a:pt x="4057484" y="-8991"/>
                  <a:pt x="4560774" y="-52579"/>
                  <a:pt x="4915389" y="0"/>
                </a:cubicBezTo>
                <a:cubicBezTo>
                  <a:pt x="4973694" y="-2794"/>
                  <a:pt x="5036953" y="53329"/>
                  <a:pt x="5040686" y="125297"/>
                </a:cubicBezTo>
                <a:cubicBezTo>
                  <a:pt x="5018232" y="293435"/>
                  <a:pt x="5053491" y="420856"/>
                  <a:pt x="5040686" y="626472"/>
                </a:cubicBezTo>
                <a:cubicBezTo>
                  <a:pt x="5044809" y="702105"/>
                  <a:pt x="4981061" y="767855"/>
                  <a:pt x="4915389" y="751769"/>
                </a:cubicBezTo>
                <a:cubicBezTo>
                  <a:pt x="4727460" y="750680"/>
                  <a:pt x="4576867" y="766712"/>
                  <a:pt x="4278991" y="751769"/>
                </a:cubicBezTo>
                <a:cubicBezTo>
                  <a:pt x="3981115" y="736826"/>
                  <a:pt x="3739095" y="774447"/>
                  <a:pt x="3498890" y="751769"/>
                </a:cubicBezTo>
                <a:cubicBezTo>
                  <a:pt x="3258685" y="729091"/>
                  <a:pt x="3109531" y="762038"/>
                  <a:pt x="2814592" y="751769"/>
                </a:cubicBezTo>
                <a:cubicBezTo>
                  <a:pt x="2519653" y="741500"/>
                  <a:pt x="2194573" y="756979"/>
                  <a:pt x="2034491" y="751769"/>
                </a:cubicBezTo>
                <a:cubicBezTo>
                  <a:pt x="1874409" y="746559"/>
                  <a:pt x="1702976" y="743101"/>
                  <a:pt x="1445994" y="751769"/>
                </a:cubicBezTo>
                <a:cubicBezTo>
                  <a:pt x="1189012" y="760437"/>
                  <a:pt x="1061129" y="762154"/>
                  <a:pt x="713794" y="751769"/>
                </a:cubicBezTo>
                <a:cubicBezTo>
                  <a:pt x="366459" y="741384"/>
                  <a:pt x="355137" y="736980"/>
                  <a:pt x="125297" y="751769"/>
                </a:cubicBezTo>
                <a:cubicBezTo>
                  <a:pt x="62891" y="742859"/>
                  <a:pt x="8391" y="697279"/>
                  <a:pt x="0" y="626472"/>
                </a:cubicBezTo>
                <a:cubicBezTo>
                  <a:pt x="1008" y="377748"/>
                  <a:pt x="20534" y="250008"/>
                  <a:pt x="0" y="12529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أتجنب</a:t>
            </a:r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المخاطر العالية مع عائد منخفض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98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4" grpId="0" animBg="1"/>
      <p:bldP spid="6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67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4491" y="6102971"/>
            <a:ext cx="1142245" cy="669925"/>
          </a:xfrm>
        </p:spPr>
        <p:txBody>
          <a:bodyPr/>
          <a:lstStyle/>
          <a:p>
            <a:r>
              <a:rPr lang="ar-EG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lang="en-US" sz="7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أهمية نسب المخاطرة</a:t>
            </a: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5772995" y="484694"/>
            <a:ext cx="2622235" cy="692949"/>
          </a:xfrm>
          <a:prstGeom prst="roundRect">
            <a:avLst/>
          </a:pr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تحديد المخاطر المالية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1782850" y="1637620"/>
            <a:ext cx="9624059" cy="1084934"/>
          </a:xfrm>
          <a:custGeom>
            <a:avLst/>
            <a:gdLst>
              <a:gd name="connsiteX0" fmla="*/ 0 w 9624059"/>
              <a:gd name="connsiteY0" fmla="*/ 180826 h 1084934"/>
              <a:gd name="connsiteX1" fmla="*/ 180826 w 9624059"/>
              <a:gd name="connsiteY1" fmla="*/ 0 h 1084934"/>
              <a:gd name="connsiteX2" fmla="*/ 564554 w 9624059"/>
              <a:gd name="connsiteY2" fmla="*/ 0 h 1084934"/>
              <a:gd name="connsiteX3" fmla="*/ 1411403 w 9624059"/>
              <a:gd name="connsiteY3" fmla="*/ 0 h 1084934"/>
              <a:gd name="connsiteX4" fmla="*/ 2165627 w 9624059"/>
              <a:gd name="connsiteY4" fmla="*/ 0 h 1084934"/>
              <a:gd name="connsiteX5" fmla="*/ 2919852 w 9624059"/>
              <a:gd name="connsiteY5" fmla="*/ 0 h 1084934"/>
              <a:gd name="connsiteX6" fmla="*/ 3488828 w 9624059"/>
              <a:gd name="connsiteY6" fmla="*/ 0 h 1084934"/>
              <a:gd name="connsiteX7" fmla="*/ 4335677 w 9624059"/>
              <a:gd name="connsiteY7" fmla="*/ 0 h 1084934"/>
              <a:gd name="connsiteX8" fmla="*/ 5182526 w 9624059"/>
              <a:gd name="connsiteY8" fmla="*/ 0 h 1084934"/>
              <a:gd name="connsiteX9" fmla="*/ 5566254 w 9624059"/>
              <a:gd name="connsiteY9" fmla="*/ 0 h 1084934"/>
              <a:gd name="connsiteX10" fmla="*/ 6413103 w 9624059"/>
              <a:gd name="connsiteY10" fmla="*/ 0 h 1084934"/>
              <a:gd name="connsiteX11" fmla="*/ 6982079 w 9624059"/>
              <a:gd name="connsiteY11" fmla="*/ 0 h 1084934"/>
              <a:gd name="connsiteX12" fmla="*/ 7736304 w 9624059"/>
              <a:gd name="connsiteY12" fmla="*/ 0 h 1084934"/>
              <a:gd name="connsiteX13" fmla="*/ 8305280 w 9624059"/>
              <a:gd name="connsiteY13" fmla="*/ 0 h 1084934"/>
              <a:gd name="connsiteX14" fmla="*/ 9443233 w 9624059"/>
              <a:gd name="connsiteY14" fmla="*/ 0 h 1084934"/>
              <a:gd name="connsiteX15" fmla="*/ 9624059 w 9624059"/>
              <a:gd name="connsiteY15" fmla="*/ 180826 h 1084934"/>
              <a:gd name="connsiteX16" fmla="*/ 9624059 w 9624059"/>
              <a:gd name="connsiteY16" fmla="*/ 542467 h 1084934"/>
              <a:gd name="connsiteX17" fmla="*/ 9624059 w 9624059"/>
              <a:gd name="connsiteY17" fmla="*/ 904108 h 1084934"/>
              <a:gd name="connsiteX18" fmla="*/ 9443233 w 9624059"/>
              <a:gd name="connsiteY18" fmla="*/ 1084934 h 1084934"/>
              <a:gd name="connsiteX19" fmla="*/ 9059505 w 9624059"/>
              <a:gd name="connsiteY19" fmla="*/ 1084934 h 1084934"/>
              <a:gd name="connsiteX20" fmla="*/ 8583152 w 9624059"/>
              <a:gd name="connsiteY20" fmla="*/ 1084934 h 1084934"/>
              <a:gd name="connsiteX21" fmla="*/ 8199424 w 9624059"/>
              <a:gd name="connsiteY21" fmla="*/ 1084934 h 1084934"/>
              <a:gd name="connsiteX22" fmla="*/ 7723072 w 9624059"/>
              <a:gd name="connsiteY22" fmla="*/ 1084934 h 1084934"/>
              <a:gd name="connsiteX23" fmla="*/ 7339343 w 9624059"/>
              <a:gd name="connsiteY23" fmla="*/ 1084934 h 1084934"/>
              <a:gd name="connsiteX24" fmla="*/ 6770367 w 9624059"/>
              <a:gd name="connsiteY24" fmla="*/ 1084934 h 1084934"/>
              <a:gd name="connsiteX25" fmla="*/ 6108766 w 9624059"/>
              <a:gd name="connsiteY25" fmla="*/ 1084934 h 1084934"/>
              <a:gd name="connsiteX26" fmla="*/ 5447166 w 9624059"/>
              <a:gd name="connsiteY26" fmla="*/ 1084934 h 1084934"/>
              <a:gd name="connsiteX27" fmla="*/ 4692941 w 9624059"/>
              <a:gd name="connsiteY27" fmla="*/ 1084934 h 1084934"/>
              <a:gd name="connsiteX28" fmla="*/ 4309213 w 9624059"/>
              <a:gd name="connsiteY28" fmla="*/ 1084934 h 1084934"/>
              <a:gd name="connsiteX29" fmla="*/ 3832861 w 9624059"/>
              <a:gd name="connsiteY29" fmla="*/ 1084934 h 1084934"/>
              <a:gd name="connsiteX30" fmla="*/ 2986012 w 9624059"/>
              <a:gd name="connsiteY30" fmla="*/ 1084934 h 1084934"/>
              <a:gd name="connsiteX31" fmla="*/ 2602284 w 9624059"/>
              <a:gd name="connsiteY31" fmla="*/ 1084934 h 1084934"/>
              <a:gd name="connsiteX32" fmla="*/ 2033307 w 9624059"/>
              <a:gd name="connsiteY32" fmla="*/ 1084934 h 1084934"/>
              <a:gd name="connsiteX33" fmla="*/ 1371707 w 9624059"/>
              <a:gd name="connsiteY33" fmla="*/ 1084934 h 1084934"/>
              <a:gd name="connsiteX34" fmla="*/ 802730 w 9624059"/>
              <a:gd name="connsiteY34" fmla="*/ 1084934 h 1084934"/>
              <a:gd name="connsiteX35" fmla="*/ 180826 w 9624059"/>
              <a:gd name="connsiteY35" fmla="*/ 1084934 h 1084934"/>
              <a:gd name="connsiteX36" fmla="*/ 0 w 9624059"/>
              <a:gd name="connsiteY36" fmla="*/ 904108 h 1084934"/>
              <a:gd name="connsiteX37" fmla="*/ 0 w 9624059"/>
              <a:gd name="connsiteY37" fmla="*/ 564165 h 1084934"/>
              <a:gd name="connsiteX38" fmla="*/ 0 w 9624059"/>
              <a:gd name="connsiteY38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24059" h="1084934" fill="none" extrusionOk="0">
                <a:moveTo>
                  <a:pt x="0" y="180826"/>
                </a:moveTo>
                <a:cubicBezTo>
                  <a:pt x="-16636" y="87591"/>
                  <a:pt x="95841" y="11291"/>
                  <a:pt x="180826" y="0"/>
                </a:cubicBezTo>
                <a:cubicBezTo>
                  <a:pt x="291467" y="14022"/>
                  <a:pt x="400326" y="-6506"/>
                  <a:pt x="564554" y="0"/>
                </a:cubicBezTo>
                <a:cubicBezTo>
                  <a:pt x="728782" y="6506"/>
                  <a:pt x="1091756" y="34173"/>
                  <a:pt x="1411403" y="0"/>
                </a:cubicBezTo>
                <a:cubicBezTo>
                  <a:pt x="1731050" y="-34173"/>
                  <a:pt x="1885014" y="8099"/>
                  <a:pt x="2165627" y="0"/>
                </a:cubicBezTo>
                <a:cubicBezTo>
                  <a:pt x="2446240" y="-8099"/>
                  <a:pt x="2649772" y="28693"/>
                  <a:pt x="2919852" y="0"/>
                </a:cubicBezTo>
                <a:cubicBezTo>
                  <a:pt x="3189933" y="-28693"/>
                  <a:pt x="3313846" y="15809"/>
                  <a:pt x="3488828" y="0"/>
                </a:cubicBezTo>
                <a:cubicBezTo>
                  <a:pt x="3663810" y="-15809"/>
                  <a:pt x="4165120" y="-40730"/>
                  <a:pt x="4335677" y="0"/>
                </a:cubicBezTo>
                <a:cubicBezTo>
                  <a:pt x="4506234" y="40730"/>
                  <a:pt x="4973054" y="-4111"/>
                  <a:pt x="5182526" y="0"/>
                </a:cubicBezTo>
                <a:cubicBezTo>
                  <a:pt x="5391998" y="4111"/>
                  <a:pt x="5480236" y="7046"/>
                  <a:pt x="5566254" y="0"/>
                </a:cubicBezTo>
                <a:cubicBezTo>
                  <a:pt x="5652272" y="-7046"/>
                  <a:pt x="6228020" y="13511"/>
                  <a:pt x="6413103" y="0"/>
                </a:cubicBezTo>
                <a:cubicBezTo>
                  <a:pt x="6598186" y="-13511"/>
                  <a:pt x="6745440" y="-24761"/>
                  <a:pt x="6982079" y="0"/>
                </a:cubicBezTo>
                <a:cubicBezTo>
                  <a:pt x="7218718" y="24761"/>
                  <a:pt x="7554974" y="19137"/>
                  <a:pt x="7736304" y="0"/>
                </a:cubicBezTo>
                <a:cubicBezTo>
                  <a:pt x="7917635" y="-19137"/>
                  <a:pt x="8024315" y="-10981"/>
                  <a:pt x="8305280" y="0"/>
                </a:cubicBezTo>
                <a:cubicBezTo>
                  <a:pt x="8586245" y="10981"/>
                  <a:pt x="9209558" y="-55964"/>
                  <a:pt x="9443233" y="0"/>
                </a:cubicBezTo>
                <a:cubicBezTo>
                  <a:pt x="9520027" y="7249"/>
                  <a:pt x="9634310" y="72935"/>
                  <a:pt x="9624059" y="180826"/>
                </a:cubicBezTo>
                <a:cubicBezTo>
                  <a:pt x="9610018" y="317204"/>
                  <a:pt x="9616530" y="465736"/>
                  <a:pt x="9624059" y="542467"/>
                </a:cubicBezTo>
                <a:cubicBezTo>
                  <a:pt x="9631588" y="619198"/>
                  <a:pt x="9606276" y="826610"/>
                  <a:pt x="9624059" y="904108"/>
                </a:cubicBezTo>
                <a:cubicBezTo>
                  <a:pt x="9605763" y="990337"/>
                  <a:pt x="9520925" y="1079135"/>
                  <a:pt x="9443233" y="1084934"/>
                </a:cubicBezTo>
                <a:cubicBezTo>
                  <a:pt x="9345089" y="1080588"/>
                  <a:pt x="9204641" y="1090562"/>
                  <a:pt x="9059505" y="1084934"/>
                </a:cubicBezTo>
                <a:cubicBezTo>
                  <a:pt x="8914369" y="1079306"/>
                  <a:pt x="8703942" y="1067159"/>
                  <a:pt x="8583152" y="1084934"/>
                </a:cubicBezTo>
                <a:cubicBezTo>
                  <a:pt x="8462362" y="1102709"/>
                  <a:pt x="8316738" y="1066064"/>
                  <a:pt x="8199424" y="1084934"/>
                </a:cubicBezTo>
                <a:cubicBezTo>
                  <a:pt x="8082110" y="1103804"/>
                  <a:pt x="7931770" y="1063101"/>
                  <a:pt x="7723072" y="1084934"/>
                </a:cubicBezTo>
                <a:cubicBezTo>
                  <a:pt x="7514374" y="1106767"/>
                  <a:pt x="7477698" y="1099299"/>
                  <a:pt x="7339343" y="1084934"/>
                </a:cubicBezTo>
                <a:cubicBezTo>
                  <a:pt x="7200988" y="1070569"/>
                  <a:pt x="7041549" y="1094772"/>
                  <a:pt x="6770367" y="1084934"/>
                </a:cubicBezTo>
                <a:cubicBezTo>
                  <a:pt x="6499185" y="1075096"/>
                  <a:pt x="6332418" y="1089194"/>
                  <a:pt x="6108766" y="1084934"/>
                </a:cubicBezTo>
                <a:cubicBezTo>
                  <a:pt x="5885114" y="1080674"/>
                  <a:pt x="5701876" y="1105551"/>
                  <a:pt x="5447166" y="1084934"/>
                </a:cubicBezTo>
                <a:cubicBezTo>
                  <a:pt x="5192456" y="1064317"/>
                  <a:pt x="4934809" y="1104716"/>
                  <a:pt x="4692941" y="1084934"/>
                </a:cubicBezTo>
                <a:cubicBezTo>
                  <a:pt x="4451074" y="1065152"/>
                  <a:pt x="4399980" y="1067629"/>
                  <a:pt x="4309213" y="1084934"/>
                </a:cubicBezTo>
                <a:cubicBezTo>
                  <a:pt x="4218446" y="1102239"/>
                  <a:pt x="3996469" y="1066650"/>
                  <a:pt x="3832861" y="1084934"/>
                </a:cubicBezTo>
                <a:cubicBezTo>
                  <a:pt x="3669253" y="1103218"/>
                  <a:pt x="3407538" y="1124272"/>
                  <a:pt x="2986012" y="1084934"/>
                </a:cubicBezTo>
                <a:cubicBezTo>
                  <a:pt x="2564486" y="1045596"/>
                  <a:pt x="2680490" y="1099952"/>
                  <a:pt x="2602284" y="1084934"/>
                </a:cubicBezTo>
                <a:cubicBezTo>
                  <a:pt x="2524078" y="1069916"/>
                  <a:pt x="2186341" y="1066445"/>
                  <a:pt x="2033307" y="1084934"/>
                </a:cubicBezTo>
                <a:cubicBezTo>
                  <a:pt x="1880273" y="1103423"/>
                  <a:pt x="1625104" y="1052713"/>
                  <a:pt x="1371707" y="1084934"/>
                </a:cubicBezTo>
                <a:cubicBezTo>
                  <a:pt x="1118310" y="1117155"/>
                  <a:pt x="1023550" y="1061205"/>
                  <a:pt x="802730" y="1084934"/>
                </a:cubicBezTo>
                <a:cubicBezTo>
                  <a:pt x="581910" y="1108663"/>
                  <a:pt x="457141" y="1091509"/>
                  <a:pt x="180826" y="1084934"/>
                </a:cubicBezTo>
                <a:cubicBezTo>
                  <a:pt x="67342" y="1098553"/>
                  <a:pt x="3176" y="1009071"/>
                  <a:pt x="0" y="904108"/>
                </a:cubicBezTo>
                <a:cubicBezTo>
                  <a:pt x="-14745" y="747453"/>
                  <a:pt x="-5493" y="633523"/>
                  <a:pt x="0" y="564165"/>
                </a:cubicBezTo>
                <a:cubicBezTo>
                  <a:pt x="5493" y="494807"/>
                  <a:pt x="-17646" y="357427"/>
                  <a:pt x="0" y="180826"/>
                </a:cubicBezTo>
                <a:close/>
              </a:path>
              <a:path w="9624059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485515" y="8095"/>
                  <a:pt x="562116" y="17987"/>
                  <a:pt x="842427" y="0"/>
                </a:cubicBezTo>
                <a:cubicBezTo>
                  <a:pt x="1122738" y="-17987"/>
                  <a:pt x="1368929" y="-22711"/>
                  <a:pt x="1689275" y="0"/>
                </a:cubicBezTo>
                <a:cubicBezTo>
                  <a:pt x="2009621" y="22711"/>
                  <a:pt x="2182806" y="7700"/>
                  <a:pt x="2536124" y="0"/>
                </a:cubicBezTo>
                <a:cubicBezTo>
                  <a:pt x="2889442" y="-7700"/>
                  <a:pt x="2839425" y="26674"/>
                  <a:pt x="3105100" y="0"/>
                </a:cubicBezTo>
                <a:cubicBezTo>
                  <a:pt x="3370775" y="-26674"/>
                  <a:pt x="3594385" y="-10105"/>
                  <a:pt x="3859325" y="0"/>
                </a:cubicBezTo>
                <a:cubicBezTo>
                  <a:pt x="4124266" y="10105"/>
                  <a:pt x="4508827" y="22550"/>
                  <a:pt x="4706173" y="0"/>
                </a:cubicBezTo>
                <a:cubicBezTo>
                  <a:pt x="4903519" y="-22550"/>
                  <a:pt x="5110431" y="19506"/>
                  <a:pt x="5275150" y="0"/>
                </a:cubicBezTo>
                <a:cubicBezTo>
                  <a:pt x="5439869" y="-19506"/>
                  <a:pt x="5728546" y="-21673"/>
                  <a:pt x="5936750" y="0"/>
                </a:cubicBezTo>
                <a:cubicBezTo>
                  <a:pt x="6144954" y="21673"/>
                  <a:pt x="6169247" y="12762"/>
                  <a:pt x="6320479" y="0"/>
                </a:cubicBezTo>
                <a:cubicBezTo>
                  <a:pt x="6471711" y="-12762"/>
                  <a:pt x="6896280" y="-11529"/>
                  <a:pt x="7074703" y="0"/>
                </a:cubicBezTo>
                <a:cubicBezTo>
                  <a:pt x="7253126" y="11529"/>
                  <a:pt x="7324319" y="9662"/>
                  <a:pt x="7458431" y="0"/>
                </a:cubicBezTo>
                <a:cubicBezTo>
                  <a:pt x="7592543" y="-9662"/>
                  <a:pt x="7852719" y="-16072"/>
                  <a:pt x="8027408" y="0"/>
                </a:cubicBezTo>
                <a:cubicBezTo>
                  <a:pt x="8202097" y="16072"/>
                  <a:pt x="8455610" y="20656"/>
                  <a:pt x="8874257" y="0"/>
                </a:cubicBezTo>
                <a:cubicBezTo>
                  <a:pt x="9292904" y="-20656"/>
                  <a:pt x="9267881" y="-16714"/>
                  <a:pt x="9443233" y="0"/>
                </a:cubicBezTo>
                <a:cubicBezTo>
                  <a:pt x="9532106" y="-6656"/>
                  <a:pt x="9634192" y="69260"/>
                  <a:pt x="9624059" y="180826"/>
                </a:cubicBezTo>
                <a:cubicBezTo>
                  <a:pt x="9611262" y="297440"/>
                  <a:pt x="9638123" y="386738"/>
                  <a:pt x="9624059" y="549700"/>
                </a:cubicBezTo>
                <a:cubicBezTo>
                  <a:pt x="9609995" y="712662"/>
                  <a:pt x="9634442" y="804220"/>
                  <a:pt x="9624059" y="904108"/>
                </a:cubicBezTo>
                <a:cubicBezTo>
                  <a:pt x="9625678" y="1001851"/>
                  <a:pt x="9545549" y="1085403"/>
                  <a:pt x="9443233" y="1084934"/>
                </a:cubicBezTo>
                <a:cubicBezTo>
                  <a:pt x="9070778" y="1111789"/>
                  <a:pt x="8995549" y="1118662"/>
                  <a:pt x="8689008" y="1084934"/>
                </a:cubicBezTo>
                <a:cubicBezTo>
                  <a:pt x="8382467" y="1051206"/>
                  <a:pt x="8370349" y="1099980"/>
                  <a:pt x="8212656" y="1084934"/>
                </a:cubicBezTo>
                <a:cubicBezTo>
                  <a:pt x="8054963" y="1069888"/>
                  <a:pt x="7651337" y="1117894"/>
                  <a:pt x="7365807" y="1084934"/>
                </a:cubicBezTo>
                <a:cubicBezTo>
                  <a:pt x="7080277" y="1051974"/>
                  <a:pt x="6999379" y="1075760"/>
                  <a:pt x="6889455" y="1084934"/>
                </a:cubicBezTo>
                <a:cubicBezTo>
                  <a:pt x="6779531" y="1094108"/>
                  <a:pt x="6650401" y="1088644"/>
                  <a:pt x="6413103" y="1084934"/>
                </a:cubicBezTo>
                <a:cubicBezTo>
                  <a:pt x="6175805" y="1081224"/>
                  <a:pt x="5826430" y="1091782"/>
                  <a:pt x="5658878" y="1084934"/>
                </a:cubicBezTo>
                <a:cubicBezTo>
                  <a:pt x="5491326" y="1078086"/>
                  <a:pt x="5277072" y="1085945"/>
                  <a:pt x="4904654" y="1084934"/>
                </a:cubicBezTo>
                <a:cubicBezTo>
                  <a:pt x="4532236" y="1083923"/>
                  <a:pt x="4447269" y="1104346"/>
                  <a:pt x="4150429" y="1084934"/>
                </a:cubicBezTo>
                <a:cubicBezTo>
                  <a:pt x="3853589" y="1065522"/>
                  <a:pt x="3793160" y="1101217"/>
                  <a:pt x="3674077" y="1084934"/>
                </a:cubicBezTo>
                <a:cubicBezTo>
                  <a:pt x="3554994" y="1068651"/>
                  <a:pt x="3222919" y="1113041"/>
                  <a:pt x="3012476" y="1084934"/>
                </a:cubicBezTo>
                <a:cubicBezTo>
                  <a:pt x="2802033" y="1056827"/>
                  <a:pt x="2595979" y="1104648"/>
                  <a:pt x="2443500" y="1084934"/>
                </a:cubicBezTo>
                <a:cubicBezTo>
                  <a:pt x="2291021" y="1065220"/>
                  <a:pt x="2184890" y="1095408"/>
                  <a:pt x="2059771" y="1084934"/>
                </a:cubicBezTo>
                <a:cubicBezTo>
                  <a:pt x="1934652" y="1074460"/>
                  <a:pt x="1599835" y="1119532"/>
                  <a:pt x="1212923" y="1084934"/>
                </a:cubicBezTo>
                <a:cubicBezTo>
                  <a:pt x="826011" y="1050336"/>
                  <a:pt x="992038" y="1066818"/>
                  <a:pt x="829194" y="1084934"/>
                </a:cubicBezTo>
                <a:cubicBezTo>
                  <a:pt x="666350" y="1103050"/>
                  <a:pt x="339379" y="1104524"/>
                  <a:pt x="180826" y="1084934"/>
                </a:cubicBezTo>
                <a:cubicBezTo>
                  <a:pt x="87685" y="1090844"/>
                  <a:pt x="-2948" y="1007386"/>
                  <a:pt x="0" y="904108"/>
                </a:cubicBezTo>
                <a:cubicBezTo>
                  <a:pt x="-14570" y="805313"/>
                  <a:pt x="16337" y="694741"/>
                  <a:pt x="0" y="535234"/>
                </a:cubicBezTo>
                <a:cubicBezTo>
                  <a:pt x="-16337" y="375727"/>
                  <a:pt x="10657" y="306084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دراسة نسب المخاطر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مثل نسبة الديون إلى حقوق المساهمين 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تساعد المستثمرين على تقييم مدى تعرض الشركة للمخاطر المالية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799525" y="3182531"/>
            <a:ext cx="10854718" cy="1441195"/>
          </a:xfrm>
          <a:custGeom>
            <a:avLst/>
            <a:gdLst>
              <a:gd name="connsiteX0" fmla="*/ 0 w 10854718"/>
              <a:gd name="connsiteY0" fmla="*/ 240204 h 1441195"/>
              <a:gd name="connsiteX1" fmla="*/ 240204 w 10854718"/>
              <a:gd name="connsiteY1" fmla="*/ 0 h 1441195"/>
              <a:gd name="connsiteX2" fmla="*/ 1139311 w 10854718"/>
              <a:gd name="connsiteY2" fmla="*/ 0 h 1441195"/>
              <a:gd name="connsiteX3" fmla="*/ 1934675 w 10854718"/>
              <a:gd name="connsiteY3" fmla="*/ 0 h 1441195"/>
              <a:gd name="connsiteX4" fmla="*/ 2522552 w 10854718"/>
              <a:gd name="connsiteY4" fmla="*/ 0 h 1441195"/>
              <a:gd name="connsiteX5" fmla="*/ 3421659 w 10854718"/>
              <a:gd name="connsiteY5" fmla="*/ 0 h 1441195"/>
              <a:gd name="connsiteX6" fmla="*/ 4320766 w 10854718"/>
              <a:gd name="connsiteY6" fmla="*/ 0 h 1441195"/>
              <a:gd name="connsiteX7" fmla="*/ 4701157 w 10854718"/>
              <a:gd name="connsiteY7" fmla="*/ 0 h 1441195"/>
              <a:gd name="connsiteX8" fmla="*/ 5600264 w 10854718"/>
              <a:gd name="connsiteY8" fmla="*/ 0 h 1441195"/>
              <a:gd name="connsiteX9" fmla="*/ 6188142 w 10854718"/>
              <a:gd name="connsiteY9" fmla="*/ 0 h 1441195"/>
              <a:gd name="connsiteX10" fmla="*/ 6983505 w 10854718"/>
              <a:gd name="connsiteY10" fmla="*/ 0 h 1441195"/>
              <a:gd name="connsiteX11" fmla="*/ 7571383 w 10854718"/>
              <a:gd name="connsiteY11" fmla="*/ 0 h 1441195"/>
              <a:gd name="connsiteX12" fmla="*/ 8263004 w 10854718"/>
              <a:gd name="connsiteY12" fmla="*/ 0 h 1441195"/>
              <a:gd name="connsiteX13" fmla="*/ 8643395 w 10854718"/>
              <a:gd name="connsiteY13" fmla="*/ 0 h 1441195"/>
              <a:gd name="connsiteX14" fmla="*/ 9127530 w 10854718"/>
              <a:gd name="connsiteY14" fmla="*/ 0 h 1441195"/>
              <a:gd name="connsiteX15" fmla="*/ 9922893 w 10854718"/>
              <a:gd name="connsiteY15" fmla="*/ 0 h 1441195"/>
              <a:gd name="connsiteX16" fmla="*/ 10614514 w 10854718"/>
              <a:gd name="connsiteY16" fmla="*/ 0 h 1441195"/>
              <a:gd name="connsiteX17" fmla="*/ 10854718 w 10854718"/>
              <a:gd name="connsiteY17" fmla="*/ 240204 h 1441195"/>
              <a:gd name="connsiteX18" fmla="*/ 10854718 w 10854718"/>
              <a:gd name="connsiteY18" fmla="*/ 691774 h 1441195"/>
              <a:gd name="connsiteX19" fmla="*/ 10854718 w 10854718"/>
              <a:gd name="connsiteY19" fmla="*/ 1200991 h 1441195"/>
              <a:gd name="connsiteX20" fmla="*/ 10614514 w 10854718"/>
              <a:gd name="connsiteY20" fmla="*/ 1441195 h 1441195"/>
              <a:gd name="connsiteX21" fmla="*/ 9715407 w 10854718"/>
              <a:gd name="connsiteY21" fmla="*/ 1441195 h 1441195"/>
              <a:gd name="connsiteX22" fmla="*/ 9127530 w 10854718"/>
              <a:gd name="connsiteY22" fmla="*/ 1441195 h 1441195"/>
              <a:gd name="connsiteX23" fmla="*/ 8435909 w 10854718"/>
              <a:gd name="connsiteY23" fmla="*/ 1441195 h 1441195"/>
              <a:gd name="connsiteX24" fmla="*/ 7744288 w 10854718"/>
              <a:gd name="connsiteY24" fmla="*/ 1441195 h 1441195"/>
              <a:gd name="connsiteX25" fmla="*/ 6948924 w 10854718"/>
              <a:gd name="connsiteY25" fmla="*/ 1441195 h 1441195"/>
              <a:gd name="connsiteX26" fmla="*/ 6568533 w 10854718"/>
              <a:gd name="connsiteY26" fmla="*/ 1441195 h 1441195"/>
              <a:gd name="connsiteX27" fmla="*/ 6084399 w 10854718"/>
              <a:gd name="connsiteY27" fmla="*/ 1441195 h 1441195"/>
              <a:gd name="connsiteX28" fmla="*/ 5185292 w 10854718"/>
              <a:gd name="connsiteY28" fmla="*/ 1441195 h 1441195"/>
              <a:gd name="connsiteX29" fmla="*/ 4804900 w 10854718"/>
              <a:gd name="connsiteY29" fmla="*/ 1441195 h 1441195"/>
              <a:gd name="connsiteX30" fmla="*/ 4217023 w 10854718"/>
              <a:gd name="connsiteY30" fmla="*/ 1441195 h 1441195"/>
              <a:gd name="connsiteX31" fmla="*/ 3525402 w 10854718"/>
              <a:gd name="connsiteY31" fmla="*/ 1441195 h 1441195"/>
              <a:gd name="connsiteX32" fmla="*/ 2937525 w 10854718"/>
              <a:gd name="connsiteY32" fmla="*/ 1441195 h 1441195"/>
              <a:gd name="connsiteX33" fmla="*/ 2245904 w 10854718"/>
              <a:gd name="connsiteY33" fmla="*/ 1441195 h 1441195"/>
              <a:gd name="connsiteX34" fmla="*/ 1450540 w 10854718"/>
              <a:gd name="connsiteY34" fmla="*/ 1441195 h 1441195"/>
              <a:gd name="connsiteX35" fmla="*/ 240204 w 10854718"/>
              <a:gd name="connsiteY35" fmla="*/ 1441195 h 1441195"/>
              <a:gd name="connsiteX36" fmla="*/ 0 w 10854718"/>
              <a:gd name="connsiteY36" fmla="*/ 1200991 h 1441195"/>
              <a:gd name="connsiteX37" fmla="*/ 0 w 10854718"/>
              <a:gd name="connsiteY37" fmla="*/ 701382 h 1441195"/>
              <a:gd name="connsiteX38" fmla="*/ 0 w 10854718"/>
              <a:gd name="connsiteY38" fmla="*/ 240204 h 144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854718" h="1441195" fill="none" extrusionOk="0">
                <a:moveTo>
                  <a:pt x="0" y="240204"/>
                </a:moveTo>
                <a:cubicBezTo>
                  <a:pt x="2763" y="127345"/>
                  <a:pt x="84959" y="21379"/>
                  <a:pt x="240204" y="0"/>
                </a:cubicBezTo>
                <a:cubicBezTo>
                  <a:pt x="493880" y="24615"/>
                  <a:pt x="919812" y="-30631"/>
                  <a:pt x="1139311" y="0"/>
                </a:cubicBezTo>
                <a:cubicBezTo>
                  <a:pt x="1358810" y="30631"/>
                  <a:pt x="1570227" y="-16096"/>
                  <a:pt x="1934675" y="0"/>
                </a:cubicBezTo>
                <a:cubicBezTo>
                  <a:pt x="2299123" y="16096"/>
                  <a:pt x="2281426" y="10266"/>
                  <a:pt x="2522552" y="0"/>
                </a:cubicBezTo>
                <a:cubicBezTo>
                  <a:pt x="2763678" y="-10266"/>
                  <a:pt x="3120432" y="1363"/>
                  <a:pt x="3421659" y="0"/>
                </a:cubicBezTo>
                <a:cubicBezTo>
                  <a:pt x="3722886" y="-1363"/>
                  <a:pt x="3968220" y="1999"/>
                  <a:pt x="4320766" y="0"/>
                </a:cubicBezTo>
                <a:cubicBezTo>
                  <a:pt x="4673312" y="-1999"/>
                  <a:pt x="4591837" y="18486"/>
                  <a:pt x="4701157" y="0"/>
                </a:cubicBezTo>
                <a:cubicBezTo>
                  <a:pt x="4810477" y="-18486"/>
                  <a:pt x="5151583" y="-31656"/>
                  <a:pt x="5600264" y="0"/>
                </a:cubicBezTo>
                <a:cubicBezTo>
                  <a:pt x="6048945" y="31656"/>
                  <a:pt x="5991154" y="18415"/>
                  <a:pt x="6188142" y="0"/>
                </a:cubicBezTo>
                <a:cubicBezTo>
                  <a:pt x="6385130" y="-18415"/>
                  <a:pt x="6758804" y="-30945"/>
                  <a:pt x="6983505" y="0"/>
                </a:cubicBezTo>
                <a:cubicBezTo>
                  <a:pt x="7208206" y="30945"/>
                  <a:pt x="7346141" y="22537"/>
                  <a:pt x="7571383" y="0"/>
                </a:cubicBezTo>
                <a:cubicBezTo>
                  <a:pt x="7796625" y="-22537"/>
                  <a:pt x="7953004" y="-26944"/>
                  <a:pt x="8263004" y="0"/>
                </a:cubicBezTo>
                <a:cubicBezTo>
                  <a:pt x="8573004" y="26944"/>
                  <a:pt x="8550894" y="9494"/>
                  <a:pt x="8643395" y="0"/>
                </a:cubicBezTo>
                <a:cubicBezTo>
                  <a:pt x="8735896" y="-9494"/>
                  <a:pt x="8892690" y="-21879"/>
                  <a:pt x="9127530" y="0"/>
                </a:cubicBezTo>
                <a:cubicBezTo>
                  <a:pt x="9362370" y="21879"/>
                  <a:pt x="9634887" y="28582"/>
                  <a:pt x="9922893" y="0"/>
                </a:cubicBezTo>
                <a:cubicBezTo>
                  <a:pt x="10210899" y="-28582"/>
                  <a:pt x="10271754" y="8906"/>
                  <a:pt x="10614514" y="0"/>
                </a:cubicBezTo>
                <a:cubicBezTo>
                  <a:pt x="10733189" y="-10425"/>
                  <a:pt x="10827095" y="100320"/>
                  <a:pt x="10854718" y="240204"/>
                </a:cubicBezTo>
                <a:cubicBezTo>
                  <a:pt x="10875794" y="402830"/>
                  <a:pt x="10839348" y="491126"/>
                  <a:pt x="10854718" y="691774"/>
                </a:cubicBezTo>
                <a:cubicBezTo>
                  <a:pt x="10870089" y="892422"/>
                  <a:pt x="10835125" y="1050614"/>
                  <a:pt x="10854718" y="1200991"/>
                </a:cubicBezTo>
                <a:cubicBezTo>
                  <a:pt x="10832222" y="1319943"/>
                  <a:pt x="10777566" y="1442161"/>
                  <a:pt x="10614514" y="1441195"/>
                </a:cubicBezTo>
                <a:cubicBezTo>
                  <a:pt x="10431357" y="1426910"/>
                  <a:pt x="9958722" y="1466359"/>
                  <a:pt x="9715407" y="1441195"/>
                </a:cubicBezTo>
                <a:cubicBezTo>
                  <a:pt x="9472092" y="1416031"/>
                  <a:pt x="9400692" y="1451307"/>
                  <a:pt x="9127530" y="1441195"/>
                </a:cubicBezTo>
                <a:cubicBezTo>
                  <a:pt x="8854368" y="1431083"/>
                  <a:pt x="8713287" y="1428429"/>
                  <a:pt x="8435909" y="1441195"/>
                </a:cubicBezTo>
                <a:cubicBezTo>
                  <a:pt x="8158531" y="1453961"/>
                  <a:pt x="8078323" y="1432260"/>
                  <a:pt x="7744288" y="1441195"/>
                </a:cubicBezTo>
                <a:cubicBezTo>
                  <a:pt x="7410253" y="1450130"/>
                  <a:pt x="7299891" y="1436174"/>
                  <a:pt x="6948924" y="1441195"/>
                </a:cubicBezTo>
                <a:cubicBezTo>
                  <a:pt x="6597957" y="1446216"/>
                  <a:pt x="6724066" y="1438297"/>
                  <a:pt x="6568533" y="1441195"/>
                </a:cubicBezTo>
                <a:cubicBezTo>
                  <a:pt x="6413000" y="1444093"/>
                  <a:pt x="6222138" y="1446964"/>
                  <a:pt x="6084399" y="1441195"/>
                </a:cubicBezTo>
                <a:cubicBezTo>
                  <a:pt x="5946660" y="1435426"/>
                  <a:pt x="5445359" y="1414724"/>
                  <a:pt x="5185292" y="1441195"/>
                </a:cubicBezTo>
                <a:cubicBezTo>
                  <a:pt x="4925225" y="1467666"/>
                  <a:pt x="4900957" y="1423999"/>
                  <a:pt x="4804900" y="1441195"/>
                </a:cubicBezTo>
                <a:cubicBezTo>
                  <a:pt x="4708843" y="1458391"/>
                  <a:pt x="4448620" y="1430892"/>
                  <a:pt x="4217023" y="1441195"/>
                </a:cubicBezTo>
                <a:cubicBezTo>
                  <a:pt x="3985426" y="1451498"/>
                  <a:pt x="3819740" y="1461894"/>
                  <a:pt x="3525402" y="1441195"/>
                </a:cubicBezTo>
                <a:cubicBezTo>
                  <a:pt x="3231064" y="1420496"/>
                  <a:pt x="3096232" y="1414962"/>
                  <a:pt x="2937525" y="1441195"/>
                </a:cubicBezTo>
                <a:cubicBezTo>
                  <a:pt x="2778818" y="1467428"/>
                  <a:pt x="2428257" y="1460537"/>
                  <a:pt x="2245904" y="1441195"/>
                </a:cubicBezTo>
                <a:cubicBezTo>
                  <a:pt x="2063551" y="1421853"/>
                  <a:pt x="1633128" y="1424621"/>
                  <a:pt x="1450540" y="1441195"/>
                </a:cubicBezTo>
                <a:cubicBezTo>
                  <a:pt x="1267952" y="1457769"/>
                  <a:pt x="673824" y="1466067"/>
                  <a:pt x="240204" y="1441195"/>
                </a:cubicBezTo>
                <a:cubicBezTo>
                  <a:pt x="79097" y="1428401"/>
                  <a:pt x="-7655" y="1362054"/>
                  <a:pt x="0" y="1200991"/>
                </a:cubicBezTo>
                <a:cubicBezTo>
                  <a:pt x="-18162" y="992952"/>
                  <a:pt x="-17405" y="937212"/>
                  <a:pt x="0" y="701382"/>
                </a:cubicBezTo>
                <a:cubicBezTo>
                  <a:pt x="17405" y="465552"/>
                  <a:pt x="-10215" y="389126"/>
                  <a:pt x="0" y="240204"/>
                </a:cubicBezTo>
                <a:close/>
              </a:path>
              <a:path w="10854718" h="1441195" stroke="0" extrusionOk="0">
                <a:moveTo>
                  <a:pt x="0" y="240204"/>
                </a:moveTo>
                <a:cubicBezTo>
                  <a:pt x="3700" y="102228"/>
                  <a:pt x="103224" y="32164"/>
                  <a:pt x="240204" y="0"/>
                </a:cubicBezTo>
                <a:cubicBezTo>
                  <a:pt x="483344" y="32834"/>
                  <a:pt x="769647" y="-15558"/>
                  <a:pt x="931825" y="0"/>
                </a:cubicBezTo>
                <a:cubicBezTo>
                  <a:pt x="1094003" y="15558"/>
                  <a:pt x="1415980" y="2899"/>
                  <a:pt x="1830932" y="0"/>
                </a:cubicBezTo>
                <a:cubicBezTo>
                  <a:pt x="2245884" y="-2899"/>
                  <a:pt x="2378536" y="-1970"/>
                  <a:pt x="2730038" y="0"/>
                </a:cubicBezTo>
                <a:cubicBezTo>
                  <a:pt x="3081540" y="1970"/>
                  <a:pt x="3073056" y="21241"/>
                  <a:pt x="3317916" y="0"/>
                </a:cubicBezTo>
                <a:cubicBezTo>
                  <a:pt x="3562776" y="-21241"/>
                  <a:pt x="3944307" y="-17960"/>
                  <a:pt x="4113280" y="0"/>
                </a:cubicBezTo>
                <a:cubicBezTo>
                  <a:pt x="4282253" y="17960"/>
                  <a:pt x="4722351" y="-17331"/>
                  <a:pt x="5012387" y="0"/>
                </a:cubicBezTo>
                <a:cubicBezTo>
                  <a:pt x="5302423" y="17331"/>
                  <a:pt x="5335020" y="3102"/>
                  <a:pt x="5600264" y="0"/>
                </a:cubicBezTo>
                <a:cubicBezTo>
                  <a:pt x="5865508" y="-3102"/>
                  <a:pt x="5955693" y="-21016"/>
                  <a:pt x="6291885" y="0"/>
                </a:cubicBezTo>
                <a:cubicBezTo>
                  <a:pt x="6628077" y="21016"/>
                  <a:pt x="6502016" y="-4796"/>
                  <a:pt x="6672276" y="0"/>
                </a:cubicBezTo>
                <a:cubicBezTo>
                  <a:pt x="6842536" y="4796"/>
                  <a:pt x="7262867" y="-3543"/>
                  <a:pt x="7467640" y="0"/>
                </a:cubicBezTo>
                <a:cubicBezTo>
                  <a:pt x="7672413" y="3543"/>
                  <a:pt x="7763413" y="-14928"/>
                  <a:pt x="7848031" y="0"/>
                </a:cubicBezTo>
                <a:cubicBezTo>
                  <a:pt x="7932649" y="14928"/>
                  <a:pt x="8163712" y="-22768"/>
                  <a:pt x="8435909" y="0"/>
                </a:cubicBezTo>
                <a:cubicBezTo>
                  <a:pt x="8708106" y="22768"/>
                  <a:pt x="9100273" y="17013"/>
                  <a:pt x="9335016" y="0"/>
                </a:cubicBezTo>
                <a:cubicBezTo>
                  <a:pt x="9569759" y="-17013"/>
                  <a:pt x="9772945" y="24331"/>
                  <a:pt x="10026636" y="0"/>
                </a:cubicBezTo>
                <a:cubicBezTo>
                  <a:pt x="10280327" y="-24331"/>
                  <a:pt x="10481455" y="19685"/>
                  <a:pt x="10614514" y="0"/>
                </a:cubicBezTo>
                <a:cubicBezTo>
                  <a:pt x="10743159" y="-11549"/>
                  <a:pt x="10842171" y="123976"/>
                  <a:pt x="10854718" y="240204"/>
                </a:cubicBezTo>
                <a:cubicBezTo>
                  <a:pt x="10844288" y="438457"/>
                  <a:pt x="10878480" y="521074"/>
                  <a:pt x="10854718" y="730205"/>
                </a:cubicBezTo>
                <a:cubicBezTo>
                  <a:pt x="10830956" y="939336"/>
                  <a:pt x="10845494" y="1014680"/>
                  <a:pt x="10854718" y="1200991"/>
                </a:cubicBezTo>
                <a:cubicBezTo>
                  <a:pt x="10824848" y="1330721"/>
                  <a:pt x="10763517" y="1433162"/>
                  <a:pt x="10614514" y="1441195"/>
                </a:cubicBezTo>
                <a:cubicBezTo>
                  <a:pt x="10431921" y="1462230"/>
                  <a:pt x="10235574" y="1431960"/>
                  <a:pt x="10130380" y="1441195"/>
                </a:cubicBezTo>
                <a:cubicBezTo>
                  <a:pt x="10025186" y="1450430"/>
                  <a:pt x="9473177" y="1440355"/>
                  <a:pt x="9231273" y="1441195"/>
                </a:cubicBezTo>
                <a:cubicBezTo>
                  <a:pt x="8989369" y="1442035"/>
                  <a:pt x="8857733" y="1436229"/>
                  <a:pt x="8747138" y="1441195"/>
                </a:cubicBezTo>
                <a:cubicBezTo>
                  <a:pt x="8636543" y="1446161"/>
                  <a:pt x="8416906" y="1464396"/>
                  <a:pt x="8263004" y="1441195"/>
                </a:cubicBezTo>
                <a:cubicBezTo>
                  <a:pt x="8109102" y="1417994"/>
                  <a:pt x="7633960" y="1469661"/>
                  <a:pt x="7467640" y="1441195"/>
                </a:cubicBezTo>
                <a:cubicBezTo>
                  <a:pt x="7301320" y="1412729"/>
                  <a:pt x="7049463" y="1402323"/>
                  <a:pt x="6672276" y="1441195"/>
                </a:cubicBezTo>
                <a:cubicBezTo>
                  <a:pt x="6295089" y="1480067"/>
                  <a:pt x="6114701" y="1455643"/>
                  <a:pt x="5876912" y="1441195"/>
                </a:cubicBezTo>
                <a:cubicBezTo>
                  <a:pt x="5639123" y="1426747"/>
                  <a:pt x="5524986" y="1436734"/>
                  <a:pt x="5392778" y="1441195"/>
                </a:cubicBezTo>
                <a:cubicBezTo>
                  <a:pt x="5260570" y="1445656"/>
                  <a:pt x="4915205" y="1451049"/>
                  <a:pt x="4701157" y="1441195"/>
                </a:cubicBezTo>
                <a:cubicBezTo>
                  <a:pt x="4487109" y="1431341"/>
                  <a:pt x="4231379" y="1445340"/>
                  <a:pt x="4113280" y="1441195"/>
                </a:cubicBezTo>
                <a:cubicBezTo>
                  <a:pt x="3995181" y="1437050"/>
                  <a:pt x="3883263" y="1434279"/>
                  <a:pt x="3732888" y="1441195"/>
                </a:cubicBezTo>
                <a:cubicBezTo>
                  <a:pt x="3582513" y="1448111"/>
                  <a:pt x="3115202" y="1476957"/>
                  <a:pt x="2833782" y="1441195"/>
                </a:cubicBezTo>
                <a:cubicBezTo>
                  <a:pt x="2552362" y="1405433"/>
                  <a:pt x="2581435" y="1451913"/>
                  <a:pt x="2453390" y="1441195"/>
                </a:cubicBezTo>
                <a:cubicBezTo>
                  <a:pt x="2325345" y="1430477"/>
                  <a:pt x="1908828" y="1453471"/>
                  <a:pt x="1658026" y="1441195"/>
                </a:cubicBezTo>
                <a:cubicBezTo>
                  <a:pt x="1407224" y="1428919"/>
                  <a:pt x="1273039" y="1446963"/>
                  <a:pt x="1070149" y="1441195"/>
                </a:cubicBezTo>
                <a:cubicBezTo>
                  <a:pt x="867259" y="1435427"/>
                  <a:pt x="426538" y="1415532"/>
                  <a:pt x="240204" y="1441195"/>
                </a:cubicBezTo>
                <a:cubicBezTo>
                  <a:pt x="103312" y="1446962"/>
                  <a:pt x="-26377" y="1350261"/>
                  <a:pt x="0" y="1200991"/>
                </a:cubicBezTo>
                <a:cubicBezTo>
                  <a:pt x="-7140" y="997148"/>
                  <a:pt x="19574" y="921392"/>
                  <a:pt x="0" y="720598"/>
                </a:cubicBezTo>
                <a:cubicBezTo>
                  <a:pt x="-19574" y="519804"/>
                  <a:pt x="-13047" y="466769"/>
                  <a:pt x="0" y="24020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على سبيل المثال، إذا كانت نسبة الديون إلى حقوق المساهمين لشركة "آبل" منخفضة، فهذا يعني أن 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الشركة لديها عبء ديون منخفض نسبيًا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مقارنة بأصولها، مما يقلل من المخاطر المالية على المدى الطويل.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4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67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7816" y="6187407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أهمية نسب المخاطرة</a:t>
            </a: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4408267" y="396720"/>
            <a:ext cx="4051271" cy="692949"/>
          </a:xfrm>
          <a:custGeom>
            <a:avLst/>
            <a:gdLst>
              <a:gd name="connsiteX0" fmla="*/ 0 w 4051271"/>
              <a:gd name="connsiteY0" fmla="*/ 115494 h 692949"/>
              <a:gd name="connsiteX1" fmla="*/ 115494 w 4051271"/>
              <a:gd name="connsiteY1" fmla="*/ 0 h 692949"/>
              <a:gd name="connsiteX2" fmla="*/ 714005 w 4051271"/>
              <a:gd name="connsiteY2" fmla="*/ 0 h 692949"/>
              <a:gd name="connsiteX3" fmla="*/ 1427124 w 4051271"/>
              <a:gd name="connsiteY3" fmla="*/ 0 h 692949"/>
              <a:gd name="connsiteX4" fmla="*/ 1987433 w 4051271"/>
              <a:gd name="connsiteY4" fmla="*/ 0 h 692949"/>
              <a:gd name="connsiteX5" fmla="*/ 2624147 w 4051271"/>
              <a:gd name="connsiteY5" fmla="*/ 0 h 692949"/>
              <a:gd name="connsiteX6" fmla="*/ 3337266 w 4051271"/>
              <a:gd name="connsiteY6" fmla="*/ 0 h 692949"/>
              <a:gd name="connsiteX7" fmla="*/ 3935777 w 4051271"/>
              <a:gd name="connsiteY7" fmla="*/ 0 h 692949"/>
              <a:gd name="connsiteX8" fmla="*/ 4051271 w 4051271"/>
              <a:gd name="connsiteY8" fmla="*/ 115494 h 692949"/>
              <a:gd name="connsiteX9" fmla="*/ 4051271 w 4051271"/>
              <a:gd name="connsiteY9" fmla="*/ 577455 h 692949"/>
              <a:gd name="connsiteX10" fmla="*/ 3935777 w 4051271"/>
              <a:gd name="connsiteY10" fmla="*/ 692949 h 692949"/>
              <a:gd name="connsiteX11" fmla="*/ 3413672 w 4051271"/>
              <a:gd name="connsiteY11" fmla="*/ 692949 h 692949"/>
              <a:gd name="connsiteX12" fmla="*/ 2738755 w 4051271"/>
              <a:gd name="connsiteY12" fmla="*/ 692949 h 692949"/>
              <a:gd name="connsiteX13" fmla="*/ 2216650 w 4051271"/>
              <a:gd name="connsiteY13" fmla="*/ 692949 h 692949"/>
              <a:gd name="connsiteX14" fmla="*/ 1503530 w 4051271"/>
              <a:gd name="connsiteY14" fmla="*/ 692949 h 692949"/>
              <a:gd name="connsiteX15" fmla="*/ 905019 w 4051271"/>
              <a:gd name="connsiteY15" fmla="*/ 692949 h 692949"/>
              <a:gd name="connsiteX16" fmla="*/ 115494 w 4051271"/>
              <a:gd name="connsiteY16" fmla="*/ 692949 h 692949"/>
              <a:gd name="connsiteX17" fmla="*/ 0 w 4051271"/>
              <a:gd name="connsiteY17" fmla="*/ 577455 h 692949"/>
              <a:gd name="connsiteX18" fmla="*/ 0 w 4051271"/>
              <a:gd name="connsiteY18" fmla="*/ 115494 h 69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51271" h="692949" fill="none" extrusionOk="0">
                <a:moveTo>
                  <a:pt x="0" y="115494"/>
                </a:moveTo>
                <a:cubicBezTo>
                  <a:pt x="6280" y="47196"/>
                  <a:pt x="48325" y="14213"/>
                  <a:pt x="115494" y="0"/>
                </a:cubicBezTo>
                <a:cubicBezTo>
                  <a:pt x="308689" y="10796"/>
                  <a:pt x="502011" y="-10622"/>
                  <a:pt x="714005" y="0"/>
                </a:cubicBezTo>
                <a:cubicBezTo>
                  <a:pt x="925999" y="10622"/>
                  <a:pt x="1072462" y="-4978"/>
                  <a:pt x="1427124" y="0"/>
                </a:cubicBezTo>
                <a:cubicBezTo>
                  <a:pt x="1781786" y="4978"/>
                  <a:pt x="1774066" y="20330"/>
                  <a:pt x="1987433" y="0"/>
                </a:cubicBezTo>
                <a:cubicBezTo>
                  <a:pt x="2200800" y="-20330"/>
                  <a:pt x="2484399" y="-12236"/>
                  <a:pt x="2624147" y="0"/>
                </a:cubicBezTo>
                <a:cubicBezTo>
                  <a:pt x="2763895" y="12236"/>
                  <a:pt x="3041946" y="-13251"/>
                  <a:pt x="3337266" y="0"/>
                </a:cubicBezTo>
                <a:cubicBezTo>
                  <a:pt x="3632586" y="13251"/>
                  <a:pt x="3745683" y="18383"/>
                  <a:pt x="3935777" y="0"/>
                </a:cubicBezTo>
                <a:cubicBezTo>
                  <a:pt x="4009742" y="-1716"/>
                  <a:pt x="4062536" y="41642"/>
                  <a:pt x="4051271" y="115494"/>
                </a:cubicBezTo>
                <a:cubicBezTo>
                  <a:pt x="4047847" y="286616"/>
                  <a:pt x="4074329" y="420521"/>
                  <a:pt x="4051271" y="577455"/>
                </a:cubicBezTo>
                <a:cubicBezTo>
                  <a:pt x="4044770" y="639432"/>
                  <a:pt x="3986049" y="698079"/>
                  <a:pt x="3935777" y="692949"/>
                </a:cubicBezTo>
                <a:cubicBezTo>
                  <a:pt x="3729188" y="686750"/>
                  <a:pt x="3541011" y="705648"/>
                  <a:pt x="3413672" y="692949"/>
                </a:cubicBezTo>
                <a:cubicBezTo>
                  <a:pt x="3286334" y="680250"/>
                  <a:pt x="2891697" y="700221"/>
                  <a:pt x="2738755" y="692949"/>
                </a:cubicBezTo>
                <a:cubicBezTo>
                  <a:pt x="2585813" y="685677"/>
                  <a:pt x="2341323" y="670476"/>
                  <a:pt x="2216650" y="692949"/>
                </a:cubicBezTo>
                <a:cubicBezTo>
                  <a:pt x="2091978" y="715422"/>
                  <a:pt x="1657547" y="670444"/>
                  <a:pt x="1503530" y="692949"/>
                </a:cubicBezTo>
                <a:cubicBezTo>
                  <a:pt x="1349513" y="715454"/>
                  <a:pt x="1152286" y="677470"/>
                  <a:pt x="905019" y="692949"/>
                </a:cubicBezTo>
                <a:cubicBezTo>
                  <a:pt x="657752" y="708428"/>
                  <a:pt x="338506" y="658669"/>
                  <a:pt x="115494" y="692949"/>
                </a:cubicBezTo>
                <a:cubicBezTo>
                  <a:pt x="62493" y="686561"/>
                  <a:pt x="-1547" y="637055"/>
                  <a:pt x="0" y="577455"/>
                </a:cubicBezTo>
                <a:cubicBezTo>
                  <a:pt x="-10870" y="437586"/>
                  <a:pt x="11857" y="312948"/>
                  <a:pt x="0" y="115494"/>
                </a:cubicBezTo>
                <a:close/>
              </a:path>
              <a:path w="4051271" h="692949" stroke="0" extrusionOk="0">
                <a:moveTo>
                  <a:pt x="0" y="115494"/>
                </a:moveTo>
                <a:cubicBezTo>
                  <a:pt x="783" y="58017"/>
                  <a:pt x="37866" y="3588"/>
                  <a:pt x="115494" y="0"/>
                </a:cubicBezTo>
                <a:cubicBezTo>
                  <a:pt x="274264" y="30329"/>
                  <a:pt x="595727" y="-10210"/>
                  <a:pt x="790411" y="0"/>
                </a:cubicBezTo>
                <a:cubicBezTo>
                  <a:pt x="985095" y="10210"/>
                  <a:pt x="1167990" y="20221"/>
                  <a:pt x="1350719" y="0"/>
                </a:cubicBezTo>
                <a:cubicBezTo>
                  <a:pt x="1533448" y="-20221"/>
                  <a:pt x="1611804" y="-18098"/>
                  <a:pt x="1872824" y="0"/>
                </a:cubicBezTo>
                <a:cubicBezTo>
                  <a:pt x="2133844" y="18098"/>
                  <a:pt x="2232830" y="9177"/>
                  <a:pt x="2394930" y="0"/>
                </a:cubicBezTo>
                <a:cubicBezTo>
                  <a:pt x="2557030" y="-9177"/>
                  <a:pt x="2776792" y="3483"/>
                  <a:pt x="3069846" y="0"/>
                </a:cubicBezTo>
                <a:cubicBezTo>
                  <a:pt x="3362900" y="-3483"/>
                  <a:pt x="3534120" y="24498"/>
                  <a:pt x="3935777" y="0"/>
                </a:cubicBezTo>
                <a:cubicBezTo>
                  <a:pt x="3991694" y="4939"/>
                  <a:pt x="4051566" y="49660"/>
                  <a:pt x="4051271" y="115494"/>
                </a:cubicBezTo>
                <a:cubicBezTo>
                  <a:pt x="4072848" y="304097"/>
                  <a:pt x="4073873" y="475336"/>
                  <a:pt x="4051271" y="577455"/>
                </a:cubicBezTo>
                <a:cubicBezTo>
                  <a:pt x="4053002" y="637276"/>
                  <a:pt x="3991773" y="679722"/>
                  <a:pt x="3935777" y="692949"/>
                </a:cubicBezTo>
                <a:cubicBezTo>
                  <a:pt x="3727360" y="681624"/>
                  <a:pt x="3467769" y="665977"/>
                  <a:pt x="3299063" y="692949"/>
                </a:cubicBezTo>
                <a:cubicBezTo>
                  <a:pt x="3130357" y="719921"/>
                  <a:pt x="2754232" y="683119"/>
                  <a:pt x="2585944" y="692949"/>
                </a:cubicBezTo>
                <a:cubicBezTo>
                  <a:pt x="2417656" y="702779"/>
                  <a:pt x="2218770" y="678403"/>
                  <a:pt x="1911027" y="692949"/>
                </a:cubicBezTo>
                <a:cubicBezTo>
                  <a:pt x="1603284" y="707495"/>
                  <a:pt x="1583526" y="663318"/>
                  <a:pt x="1312516" y="692949"/>
                </a:cubicBezTo>
                <a:cubicBezTo>
                  <a:pt x="1041506" y="722580"/>
                  <a:pt x="918599" y="672708"/>
                  <a:pt x="790411" y="692949"/>
                </a:cubicBezTo>
                <a:cubicBezTo>
                  <a:pt x="662223" y="713190"/>
                  <a:pt x="315129" y="708676"/>
                  <a:pt x="115494" y="692949"/>
                </a:cubicBezTo>
                <a:cubicBezTo>
                  <a:pt x="52851" y="690436"/>
                  <a:pt x="12398" y="632441"/>
                  <a:pt x="0" y="577455"/>
                </a:cubicBezTo>
                <a:cubicBezTo>
                  <a:pt x="3202" y="376589"/>
                  <a:pt x="6130" y="328597"/>
                  <a:pt x="0" y="11549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227785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تقييم قدرة الشركة على تحقيق الأرباح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8096346" y="1487055"/>
            <a:ext cx="2399197" cy="817837"/>
          </a:xfrm>
          <a:custGeom>
            <a:avLst/>
            <a:gdLst>
              <a:gd name="connsiteX0" fmla="*/ 0 w 2399197"/>
              <a:gd name="connsiteY0" fmla="*/ 136309 h 817837"/>
              <a:gd name="connsiteX1" fmla="*/ 136309 w 2399197"/>
              <a:gd name="connsiteY1" fmla="*/ 0 h 817837"/>
              <a:gd name="connsiteX2" fmla="*/ 2262888 w 2399197"/>
              <a:gd name="connsiteY2" fmla="*/ 0 h 817837"/>
              <a:gd name="connsiteX3" fmla="*/ 2399197 w 2399197"/>
              <a:gd name="connsiteY3" fmla="*/ 136309 h 817837"/>
              <a:gd name="connsiteX4" fmla="*/ 2399197 w 2399197"/>
              <a:gd name="connsiteY4" fmla="*/ 681528 h 817837"/>
              <a:gd name="connsiteX5" fmla="*/ 2262888 w 2399197"/>
              <a:gd name="connsiteY5" fmla="*/ 817837 h 817837"/>
              <a:gd name="connsiteX6" fmla="*/ 136309 w 2399197"/>
              <a:gd name="connsiteY6" fmla="*/ 817837 h 817837"/>
              <a:gd name="connsiteX7" fmla="*/ 0 w 2399197"/>
              <a:gd name="connsiteY7" fmla="*/ 681528 h 817837"/>
              <a:gd name="connsiteX8" fmla="*/ 0 w 2399197"/>
              <a:gd name="connsiteY8" fmla="*/ 136309 h 81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9197" h="817837" fill="none" extrusionOk="0">
                <a:moveTo>
                  <a:pt x="0" y="136309"/>
                </a:moveTo>
                <a:cubicBezTo>
                  <a:pt x="2273" y="52775"/>
                  <a:pt x="58821" y="8063"/>
                  <a:pt x="136309" y="0"/>
                </a:cubicBezTo>
                <a:cubicBezTo>
                  <a:pt x="969347" y="-116466"/>
                  <a:pt x="1829098" y="-141167"/>
                  <a:pt x="2262888" y="0"/>
                </a:cubicBezTo>
                <a:cubicBezTo>
                  <a:pt x="2348016" y="983"/>
                  <a:pt x="2393564" y="60267"/>
                  <a:pt x="2399197" y="136309"/>
                </a:cubicBezTo>
                <a:cubicBezTo>
                  <a:pt x="2391251" y="340641"/>
                  <a:pt x="2357534" y="471870"/>
                  <a:pt x="2399197" y="681528"/>
                </a:cubicBezTo>
                <a:cubicBezTo>
                  <a:pt x="2409738" y="765611"/>
                  <a:pt x="2347795" y="807233"/>
                  <a:pt x="2262888" y="817837"/>
                </a:cubicBezTo>
                <a:cubicBezTo>
                  <a:pt x="1364477" y="758242"/>
                  <a:pt x="583820" y="936570"/>
                  <a:pt x="136309" y="817837"/>
                </a:cubicBezTo>
                <a:cubicBezTo>
                  <a:pt x="68281" y="810228"/>
                  <a:pt x="8574" y="763143"/>
                  <a:pt x="0" y="681528"/>
                </a:cubicBezTo>
                <a:cubicBezTo>
                  <a:pt x="29581" y="593359"/>
                  <a:pt x="-8453" y="217158"/>
                  <a:pt x="0" y="136309"/>
                </a:cubicBezTo>
                <a:close/>
              </a:path>
              <a:path w="2399197" h="817837" stroke="0" extrusionOk="0">
                <a:moveTo>
                  <a:pt x="0" y="136309"/>
                </a:moveTo>
                <a:cubicBezTo>
                  <a:pt x="-2118" y="61748"/>
                  <a:pt x="61788" y="-1796"/>
                  <a:pt x="136309" y="0"/>
                </a:cubicBezTo>
                <a:cubicBezTo>
                  <a:pt x="1049795" y="108859"/>
                  <a:pt x="1762094" y="93383"/>
                  <a:pt x="2262888" y="0"/>
                </a:cubicBezTo>
                <a:cubicBezTo>
                  <a:pt x="2349739" y="995"/>
                  <a:pt x="2395091" y="58861"/>
                  <a:pt x="2399197" y="136309"/>
                </a:cubicBezTo>
                <a:cubicBezTo>
                  <a:pt x="2358667" y="249806"/>
                  <a:pt x="2360595" y="411126"/>
                  <a:pt x="2399197" y="681528"/>
                </a:cubicBezTo>
                <a:cubicBezTo>
                  <a:pt x="2397924" y="759810"/>
                  <a:pt x="2335667" y="817394"/>
                  <a:pt x="2262888" y="817837"/>
                </a:cubicBezTo>
                <a:cubicBezTo>
                  <a:pt x="1864168" y="818134"/>
                  <a:pt x="577105" y="653554"/>
                  <a:pt x="136309" y="817837"/>
                </a:cubicBezTo>
                <a:cubicBezTo>
                  <a:pt x="53008" y="821548"/>
                  <a:pt x="-12882" y="750974"/>
                  <a:pt x="0" y="681528"/>
                </a:cubicBezTo>
                <a:cubicBezTo>
                  <a:pt x="-800" y="544297"/>
                  <a:pt x="-5202" y="277062"/>
                  <a:pt x="0" y="136309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5726593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ROA &amp; ROE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799525" y="3001495"/>
            <a:ext cx="10854718" cy="1348831"/>
          </a:xfrm>
          <a:custGeom>
            <a:avLst/>
            <a:gdLst>
              <a:gd name="connsiteX0" fmla="*/ 0 w 10854718"/>
              <a:gd name="connsiteY0" fmla="*/ 224810 h 1348831"/>
              <a:gd name="connsiteX1" fmla="*/ 224810 w 10854718"/>
              <a:gd name="connsiteY1" fmla="*/ 0 h 1348831"/>
              <a:gd name="connsiteX2" fmla="*/ 1126585 w 10854718"/>
              <a:gd name="connsiteY2" fmla="*/ 0 h 1348831"/>
              <a:gd name="connsiteX3" fmla="*/ 1924309 w 10854718"/>
              <a:gd name="connsiteY3" fmla="*/ 0 h 1348831"/>
              <a:gd name="connsiteX4" fmla="*/ 2513932 w 10854718"/>
              <a:gd name="connsiteY4" fmla="*/ 0 h 1348831"/>
              <a:gd name="connsiteX5" fmla="*/ 3415707 w 10854718"/>
              <a:gd name="connsiteY5" fmla="*/ 0 h 1348831"/>
              <a:gd name="connsiteX6" fmla="*/ 4317482 w 10854718"/>
              <a:gd name="connsiteY6" fmla="*/ 0 h 1348831"/>
              <a:gd name="connsiteX7" fmla="*/ 4699002 w 10854718"/>
              <a:gd name="connsiteY7" fmla="*/ 0 h 1348831"/>
              <a:gd name="connsiteX8" fmla="*/ 5600777 w 10854718"/>
              <a:gd name="connsiteY8" fmla="*/ 0 h 1348831"/>
              <a:gd name="connsiteX9" fmla="*/ 6190400 w 10854718"/>
              <a:gd name="connsiteY9" fmla="*/ 0 h 1348831"/>
              <a:gd name="connsiteX10" fmla="*/ 6988124 w 10854718"/>
              <a:gd name="connsiteY10" fmla="*/ 0 h 1348831"/>
              <a:gd name="connsiteX11" fmla="*/ 7577746 w 10854718"/>
              <a:gd name="connsiteY11" fmla="*/ 0 h 1348831"/>
              <a:gd name="connsiteX12" fmla="*/ 8271419 w 10854718"/>
              <a:gd name="connsiteY12" fmla="*/ 0 h 1348831"/>
              <a:gd name="connsiteX13" fmla="*/ 8652939 w 10854718"/>
              <a:gd name="connsiteY13" fmla="*/ 0 h 1348831"/>
              <a:gd name="connsiteX14" fmla="*/ 9138511 w 10854718"/>
              <a:gd name="connsiteY14" fmla="*/ 0 h 1348831"/>
              <a:gd name="connsiteX15" fmla="*/ 9936235 w 10854718"/>
              <a:gd name="connsiteY15" fmla="*/ 0 h 1348831"/>
              <a:gd name="connsiteX16" fmla="*/ 10629908 w 10854718"/>
              <a:gd name="connsiteY16" fmla="*/ 0 h 1348831"/>
              <a:gd name="connsiteX17" fmla="*/ 10854718 w 10854718"/>
              <a:gd name="connsiteY17" fmla="*/ 224810 h 1348831"/>
              <a:gd name="connsiteX18" fmla="*/ 10854718 w 10854718"/>
              <a:gd name="connsiteY18" fmla="*/ 647439 h 1348831"/>
              <a:gd name="connsiteX19" fmla="*/ 10854718 w 10854718"/>
              <a:gd name="connsiteY19" fmla="*/ 1124021 h 1348831"/>
              <a:gd name="connsiteX20" fmla="*/ 10629908 w 10854718"/>
              <a:gd name="connsiteY20" fmla="*/ 1348831 h 1348831"/>
              <a:gd name="connsiteX21" fmla="*/ 9728133 w 10854718"/>
              <a:gd name="connsiteY21" fmla="*/ 1348831 h 1348831"/>
              <a:gd name="connsiteX22" fmla="*/ 9138511 w 10854718"/>
              <a:gd name="connsiteY22" fmla="*/ 1348831 h 1348831"/>
              <a:gd name="connsiteX23" fmla="*/ 8444837 w 10854718"/>
              <a:gd name="connsiteY23" fmla="*/ 1348831 h 1348831"/>
              <a:gd name="connsiteX24" fmla="*/ 7751164 w 10854718"/>
              <a:gd name="connsiteY24" fmla="*/ 1348831 h 1348831"/>
              <a:gd name="connsiteX25" fmla="*/ 6953440 w 10854718"/>
              <a:gd name="connsiteY25" fmla="*/ 1348831 h 1348831"/>
              <a:gd name="connsiteX26" fmla="*/ 6571920 w 10854718"/>
              <a:gd name="connsiteY26" fmla="*/ 1348831 h 1348831"/>
              <a:gd name="connsiteX27" fmla="*/ 6086349 w 10854718"/>
              <a:gd name="connsiteY27" fmla="*/ 1348831 h 1348831"/>
              <a:gd name="connsiteX28" fmla="*/ 5184573 w 10854718"/>
              <a:gd name="connsiteY28" fmla="*/ 1348831 h 1348831"/>
              <a:gd name="connsiteX29" fmla="*/ 4803053 w 10854718"/>
              <a:gd name="connsiteY29" fmla="*/ 1348831 h 1348831"/>
              <a:gd name="connsiteX30" fmla="*/ 4213431 w 10854718"/>
              <a:gd name="connsiteY30" fmla="*/ 1348831 h 1348831"/>
              <a:gd name="connsiteX31" fmla="*/ 3519758 w 10854718"/>
              <a:gd name="connsiteY31" fmla="*/ 1348831 h 1348831"/>
              <a:gd name="connsiteX32" fmla="*/ 2930135 w 10854718"/>
              <a:gd name="connsiteY32" fmla="*/ 1348831 h 1348831"/>
              <a:gd name="connsiteX33" fmla="*/ 2236462 w 10854718"/>
              <a:gd name="connsiteY33" fmla="*/ 1348831 h 1348831"/>
              <a:gd name="connsiteX34" fmla="*/ 1438738 w 10854718"/>
              <a:gd name="connsiteY34" fmla="*/ 1348831 h 1348831"/>
              <a:gd name="connsiteX35" fmla="*/ 224810 w 10854718"/>
              <a:gd name="connsiteY35" fmla="*/ 1348831 h 1348831"/>
              <a:gd name="connsiteX36" fmla="*/ 0 w 10854718"/>
              <a:gd name="connsiteY36" fmla="*/ 1124021 h 1348831"/>
              <a:gd name="connsiteX37" fmla="*/ 0 w 10854718"/>
              <a:gd name="connsiteY37" fmla="*/ 656431 h 1348831"/>
              <a:gd name="connsiteX38" fmla="*/ 0 w 10854718"/>
              <a:gd name="connsiteY38" fmla="*/ 224810 h 1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854718" h="1348831" fill="none" extrusionOk="0">
                <a:moveTo>
                  <a:pt x="0" y="224810"/>
                </a:moveTo>
                <a:cubicBezTo>
                  <a:pt x="1009" y="107885"/>
                  <a:pt x="89411" y="10641"/>
                  <a:pt x="224810" y="0"/>
                </a:cubicBezTo>
                <a:cubicBezTo>
                  <a:pt x="654305" y="-42321"/>
                  <a:pt x="889734" y="13171"/>
                  <a:pt x="1126585" y="0"/>
                </a:cubicBezTo>
                <a:cubicBezTo>
                  <a:pt x="1363437" y="-13171"/>
                  <a:pt x="1693966" y="31263"/>
                  <a:pt x="1924309" y="0"/>
                </a:cubicBezTo>
                <a:cubicBezTo>
                  <a:pt x="2154652" y="-31263"/>
                  <a:pt x="2372167" y="-27445"/>
                  <a:pt x="2513932" y="0"/>
                </a:cubicBezTo>
                <a:cubicBezTo>
                  <a:pt x="2655697" y="27445"/>
                  <a:pt x="3163503" y="-27344"/>
                  <a:pt x="3415707" y="0"/>
                </a:cubicBezTo>
                <a:cubicBezTo>
                  <a:pt x="3667911" y="27344"/>
                  <a:pt x="4035567" y="-30421"/>
                  <a:pt x="4317482" y="0"/>
                </a:cubicBezTo>
                <a:cubicBezTo>
                  <a:pt x="4599398" y="30421"/>
                  <a:pt x="4517149" y="10459"/>
                  <a:pt x="4699002" y="0"/>
                </a:cubicBezTo>
                <a:cubicBezTo>
                  <a:pt x="4880855" y="-10459"/>
                  <a:pt x="5403658" y="31609"/>
                  <a:pt x="5600777" y="0"/>
                </a:cubicBezTo>
                <a:cubicBezTo>
                  <a:pt x="5797897" y="-31609"/>
                  <a:pt x="6040068" y="17984"/>
                  <a:pt x="6190400" y="0"/>
                </a:cubicBezTo>
                <a:cubicBezTo>
                  <a:pt x="6340732" y="-17984"/>
                  <a:pt x="6822197" y="30597"/>
                  <a:pt x="6988124" y="0"/>
                </a:cubicBezTo>
                <a:cubicBezTo>
                  <a:pt x="7154051" y="-30597"/>
                  <a:pt x="7447665" y="-23601"/>
                  <a:pt x="7577746" y="0"/>
                </a:cubicBezTo>
                <a:cubicBezTo>
                  <a:pt x="7707827" y="23601"/>
                  <a:pt x="8128876" y="10681"/>
                  <a:pt x="8271419" y="0"/>
                </a:cubicBezTo>
                <a:cubicBezTo>
                  <a:pt x="8413962" y="-10681"/>
                  <a:pt x="8475294" y="-18646"/>
                  <a:pt x="8652939" y="0"/>
                </a:cubicBezTo>
                <a:cubicBezTo>
                  <a:pt x="8830584" y="18646"/>
                  <a:pt x="9008337" y="10806"/>
                  <a:pt x="9138511" y="0"/>
                </a:cubicBezTo>
                <a:cubicBezTo>
                  <a:pt x="9268685" y="-10806"/>
                  <a:pt x="9581939" y="1911"/>
                  <a:pt x="9936235" y="0"/>
                </a:cubicBezTo>
                <a:cubicBezTo>
                  <a:pt x="10290531" y="-1911"/>
                  <a:pt x="10430189" y="29152"/>
                  <a:pt x="10629908" y="0"/>
                </a:cubicBezTo>
                <a:cubicBezTo>
                  <a:pt x="10729410" y="-18380"/>
                  <a:pt x="10842986" y="97583"/>
                  <a:pt x="10854718" y="224810"/>
                </a:cubicBezTo>
                <a:cubicBezTo>
                  <a:pt x="10853193" y="427135"/>
                  <a:pt x="10854609" y="446746"/>
                  <a:pt x="10854718" y="647439"/>
                </a:cubicBezTo>
                <a:cubicBezTo>
                  <a:pt x="10854827" y="848132"/>
                  <a:pt x="10846415" y="934897"/>
                  <a:pt x="10854718" y="1124021"/>
                </a:cubicBezTo>
                <a:cubicBezTo>
                  <a:pt x="10829792" y="1232990"/>
                  <a:pt x="10768626" y="1349294"/>
                  <a:pt x="10629908" y="1348831"/>
                </a:cubicBezTo>
                <a:cubicBezTo>
                  <a:pt x="10417470" y="1376141"/>
                  <a:pt x="10108062" y="1372900"/>
                  <a:pt x="9728133" y="1348831"/>
                </a:cubicBezTo>
                <a:cubicBezTo>
                  <a:pt x="9348205" y="1324762"/>
                  <a:pt x="9332401" y="1321817"/>
                  <a:pt x="9138511" y="1348831"/>
                </a:cubicBezTo>
                <a:cubicBezTo>
                  <a:pt x="8944621" y="1375845"/>
                  <a:pt x="8781465" y="1349673"/>
                  <a:pt x="8444837" y="1348831"/>
                </a:cubicBezTo>
                <a:cubicBezTo>
                  <a:pt x="8108209" y="1347989"/>
                  <a:pt x="8013775" y="1350363"/>
                  <a:pt x="7751164" y="1348831"/>
                </a:cubicBezTo>
                <a:cubicBezTo>
                  <a:pt x="7488553" y="1347299"/>
                  <a:pt x="7261307" y="1315414"/>
                  <a:pt x="6953440" y="1348831"/>
                </a:cubicBezTo>
                <a:cubicBezTo>
                  <a:pt x="6645573" y="1382248"/>
                  <a:pt x="6662703" y="1345009"/>
                  <a:pt x="6571920" y="1348831"/>
                </a:cubicBezTo>
                <a:cubicBezTo>
                  <a:pt x="6481137" y="1352653"/>
                  <a:pt x="6200237" y="1356341"/>
                  <a:pt x="6086349" y="1348831"/>
                </a:cubicBezTo>
                <a:cubicBezTo>
                  <a:pt x="5972461" y="1341321"/>
                  <a:pt x="5402061" y="1389120"/>
                  <a:pt x="5184573" y="1348831"/>
                </a:cubicBezTo>
                <a:cubicBezTo>
                  <a:pt x="4967085" y="1308542"/>
                  <a:pt x="4933976" y="1352399"/>
                  <a:pt x="4803053" y="1348831"/>
                </a:cubicBezTo>
                <a:cubicBezTo>
                  <a:pt x="4672130" y="1345263"/>
                  <a:pt x="4415347" y="1355143"/>
                  <a:pt x="4213431" y="1348831"/>
                </a:cubicBezTo>
                <a:cubicBezTo>
                  <a:pt x="4011515" y="1342519"/>
                  <a:pt x="3711985" y="1346487"/>
                  <a:pt x="3519758" y="1348831"/>
                </a:cubicBezTo>
                <a:cubicBezTo>
                  <a:pt x="3327531" y="1351175"/>
                  <a:pt x="3187291" y="1336668"/>
                  <a:pt x="2930135" y="1348831"/>
                </a:cubicBezTo>
                <a:cubicBezTo>
                  <a:pt x="2672979" y="1360994"/>
                  <a:pt x="2416248" y="1380093"/>
                  <a:pt x="2236462" y="1348831"/>
                </a:cubicBezTo>
                <a:cubicBezTo>
                  <a:pt x="2056676" y="1317569"/>
                  <a:pt x="1718849" y="1356854"/>
                  <a:pt x="1438738" y="1348831"/>
                </a:cubicBezTo>
                <a:cubicBezTo>
                  <a:pt x="1158627" y="1340808"/>
                  <a:pt x="653720" y="1307176"/>
                  <a:pt x="224810" y="1348831"/>
                </a:cubicBezTo>
                <a:cubicBezTo>
                  <a:pt x="79741" y="1339426"/>
                  <a:pt x="-4466" y="1264750"/>
                  <a:pt x="0" y="1124021"/>
                </a:cubicBezTo>
                <a:cubicBezTo>
                  <a:pt x="-9770" y="922692"/>
                  <a:pt x="-1121" y="806641"/>
                  <a:pt x="0" y="656431"/>
                </a:cubicBezTo>
                <a:cubicBezTo>
                  <a:pt x="1121" y="506221"/>
                  <a:pt x="-2192" y="354175"/>
                  <a:pt x="0" y="224810"/>
                </a:cubicBezTo>
                <a:close/>
              </a:path>
              <a:path w="10854718" h="1348831" stroke="0" extrusionOk="0">
                <a:moveTo>
                  <a:pt x="0" y="224810"/>
                </a:moveTo>
                <a:cubicBezTo>
                  <a:pt x="7257" y="90226"/>
                  <a:pt x="97820" y="21082"/>
                  <a:pt x="224810" y="0"/>
                </a:cubicBezTo>
                <a:cubicBezTo>
                  <a:pt x="554785" y="-30375"/>
                  <a:pt x="627237" y="23297"/>
                  <a:pt x="918483" y="0"/>
                </a:cubicBezTo>
                <a:cubicBezTo>
                  <a:pt x="1209729" y="-23297"/>
                  <a:pt x="1378339" y="16619"/>
                  <a:pt x="1820258" y="0"/>
                </a:cubicBezTo>
                <a:cubicBezTo>
                  <a:pt x="2262178" y="-16619"/>
                  <a:pt x="2483331" y="17944"/>
                  <a:pt x="2722034" y="0"/>
                </a:cubicBezTo>
                <a:cubicBezTo>
                  <a:pt x="2960737" y="-17944"/>
                  <a:pt x="3082810" y="-25181"/>
                  <a:pt x="3311656" y="0"/>
                </a:cubicBezTo>
                <a:cubicBezTo>
                  <a:pt x="3540502" y="25181"/>
                  <a:pt x="3879303" y="-2393"/>
                  <a:pt x="4109380" y="0"/>
                </a:cubicBezTo>
                <a:cubicBezTo>
                  <a:pt x="4339457" y="2393"/>
                  <a:pt x="4640524" y="-25286"/>
                  <a:pt x="5011155" y="0"/>
                </a:cubicBezTo>
                <a:cubicBezTo>
                  <a:pt x="5381787" y="25286"/>
                  <a:pt x="5466935" y="21911"/>
                  <a:pt x="5600777" y="0"/>
                </a:cubicBezTo>
                <a:cubicBezTo>
                  <a:pt x="5734619" y="-21911"/>
                  <a:pt x="6080866" y="-28626"/>
                  <a:pt x="6294450" y="0"/>
                </a:cubicBezTo>
                <a:cubicBezTo>
                  <a:pt x="6508034" y="28626"/>
                  <a:pt x="6534462" y="13710"/>
                  <a:pt x="6675971" y="0"/>
                </a:cubicBezTo>
                <a:cubicBezTo>
                  <a:pt x="6817480" y="-13710"/>
                  <a:pt x="7213936" y="29969"/>
                  <a:pt x="7473695" y="0"/>
                </a:cubicBezTo>
                <a:cubicBezTo>
                  <a:pt x="7733454" y="-29969"/>
                  <a:pt x="7743418" y="-15156"/>
                  <a:pt x="7855215" y="0"/>
                </a:cubicBezTo>
                <a:cubicBezTo>
                  <a:pt x="7967012" y="15156"/>
                  <a:pt x="8174597" y="-5211"/>
                  <a:pt x="8444837" y="0"/>
                </a:cubicBezTo>
                <a:cubicBezTo>
                  <a:pt x="8715077" y="5211"/>
                  <a:pt x="9069245" y="-34539"/>
                  <a:pt x="9346613" y="0"/>
                </a:cubicBezTo>
                <a:cubicBezTo>
                  <a:pt x="9623981" y="34539"/>
                  <a:pt x="9851198" y="-30935"/>
                  <a:pt x="10040286" y="0"/>
                </a:cubicBezTo>
                <a:cubicBezTo>
                  <a:pt x="10229374" y="30935"/>
                  <a:pt x="10385858" y="22801"/>
                  <a:pt x="10629908" y="0"/>
                </a:cubicBezTo>
                <a:cubicBezTo>
                  <a:pt x="10752551" y="-4360"/>
                  <a:pt x="10846638" y="111234"/>
                  <a:pt x="10854718" y="224810"/>
                </a:cubicBezTo>
                <a:cubicBezTo>
                  <a:pt x="10850427" y="453501"/>
                  <a:pt x="10864065" y="549110"/>
                  <a:pt x="10854718" y="683408"/>
                </a:cubicBezTo>
                <a:cubicBezTo>
                  <a:pt x="10845371" y="817706"/>
                  <a:pt x="10873102" y="962136"/>
                  <a:pt x="10854718" y="1124021"/>
                </a:cubicBezTo>
                <a:cubicBezTo>
                  <a:pt x="10841545" y="1246887"/>
                  <a:pt x="10763692" y="1344100"/>
                  <a:pt x="10629908" y="1348831"/>
                </a:cubicBezTo>
                <a:cubicBezTo>
                  <a:pt x="10512831" y="1350314"/>
                  <a:pt x="10274441" y="1333106"/>
                  <a:pt x="10144337" y="1348831"/>
                </a:cubicBezTo>
                <a:cubicBezTo>
                  <a:pt x="10014233" y="1364556"/>
                  <a:pt x="9661923" y="1317781"/>
                  <a:pt x="9242562" y="1348831"/>
                </a:cubicBezTo>
                <a:cubicBezTo>
                  <a:pt x="8823202" y="1379881"/>
                  <a:pt x="8912551" y="1328132"/>
                  <a:pt x="8756990" y="1348831"/>
                </a:cubicBezTo>
                <a:cubicBezTo>
                  <a:pt x="8601429" y="1369530"/>
                  <a:pt x="8464500" y="1341234"/>
                  <a:pt x="8271419" y="1348831"/>
                </a:cubicBezTo>
                <a:cubicBezTo>
                  <a:pt x="8078338" y="1356428"/>
                  <a:pt x="7808764" y="1352393"/>
                  <a:pt x="7473695" y="1348831"/>
                </a:cubicBezTo>
                <a:cubicBezTo>
                  <a:pt x="7138626" y="1345269"/>
                  <a:pt x="6991750" y="1376844"/>
                  <a:pt x="6675971" y="1348831"/>
                </a:cubicBezTo>
                <a:cubicBezTo>
                  <a:pt x="6360192" y="1320818"/>
                  <a:pt x="6051088" y="1354626"/>
                  <a:pt x="5878247" y="1348831"/>
                </a:cubicBezTo>
                <a:cubicBezTo>
                  <a:pt x="5705406" y="1343036"/>
                  <a:pt x="5588065" y="1368516"/>
                  <a:pt x="5392675" y="1348831"/>
                </a:cubicBezTo>
                <a:cubicBezTo>
                  <a:pt x="5197285" y="1329146"/>
                  <a:pt x="4948955" y="1369813"/>
                  <a:pt x="4699002" y="1348831"/>
                </a:cubicBezTo>
                <a:cubicBezTo>
                  <a:pt x="4449049" y="1327849"/>
                  <a:pt x="4384773" y="1360755"/>
                  <a:pt x="4109380" y="1348831"/>
                </a:cubicBezTo>
                <a:cubicBezTo>
                  <a:pt x="3833987" y="1336907"/>
                  <a:pt x="3914960" y="1358145"/>
                  <a:pt x="3727860" y="1348831"/>
                </a:cubicBezTo>
                <a:cubicBezTo>
                  <a:pt x="3540760" y="1339517"/>
                  <a:pt x="3193635" y="1359809"/>
                  <a:pt x="2826085" y="1348831"/>
                </a:cubicBezTo>
                <a:cubicBezTo>
                  <a:pt x="2458536" y="1337853"/>
                  <a:pt x="2559891" y="1352977"/>
                  <a:pt x="2444564" y="1348831"/>
                </a:cubicBezTo>
                <a:cubicBezTo>
                  <a:pt x="2329237" y="1344685"/>
                  <a:pt x="1976248" y="1350521"/>
                  <a:pt x="1646840" y="1348831"/>
                </a:cubicBezTo>
                <a:cubicBezTo>
                  <a:pt x="1317432" y="1347141"/>
                  <a:pt x="1254604" y="1332934"/>
                  <a:pt x="1057218" y="1348831"/>
                </a:cubicBezTo>
                <a:cubicBezTo>
                  <a:pt x="859832" y="1364728"/>
                  <a:pt x="553064" y="1341881"/>
                  <a:pt x="224810" y="1348831"/>
                </a:cubicBezTo>
                <a:cubicBezTo>
                  <a:pt x="85584" y="1369366"/>
                  <a:pt x="-23695" y="1263100"/>
                  <a:pt x="0" y="1124021"/>
                </a:cubicBezTo>
                <a:cubicBezTo>
                  <a:pt x="5757" y="1027443"/>
                  <a:pt x="11662" y="791297"/>
                  <a:pt x="0" y="674416"/>
                </a:cubicBezTo>
                <a:cubicBezTo>
                  <a:pt x="-11662" y="557536"/>
                  <a:pt x="-17794" y="429356"/>
                  <a:pt x="0" y="22481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إذا كانت نسب  العائد على حقوق الملكية لشركة "مايكروسوفت" مرتفعة، فهذا يعني أن 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الشركة قادرة على تحقيق أرباح جيدة من استثمارات المساهمين.</a:t>
            </a:r>
            <a:endParaRPr lang="en-US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B0F4AE-0991-DB29-83D9-F0BA575352D1}"/>
              </a:ext>
            </a:extLst>
          </p:cNvPr>
          <p:cNvSpPr/>
          <p:nvPr/>
        </p:nvSpPr>
        <p:spPr>
          <a:xfrm>
            <a:off x="1520937" y="1637620"/>
            <a:ext cx="5774661" cy="948562"/>
          </a:xfrm>
          <a:custGeom>
            <a:avLst/>
            <a:gdLst>
              <a:gd name="connsiteX0" fmla="*/ 0 w 5774661"/>
              <a:gd name="connsiteY0" fmla="*/ 158097 h 948562"/>
              <a:gd name="connsiteX1" fmla="*/ 158097 w 5774661"/>
              <a:gd name="connsiteY1" fmla="*/ 0 h 948562"/>
              <a:gd name="connsiteX2" fmla="*/ 949575 w 5774661"/>
              <a:gd name="connsiteY2" fmla="*/ 0 h 948562"/>
              <a:gd name="connsiteX3" fmla="*/ 1686468 w 5774661"/>
              <a:gd name="connsiteY3" fmla="*/ 0 h 948562"/>
              <a:gd name="connsiteX4" fmla="*/ 2423361 w 5774661"/>
              <a:gd name="connsiteY4" fmla="*/ 0 h 948562"/>
              <a:gd name="connsiteX5" fmla="*/ 2996500 w 5774661"/>
              <a:gd name="connsiteY5" fmla="*/ 0 h 948562"/>
              <a:gd name="connsiteX6" fmla="*/ 3678808 w 5774661"/>
              <a:gd name="connsiteY6" fmla="*/ 0 h 948562"/>
              <a:gd name="connsiteX7" fmla="*/ 4306532 w 5774661"/>
              <a:gd name="connsiteY7" fmla="*/ 0 h 948562"/>
              <a:gd name="connsiteX8" fmla="*/ 4825086 w 5774661"/>
              <a:gd name="connsiteY8" fmla="*/ 0 h 948562"/>
              <a:gd name="connsiteX9" fmla="*/ 5616564 w 5774661"/>
              <a:gd name="connsiteY9" fmla="*/ 0 h 948562"/>
              <a:gd name="connsiteX10" fmla="*/ 5774661 w 5774661"/>
              <a:gd name="connsiteY10" fmla="*/ 158097 h 948562"/>
              <a:gd name="connsiteX11" fmla="*/ 5774661 w 5774661"/>
              <a:gd name="connsiteY11" fmla="*/ 790465 h 948562"/>
              <a:gd name="connsiteX12" fmla="*/ 5616564 w 5774661"/>
              <a:gd name="connsiteY12" fmla="*/ 948562 h 948562"/>
              <a:gd name="connsiteX13" fmla="*/ 4988840 w 5774661"/>
              <a:gd name="connsiteY13" fmla="*/ 948562 h 948562"/>
              <a:gd name="connsiteX14" fmla="*/ 4361117 w 5774661"/>
              <a:gd name="connsiteY14" fmla="*/ 948562 h 948562"/>
              <a:gd name="connsiteX15" fmla="*/ 3733393 w 5774661"/>
              <a:gd name="connsiteY15" fmla="*/ 948562 h 948562"/>
              <a:gd name="connsiteX16" fmla="*/ 2996500 w 5774661"/>
              <a:gd name="connsiteY16" fmla="*/ 948562 h 948562"/>
              <a:gd name="connsiteX17" fmla="*/ 2205022 w 5774661"/>
              <a:gd name="connsiteY17" fmla="*/ 948562 h 948562"/>
              <a:gd name="connsiteX18" fmla="*/ 1468129 w 5774661"/>
              <a:gd name="connsiteY18" fmla="*/ 948562 h 948562"/>
              <a:gd name="connsiteX19" fmla="*/ 158097 w 5774661"/>
              <a:gd name="connsiteY19" fmla="*/ 948562 h 948562"/>
              <a:gd name="connsiteX20" fmla="*/ 0 w 5774661"/>
              <a:gd name="connsiteY20" fmla="*/ 790465 h 948562"/>
              <a:gd name="connsiteX21" fmla="*/ 0 w 5774661"/>
              <a:gd name="connsiteY21" fmla="*/ 158097 h 94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4661" h="948562" fill="none" extrusionOk="0">
                <a:moveTo>
                  <a:pt x="0" y="158097"/>
                </a:moveTo>
                <a:cubicBezTo>
                  <a:pt x="-5815" y="78966"/>
                  <a:pt x="89410" y="-2262"/>
                  <a:pt x="158097" y="0"/>
                </a:cubicBezTo>
                <a:cubicBezTo>
                  <a:pt x="538107" y="10309"/>
                  <a:pt x="717696" y="31697"/>
                  <a:pt x="949575" y="0"/>
                </a:cubicBezTo>
                <a:cubicBezTo>
                  <a:pt x="1181454" y="-31697"/>
                  <a:pt x="1428622" y="-1474"/>
                  <a:pt x="1686468" y="0"/>
                </a:cubicBezTo>
                <a:cubicBezTo>
                  <a:pt x="1944314" y="1474"/>
                  <a:pt x="2217206" y="20957"/>
                  <a:pt x="2423361" y="0"/>
                </a:cubicBezTo>
                <a:cubicBezTo>
                  <a:pt x="2629516" y="-20957"/>
                  <a:pt x="2735492" y="4792"/>
                  <a:pt x="2996500" y="0"/>
                </a:cubicBezTo>
                <a:cubicBezTo>
                  <a:pt x="3257508" y="-4792"/>
                  <a:pt x="3484154" y="4938"/>
                  <a:pt x="3678808" y="0"/>
                </a:cubicBezTo>
                <a:cubicBezTo>
                  <a:pt x="3873462" y="-4938"/>
                  <a:pt x="4055754" y="-24155"/>
                  <a:pt x="4306532" y="0"/>
                </a:cubicBezTo>
                <a:cubicBezTo>
                  <a:pt x="4557310" y="24155"/>
                  <a:pt x="4653345" y="22971"/>
                  <a:pt x="4825086" y="0"/>
                </a:cubicBezTo>
                <a:cubicBezTo>
                  <a:pt x="4996827" y="-22971"/>
                  <a:pt x="5392276" y="-11800"/>
                  <a:pt x="5616564" y="0"/>
                </a:cubicBezTo>
                <a:cubicBezTo>
                  <a:pt x="5709890" y="-20665"/>
                  <a:pt x="5767203" y="75877"/>
                  <a:pt x="5774661" y="158097"/>
                </a:cubicBezTo>
                <a:cubicBezTo>
                  <a:pt x="5761916" y="417113"/>
                  <a:pt x="5745939" y="632074"/>
                  <a:pt x="5774661" y="790465"/>
                </a:cubicBezTo>
                <a:cubicBezTo>
                  <a:pt x="5775975" y="865109"/>
                  <a:pt x="5685532" y="954415"/>
                  <a:pt x="5616564" y="948562"/>
                </a:cubicBezTo>
                <a:cubicBezTo>
                  <a:pt x="5419328" y="963416"/>
                  <a:pt x="5193671" y="932454"/>
                  <a:pt x="4988840" y="948562"/>
                </a:cubicBezTo>
                <a:cubicBezTo>
                  <a:pt x="4784009" y="964670"/>
                  <a:pt x="4602533" y="956693"/>
                  <a:pt x="4361117" y="948562"/>
                </a:cubicBezTo>
                <a:cubicBezTo>
                  <a:pt x="4119701" y="940431"/>
                  <a:pt x="3863159" y="933038"/>
                  <a:pt x="3733393" y="948562"/>
                </a:cubicBezTo>
                <a:cubicBezTo>
                  <a:pt x="3603627" y="964086"/>
                  <a:pt x="3295413" y="973752"/>
                  <a:pt x="2996500" y="948562"/>
                </a:cubicBezTo>
                <a:cubicBezTo>
                  <a:pt x="2697587" y="923372"/>
                  <a:pt x="2463314" y="950050"/>
                  <a:pt x="2205022" y="948562"/>
                </a:cubicBezTo>
                <a:cubicBezTo>
                  <a:pt x="1946730" y="947074"/>
                  <a:pt x="1644314" y="931792"/>
                  <a:pt x="1468129" y="948562"/>
                </a:cubicBezTo>
                <a:cubicBezTo>
                  <a:pt x="1291944" y="965332"/>
                  <a:pt x="432899" y="1007552"/>
                  <a:pt x="158097" y="948562"/>
                </a:cubicBezTo>
                <a:cubicBezTo>
                  <a:pt x="81149" y="934700"/>
                  <a:pt x="-4227" y="877385"/>
                  <a:pt x="0" y="790465"/>
                </a:cubicBezTo>
                <a:cubicBezTo>
                  <a:pt x="14693" y="577281"/>
                  <a:pt x="-27299" y="374003"/>
                  <a:pt x="0" y="158097"/>
                </a:cubicBezTo>
                <a:close/>
              </a:path>
              <a:path w="5774661" h="948562" stroke="0" extrusionOk="0">
                <a:moveTo>
                  <a:pt x="0" y="158097"/>
                </a:moveTo>
                <a:cubicBezTo>
                  <a:pt x="10071" y="56315"/>
                  <a:pt x="68462" y="17280"/>
                  <a:pt x="158097" y="0"/>
                </a:cubicBezTo>
                <a:cubicBezTo>
                  <a:pt x="398665" y="-26692"/>
                  <a:pt x="686336" y="16458"/>
                  <a:pt x="840405" y="0"/>
                </a:cubicBezTo>
                <a:cubicBezTo>
                  <a:pt x="994474" y="-16458"/>
                  <a:pt x="1247864" y="17143"/>
                  <a:pt x="1631883" y="0"/>
                </a:cubicBezTo>
                <a:cubicBezTo>
                  <a:pt x="2015902" y="-17143"/>
                  <a:pt x="2239393" y="-9619"/>
                  <a:pt x="2423361" y="0"/>
                </a:cubicBezTo>
                <a:cubicBezTo>
                  <a:pt x="2607329" y="9619"/>
                  <a:pt x="2863196" y="267"/>
                  <a:pt x="3051085" y="0"/>
                </a:cubicBezTo>
                <a:cubicBezTo>
                  <a:pt x="3238974" y="-267"/>
                  <a:pt x="3536759" y="-6713"/>
                  <a:pt x="3787978" y="0"/>
                </a:cubicBezTo>
                <a:cubicBezTo>
                  <a:pt x="4039197" y="6713"/>
                  <a:pt x="4339366" y="27559"/>
                  <a:pt x="4579455" y="0"/>
                </a:cubicBezTo>
                <a:cubicBezTo>
                  <a:pt x="4819544" y="-27559"/>
                  <a:pt x="5283148" y="-41280"/>
                  <a:pt x="5616564" y="0"/>
                </a:cubicBezTo>
                <a:cubicBezTo>
                  <a:pt x="5691374" y="11427"/>
                  <a:pt x="5770314" y="73798"/>
                  <a:pt x="5774661" y="158097"/>
                </a:cubicBezTo>
                <a:cubicBezTo>
                  <a:pt x="5791460" y="439946"/>
                  <a:pt x="5760393" y="645031"/>
                  <a:pt x="5774661" y="790465"/>
                </a:cubicBezTo>
                <a:cubicBezTo>
                  <a:pt x="5774618" y="860629"/>
                  <a:pt x="5687081" y="941635"/>
                  <a:pt x="5616564" y="948562"/>
                </a:cubicBezTo>
                <a:cubicBezTo>
                  <a:pt x="5461325" y="962888"/>
                  <a:pt x="5311729" y="929612"/>
                  <a:pt x="5098010" y="948562"/>
                </a:cubicBezTo>
                <a:cubicBezTo>
                  <a:pt x="4884291" y="967512"/>
                  <a:pt x="4612368" y="916892"/>
                  <a:pt x="4415701" y="948562"/>
                </a:cubicBezTo>
                <a:cubicBezTo>
                  <a:pt x="4219034" y="980232"/>
                  <a:pt x="3848729" y="937698"/>
                  <a:pt x="3624224" y="948562"/>
                </a:cubicBezTo>
                <a:cubicBezTo>
                  <a:pt x="3399719" y="959426"/>
                  <a:pt x="3282197" y="925904"/>
                  <a:pt x="3051085" y="948562"/>
                </a:cubicBezTo>
                <a:cubicBezTo>
                  <a:pt x="2819973" y="971220"/>
                  <a:pt x="2544540" y="962884"/>
                  <a:pt x="2314191" y="948562"/>
                </a:cubicBezTo>
                <a:cubicBezTo>
                  <a:pt x="2083842" y="934240"/>
                  <a:pt x="1800709" y="983042"/>
                  <a:pt x="1577298" y="948562"/>
                </a:cubicBezTo>
                <a:cubicBezTo>
                  <a:pt x="1353887" y="914082"/>
                  <a:pt x="1131128" y="973267"/>
                  <a:pt x="1004159" y="948562"/>
                </a:cubicBezTo>
                <a:cubicBezTo>
                  <a:pt x="877190" y="923857"/>
                  <a:pt x="427955" y="977431"/>
                  <a:pt x="158097" y="948562"/>
                </a:cubicBezTo>
                <a:cubicBezTo>
                  <a:pt x="78667" y="944853"/>
                  <a:pt x="-4738" y="869399"/>
                  <a:pt x="0" y="790465"/>
                </a:cubicBezTo>
                <a:cubicBezTo>
                  <a:pt x="13539" y="657292"/>
                  <a:pt x="-7966" y="415239"/>
                  <a:pt x="0" y="15809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توفر رؤية واضحة حول 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كيفية استخدام الشركة لمواردها لتحقيق أرباح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851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67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8291" y="6187407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أهمية نسب المخاطرة</a:t>
            </a: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2974110" y="175134"/>
            <a:ext cx="5647955" cy="798952"/>
          </a:xfrm>
          <a:custGeom>
            <a:avLst/>
            <a:gdLst>
              <a:gd name="connsiteX0" fmla="*/ 0 w 5647955"/>
              <a:gd name="connsiteY0" fmla="*/ 133161 h 798952"/>
              <a:gd name="connsiteX1" fmla="*/ 133161 w 5647955"/>
              <a:gd name="connsiteY1" fmla="*/ 0 h 798952"/>
              <a:gd name="connsiteX2" fmla="*/ 805865 w 5647955"/>
              <a:gd name="connsiteY2" fmla="*/ 0 h 798952"/>
              <a:gd name="connsiteX3" fmla="*/ 1370937 w 5647955"/>
              <a:gd name="connsiteY3" fmla="*/ 0 h 798952"/>
              <a:gd name="connsiteX4" fmla="*/ 2151273 w 5647955"/>
              <a:gd name="connsiteY4" fmla="*/ 0 h 798952"/>
              <a:gd name="connsiteX5" fmla="*/ 2931610 w 5647955"/>
              <a:gd name="connsiteY5" fmla="*/ 0 h 798952"/>
              <a:gd name="connsiteX6" fmla="*/ 3711947 w 5647955"/>
              <a:gd name="connsiteY6" fmla="*/ 0 h 798952"/>
              <a:gd name="connsiteX7" fmla="*/ 4438467 w 5647955"/>
              <a:gd name="connsiteY7" fmla="*/ 0 h 798952"/>
              <a:gd name="connsiteX8" fmla="*/ 5514794 w 5647955"/>
              <a:gd name="connsiteY8" fmla="*/ 0 h 798952"/>
              <a:gd name="connsiteX9" fmla="*/ 5647955 w 5647955"/>
              <a:gd name="connsiteY9" fmla="*/ 133161 h 798952"/>
              <a:gd name="connsiteX10" fmla="*/ 5647955 w 5647955"/>
              <a:gd name="connsiteY10" fmla="*/ 665791 h 798952"/>
              <a:gd name="connsiteX11" fmla="*/ 5514794 w 5647955"/>
              <a:gd name="connsiteY11" fmla="*/ 798952 h 798952"/>
              <a:gd name="connsiteX12" fmla="*/ 4734457 w 5647955"/>
              <a:gd name="connsiteY12" fmla="*/ 798952 h 798952"/>
              <a:gd name="connsiteX13" fmla="*/ 3954120 w 5647955"/>
              <a:gd name="connsiteY13" fmla="*/ 798952 h 798952"/>
              <a:gd name="connsiteX14" fmla="*/ 3442865 w 5647955"/>
              <a:gd name="connsiteY14" fmla="*/ 798952 h 798952"/>
              <a:gd name="connsiteX15" fmla="*/ 2823978 w 5647955"/>
              <a:gd name="connsiteY15" fmla="*/ 798952 h 798952"/>
              <a:gd name="connsiteX16" fmla="*/ 2151273 w 5647955"/>
              <a:gd name="connsiteY16" fmla="*/ 798952 h 798952"/>
              <a:gd name="connsiteX17" fmla="*/ 1640018 w 5647955"/>
              <a:gd name="connsiteY17" fmla="*/ 798952 h 798952"/>
              <a:gd name="connsiteX18" fmla="*/ 1021130 w 5647955"/>
              <a:gd name="connsiteY18" fmla="*/ 798952 h 798952"/>
              <a:gd name="connsiteX19" fmla="*/ 133161 w 5647955"/>
              <a:gd name="connsiteY19" fmla="*/ 798952 h 798952"/>
              <a:gd name="connsiteX20" fmla="*/ 0 w 5647955"/>
              <a:gd name="connsiteY20" fmla="*/ 665791 h 798952"/>
              <a:gd name="connsiteX21" fmla="*/ 0 w 5647955"/>
              <a:gd name="connsiteY21" fmla="*/ 133161 h 79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47955" h="798952" fill="none" extrusionOk="0">
                <a:moveTo>
                  <a:pt x="0" y="133161"/>
                </a:moveTo>
                <a:cubicBezTo>
                  <a:pt x="2095" y="69753"/>
                  <a:pt x="55736" y="12902"/>
                  <a:pt x="133161" y="0"/>
                </a:cubicBezTo>
                <a:cubicBezTo>
                  <a:pt x="273263" y="-16573"/>
                  <a:pt x="587557" y="22792"/>
                  <a:pt x="805865" y="0"/>
                </a:cubicBezTo>
                <a:cubicBezTo>
                  <a:pt x="1024173" y="-22792"/>
                  <a:pt x="1231605" y="-11142"/>
                  <a:pt x="1370937" y="0"/>
                </a:cubicBezTo>
                <a:cubicBezTo>
                  <a:pt x="1510269" y="11142"/>
                  <a:pt x="1778202" y="-27877"/>
                  <a:pt x="2151273" y="0"/>
                </a:cubicBezTo>
                <a:cubicBezTo>
                  <a:pt x="2524344" y="27877"/>
                  <a:pt x="2671373" y="1468"/>
                  <a:pt x="2931610" y="0"/>
                </a:cubicBezTo>
                <a:cubicBezTo>
                  <a:pt x="3191847" y="-1468"/>
                  <a:pt x="3515012" y="-9462"/>
                  <a:pt x="3711947" y="0"/>
                </a:cubicBezTo>
                <a:cubicBezTo>
                  <a:pt x="3908882" y="9462"/>
                  <a:pt x="4143358" y="-29228"/>
                  <a:pt x="4438467" y="0"/>
                </a:cubicBezTo>
                <a:cubicBezTo>
                  <a:pt x="4733576" y="29228"/>
                  <a:pt x="5238246" y="30188"/>
                  <a:pt x="5514794" y="0"/>
                </a:cubicBezTo>
                <a:cubicBezTo>
                  <a:pt x="5588946" y="9363"/>
                  <a:pt x="5644451" y="48750"/>
                  <a:pt x="5647955" y="133161"/>
                </a:cubicBezTo>
                <a:cubicBezTo>
                  <a:pt x="5653480" y="366555"/>
                  <a:pt x="5633259" y="452146"/>
                  <a:pt x="5647955" y="665791"/>
                </a:cubicBezTo>
                <a:cubicBezTo>
                  <a:pt x="5658277" y="729392"/>
                  <a:pt x="5589544" y="795266"/>
                  <a:pt x="5514794" y="798952"/>
                </a:cubicBezTo>
                <a:cubicBezTo>
                  <a:pt x="5191951" y="772628"/>
                  <a:pt x="5116342" y="789655"/>
                  <a:pt x="4734457" y="798952"/>
                </a:cubicBezTo>
                <a:cubicBezTo>
                  <a:pt x="4352572" y="808249"/>
                  <a:pt x="4170819" y="826642"/>
                  <a:pt x="3954120" y="798952"/>
                </a:cubicBezTo>
                <a:cubicBezTo>
                  <a:pt x="3737421" y="771262"/>
                  <a:pt x="3686136" y="817720"/>
                  <a:pt x="3442865" y="798952"/>
                </a:cubicBezTo>
                <a:cubicBezTo>
                  <a:pt x="3199595" y="780184"/>
                  <a:pt x="3024027" y="829757"/>
                  <a:pt x="2823978" y="798952"/>
                </a:cubicBezTo>
                <a:cubicBezTo>
                  <a:pt x="2623929" y="768147"/>
                  <a:pt x="2400481" y="782653"/>
                  <a:pt x="2151273" y="798952"/>
                </a:cubicBezTo>
                <a:cubicBezTo>
                  <a:pt x="1902066" y="815251"/>
                  <a:pt x="1878895" y="816542"/>
                  <a:pt x="1640018" y="798952"/>
                </a:cubicBezTo>
                <a:cubicBezTo>
                  <a:pt x="1401141" y="781362"/>
                  <a:pt x="1302260" y="827526"/>
                  <a:pt x="1021130" y="798952"/>
                </a:cubicBezTo>
                <a:cubicBezTo>
                  <a:pt x="740000" y="770378"/>
                  <a:pt x="366556" y="814075"/>
                  <a:pt x="133161" y="798952"/>
                </a:cubicBezTo>
                <a:cubicBezTo>
                  <a:pt x="63467" y="795125"/>
                  <a:pt x="13271" y="729889"/>
                  <a:pt x="0" y="665791"/>
                </a:cubicBezTo>
                <a:cubicBezTo>
                  <a:pt x="-19368" y="423498"/>
                  <a:pt x="-22813" y="391022"/>
                  <a:pt x="0" y="133161"/>
                </a:cubicBezTo>
                <a:close/>
              </a:path>
              <a:path w="5647955" h="798952" stroke="0" extrusionOk="0">
                <a:moveTo>
                  <a:pt x="0" y="133161"/>
                </a:moveTo>
                <a:cubicBezTo>
                  <a:pt x="-4781" y="50685"/>
                  <a:pt x="51291" y="4071"/>
                  <a:pt x="133161" y="0"/>
                </a:cubicBezTo>
                <a:cubicBezTo>
                  <a:pt x="459041" y="-15386"/>
                  <a:pt x="751099" y="25035"/>
                  <a:pt x="913498" y="0"/>
                </a:cubicBezTo>
                <a:cubicBezTo>
                  <a:pt x="1075897" y="-25035"/>
                  <a:pt x="1534128" y="-33242"/>
                  <a:pt x="1693835" y="0"/>
                </a:cubicBezTo>
                <a:cubicBezTo>
                  <a:pt x="1853542" y="33242"/>
                  <a:pt x="2268651" y="-34171"/>
                  <a:pt x="2420355" y="0"/>
                </a:cubicBezTo>
                <a:cubicBezTo>
                  <a:pt x="2572059" y="34171"/>
                  <a:pt x="2766833" y="15347"/>
                  <a:pt x="3039243" y="0"/>
                </a:cubicBezTo>
                <a:cubicBezTo>
                  <a:pt x="3311653" y="-15347"/>
                  <a:pt x="3570899" y="13803"/>
                  <a:pt x="3819580" y="0"/>
                </a:cubicBezTo>
                <a:cubicBezTo>
                  <a:pt x="4068261" y="-13803"/>
                  <a:pt x="4280943" y="15583"/>
                  <a:pt x="4599916" y="0"/>
                </a:cubicBezTo>
                <a:cubicBezTo>
                  <a:pt x="4918889" y="-15583"/>
                  <a:pt x="5088365" y="-2437"/>
                  <a:pt x="5514794" y="0"/>
                </a:cubicBezTo>
                <a:cubicBezTo>
                  <a:pt x="5592582" y="6139"/>
                  <a:pt x="5650616" y="66085"/>
                  <a:pt x="5647955" y="133161"/>
                </a:cubicBezTo>
                <a:cubicBezTo>
                  <a:pt x="5635072" y="257957"/>
                  <a:pt x="5637582" y="480383"/>
                  <a:pt x="5647955" y="665791"/>
                </a:cubicBezTo>
                <a:cubicBezTo>
                  <a:pt x="5655564" y="731393"/>
                  <a:pt x="5576605" y="791264"/>
                  <a:pt x="5514794" y="798952"/>
                </a:cubicBezTo>
                <a:cubicBezTo>
                  <a:pt x="5236572" y="812258"/>
                  <a:pt x="4904625" y="794083"/>
                  <a:pt x="4734457" y="798952"/>
                </a:cubicBezTo>
                <a:cubicBezTo>
                  <a:pt x="4564289" y="803821"/>
                  <a:pt x="4461128" y="821172"/>
                  <a:pt x="4223202" y="798952"/>
                </a:cubicBezTo>
                <a:cubicBezTo>
                  <a:pt x="3985276" y="776732"/>
                  <a:pt x="3890024" y="789455"/>
                  <a:pt x="3711947" y="798952"/>
                </a:cubicBezTo>
                <a:cubicBezTo>
                  <a:pt x="3533871" y="808449"/>
                  <a:pt x="3332849" y="766463"/>
                  <a:pt x="2985426" y="798952"/>
                </a:cubicBezTo>
                <a:cubicBezTo>
                  <a:pt x="2638003" y="831441"/>
                  <a:pt x="2556787" y="807662"/>
                  <a:pt x="2312722" y="798952"/>
                </a:cubicBezTo>
                <a:cubicBezTo>
                  <a:pt x="2068657" y="790242"/>
                  <a:pt x="1772370" y="779227"/>
                  <a:pt x="1586202" y="798952"/>
                </a:cubicBezTo>
                <a:cubicBezTo>
                  <a:pt x="1400034" y="818677"/>
                  <a:pt x="1172658" y="762745"/>
                  <a:pt x="859681" y="798952"/>
                </a:cubicBezTo>
                <a:cubicBezTo>
                  <a:pt x="546704" y="835159"/>
                  <a:pt x="296080" y="823057"/>
                  <a:pt x="133161" y="798952"/>
                </a:cubicBezTo>
                <a:cubicBezTo>
                  <a:pt x="70123" y="810742"/>
                  <a:pt x="8198" y="742313"/>
                  <a:pt x="0" y="665791"/>
                </a:cubicBezTo>
                <a:cubicBezTo>
                  <a:pt x="-10234" y="526139"/>
                  <a:pt x="13658" y="286055"/>
                  <a:pt x="0" y="13316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58542962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تحليل قدرة الشركة على الوفاء بالتزاماتها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8333281" y="1413164"/>
            <a:ext cx="2821036" cy="891728"/>
          </a:xfrm>
          <a:custGeom>
            <a:avLst/>
            <a:gdLst>
              <a:gd name="connsiteX0" fmla="*/ 0 w 2821036"/>
              <a:gd name="connsiteY0" fmla="*/ 148624 h 891728"/>
              <a:gd name="connsiteX1" fmla="*/ 148624 w 2821036"/>
              <a:gd name="connsiteY1" fmla="*/ 0 h 891728"/>
              <a:gd name="connsiteX2" fmla="*/ 2672412 w 2821036"/>
              <a:gd name="connsiteY2" fmla="*/ 0 h 891728"/>
              <a:gd name="connsiteX3" fmla="*/ 2821036 w 2821036"/>
              <a:gd name="connsiteY3" fmla="*/ 148624 h 891728"/>
              <a:gd name="connsiteX4" fmla="*/ 2821036 w 2821036"/>
              <a:gd name="connsiteY4" fmla="*/ 743104 h 891728"/>
              <a:gd name="connsiteX5" fmla="*/ 2672412 w 2821036"/>
              <a:gd name="connsiteY5" fmla="*/ 891728 h 891728"/>
              <a:gd name="connsiteX6" fmla="*/ 148624 w 2821036"/>
              <a:gd name="connsiteY6" fmla="*/ 891728 h 891728"/>
              <a:gd name="connsiteX7" fmla="*/ 0 w 2821036"/>
              <a:gd name="connsiteY7" fmla="*/ 743104 h 891728"/>
              <a:gd name="connsiteX8" fmla="*/ 0 w 2821036"/>
              <a:gd name="connsiteY8" fmla="*/ 148624 h 89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1036" h="891728" fill="none" extrusionOk="0">
                <a:moveTo>
                  <a:pt x="0" y="148624"/>
                </a:moveTo>
                <a:cubicBezTo>
                  <a:pt x="1085" y="62603"/>
                  <a:pt x="63134" y="12447"/>
                  <a:pt x="148624" y="0"/>
                </a:cubicBezTo>
                <a:cubicBezTo>
                  <a:pt x="755719" y="-116466"/>
                  <a:pt x="2198153" y="-141167"/>
                  <a:pt x="2672412" y="0"/>
                </a:cubicBezTo>
                <a:cubicBezTo>
                  <a:pt x="2768923" y="1440"/>
                  <a:pt x="2810975" y="65181"/>
                  <a:pt x="2821036" y="148624"/>
                </a:cubicBezTo>
                <a:cubicBezTo>
                  <a:pt x="2859738" y="323303"/>
                  <a:pt x="2869572" y="644684"/>
                  <a:pt x="2821036" y="743104"/>
                </a:cubicBezTo>
                <a:cubicBezTo>
                  <a:pt x="2828711" y="831595"/>
                  <a:pt x="2760262" y="885376"/>
                  <a:pt x="2672412" y="891728"/>
                </a:cubicBezTo>
                <a:cubicBezTo>
                  <a:pt x="2281392" y="832133"/>
                  <a:pt x="1247820" y="1010461"/>
                  <a:pt x="148624" y="891728"/>
                </a:cubicBezTo>
                <a:cubicBezTo>
                  <a:pt x="72728" y="885236"/>
                  <a:pt x="7654" y="830841"/>
                  <a:pt x="0" y="743104"/>
                </a:cubicBezTo>
                <a:cubicBezTo>
                  <a:pt x="13740" y="479618"/>
                  <a:pt x="-46973" y="333816"/>
                  <a:pt x="0" y="148624"/>
                </a:cubicBezTo>
                <a:close/>
              </a:path>
              <a:path w="2821036" h="891728" stroke="0" extrusionOk="0">
                <a:moveTo>
                  <a:pt x="0" y="148624"/>
                </a:moveTo>
                <a:cubicBezTo>
                  <a:pt x="-7952" y="69243"/>
                  <a:pt x="67164" y="-1472"/>
                  <a:pt x="148624" y="0"/>
                </a:cubicBezTo>
                <a:cubicBezTo>
                  <a:pt x="752540" y="108859"/>
                  <a:pt x="2294830" y="93383"/>
                  <a:pt x="2672412" y="0"/>
                </a:cubicBezTo>
                <a:cubicBezTo>
                  <a:pt x="2763148" y="744"/>
                  <a:pt x="2813583" y="62608"/>
                  <a:pt x="2821036" y="148624"/>
                </a:cubicBezTo>
                <a:cubicBezTo>
                  <a:pt x="2845023" y="323734"/>
                  <a:pt x="2813946" y="641603"/>
                  <a:pt x="2821036" y="743104"/>
                </a:cubicBezTo>
                <a:cubicBezTo>
                  <a:pt x="2816862" y="835026"/>
                  <a:pt x="2752231" y="891327"/>
                  <a:pt x="2672412" y="891728"/>
                </a:cubicBezTo>
                <a:cubicBezTo>
                  <a:pt x="1478012" y="892025"/>
                  <a:pt x="1285587" y="727445"/>
                  <a:pt x="148624" y="891728"/>
                </a:cubicBezTo>
                <a:cubicBezTo>
                  <a:pt x="65094" y="892397"/>
                  <a:pt x="-14044" y="818826"/>
                  <a:pt x="0" y="743104"/>
                </a:cubicBezTo>
                <a:cubicBezTo>
                  <a:pt x="15957" y="627999"/>
                  <a:pt x="31562" y="442504"/>
                  <a:pt x="0" y="148624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5726593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نسب السيولة مثل نسبة </a:t>
            </a:r>
            <a:r>
              <a:rPr lang="ar-EG" dirty="0">
                <a:solidFill>
                  <a:srgbClr val="00B0F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التداول السريعة</a:t>
            </a:r>
            <a:endParaRPr lang="en-US" dirty="0">
              <a:solidFill>
                <a:srgbClr val="00B0F0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799525" y="3001496"/>
            <a:ext cx="10854718" cy="1084934"/>
          </a:xfrm>
          <a:custGeom>
            <a:avLst/>
            <a:gdLst>
              <a:gd name="connsiteX0" fmla="*/ 0 w 10854718"/>
              <a:gd name="connsiteY0" fmla="*/ 180826 h 1084934"/>
              <a:gd name="connsiteX1" fmla="*/ 180826 w 10854718"/>
              <a:gd name="connsiteY1" fmla="*/ 0 h 1084934"/>
              <a:gd name="connsiteX2" fmla="*/ 1090225 w 10854718"/>
              <a:gd name="connsiteY2" fmla="*/ 0 h 1084934"/>
              <a:gd name="connsiteX3" fmla="*/ 1894693 w 10854718"/>
              <a:gd name="connsiteY3" fmla="*/ 0 h 1084934"/>
              <a:gd name="connsiteX4" fmla="*/ 2489301 w 10854718"/>
              <a:gd name="connsiteY4" fmla="*/ 0 h 1084934"/>
              <a:gd name="connsiteX5" fmla="*/ 3398700 w 10854718"/>
              <a:gd name="connsiteY5" fmla="*/ 0 h 1084934"/>
              <a:gd name="connsiteX6" fmla="*/ 4308099 w 10854718"/>
              <a:gd name="connsiteY6" fmla="*/ 0 h 1084934"/>
              <a:gd name="connsiteX7" fmla="*/ 4692844 w 10854718"/>
              <a:gd name="connsiteY7" fmla="*/ 0 h 1084934"/>
              <a:gd name="connsiteX8" fmla="*/ 5602243 w 10854718"/>
              <a:gd name="connsiteY8" fmla="*/ 0 h 1084934"/>
              <a:gd name="connsiteX9" fmla="*/ 6196851 w 10854718"/>
              <a:gd name="connsiteY9" fmla="*/ 0 h 1084934"/>
              <a:gd name="connsiteX10" fmla="*/ 7001319 w 10854718"/>
              <a:gd name="connsiteY10" fmla="*/ 0 h 1084934"/>
              <a:gd name="connsiteX11" fmla="*/ 7595926 w 10854718"/>
              <a:gd name="connsiteY11" fmla="*/ 0 h 1084934"/>
              <a:gd name="connsiteX12" fmla="*/ 8295464 w 10854718"/>
              <a:gd name="connsiteY12" fmla="*/ 0 h 1084934"/>
              <a:gd name="connsiteX13" fmla="*/ 8680209 w 10854718"/>
              <a:gd name="connsiteY13" fmla="*/ 0 h 1084934"/>
              <a:gd name="connsiteX14" fmla="*/ 9169886 w 10854718"/>
              <a:gd name="connsiteY14" fmla="*/ 0 h 1084934"/>
              <a:gd name="connsiteX15" fmla="*/ 9974354 w 10854718"/>
              <a:gd name="connsiteY15" fmla="*/ 0 h 1084934"/>
              <a:gd name="connsiteX16" fmla="*/ 10673892 w 10854718"/>
              <a:gd name="connsiteY16" fmla="*/ 0 h 1084934"/>
              <a:gd name="connsiteX17" fmla="*/ 10854718 w 10854718"/>
              <a:gd name="connsiteY17" fmla="*/ 180826 h 1084934"/>
              <a:gd name="connsiteX18" fmla="*/ 10854718 w 10854718"/>
              <a:gd name="connsiteY18" fmla="*/ 520769 h 1084934"/>
              <a:gd name="connsiteX19" fmla="*/ 10854718 w 10854718"/>
              <a:gd name="connsiteY19" fmla="*/ 904108 h 1084934"/>
              <a:gd name="connsiteX20" fmla="*/ 10673892 w 10854718"/>
              <a:gd name="connsiteY20" fmla="*/ 1084934 h 1084934"/>
              <a:gd name="connsiteX21" fmla="*/ 9764493 w 10854718"/>
              <a:gd name="connsiteY21" fmla="*/ 1084934 h 1084934"/>
              <a:gd name="connsiteX22" fmla="*/ 9169886 w 10854718"/>
              <a:gd name="connsiteY22" fmla="*/ 1084934 h 1084934"/>
              <a:gd name="connsiteX23" fmla="*/ 8470348 w 10854718"/>
              <a:gd name="connsiteY23" fmla="*/ 1084934 h 1084934"/>
              <a:gd name="connsiteX24" fmla="*/ 7770810 w 10854718"/>
              <a:gd name="connsiteY24" fmla="*/ 1084934 h 1084934"/>
              <a:gd name="connsiteX25" fmla="*/ 6966342 w 10854718"/>
              <a:gd name="connsiteY25" fmla="*/ 1084934 h 1084934"/>
              <a:gd name="connsiteX26" fmla="*/ 6581596 w 10854718"/>
              <a:gd name="connsiteY26" fmla="*/ 1084934 h 1084934"/>
              <a:gd name="connsiteX27" fmla="*/ 6091920 w 10854718"/>
              <a:gd name="connsiteY27" fmla="*/ 1084934 h 1084934"/>
              <a:gd name="connsiteX28" fmla="*/ 5182521 w 10854718"/>
              <a:gd name="connsiteY28" fmla="*/ 1084934 h 1084934"/>
              <a:gd name="connsiteX29" fmla="*/ 4797775 w 10854718"/>
              <a:gd name="connsiteY29" fmla="*/ 1084934 h 1084934"/>
              <a:gd name="connsiteX30" fmla="*/ 4203168 w 10854718"/>
              <a:gd name="connsiteY30" fmla="*/ 1084934 h 1084934"/>
              <a:gd name="connsiteX31" fmla="*/ 3503630 w 10854718"/>
              <a:gd name="connsiteY31" fmla="*/ 1084934 h 1084934"/>
              <a:gd name="connsiteX32" fmla="*/ 2909023 w 10854718"/>
              <a:gd name="connsiteY32" fmla="*/ 1084934 h 1084934"/>
              <a:gd name="connsiteX33" fmla="*/ 2209485 w 10854718"/>
              <a:gd name="connsiteY33" fmla="*/ 1084934 h 1084934"/>
              <a:gd name="connsiteX34" fmla="*/ 1405017 w 10854718"/>
              <a:gd name="connsiteY34" fmla="*/ 1084934 h 1084934"/>
              <a:gd name="connsiteX35" fmla="*/ 180826 w 10854718"/>
              <a:gd name="connsiteY35" fmla="*/ 1084934 h 1084934"/>
              <a:gd name="connsiteX36" fmla="*/ 0 w 10854718"/>
              <a:gd name="connsiteY36" fmla="*/ 904108 h 1084934"/>
              <a:gd name="connsiteX37" fmla="*/ 0 w 10854718"/>
              <a:gd name="connsiteY37" fmla="*/ 528001 h 1084934"/>
              <a:gd name="connsiteX38" fmla="*/ 0 w 10854718"/>
              <a:gd name="connsiteY38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854718" h="1084934" fill="none" extrusionOk="0">
                <a:moveTo>
                  <a:pt x="0" y="180826"/>
                </a:moveTo>
                <a:cubicBezTo>
                  <a:pt x="3185" y="103786"/>
                  <a:pt x="73140" y="7402"/>
                  <a:pt x="180826" y="0"/>
                </a:cubicBezTo>
                <a:cubicBezTo>
                  <a:pt x="614777" y="32282"/>
                  <a:pt x="817051" y="27194"/>
                  <a:pt x="1090225" y="0"/>
                </a:cubicBezTo>
                <a:cubicBezTo>
                  <a:pt x="1363399" y="-27194"/>
                  <a:pt x="1733549" y="6257"/>
                  <a:pt x="1894693" y="0"/>
                </a:cubicBezTo>
                <a:cubicBezTo>
                  <a:pt x="2055837" y="-6257"/>
                  <a:pt x="2218068" y="24506"/>
                  <a:pt x="2489301" y="0"/>
                </a:cubicBezTo>
                <a:cubicBezTo>
                  <a:pt x="2760534" y="-24506"/>
                  <a:pt x="3011240" y="-12225"/>
                  <a:pt x="3398700" y="0"/>
                </a:cubicBezTo>
                <a:cubicBezTo>
                  <a:pt x="3786160" y="12225"/>
                  <a:pt x="4048033" y="31451"/>
                  <a:pt x="4308099" y="0"/>
                </a:cubicBezTo>
                <a:cubicBezTo>
                  <a:pt x="4568165" y="-31451"/>
                  <a:pt x="4510500" y="571"/>
                  <a:pt x="4692844" y="0"/>
                </a:cubicBezTo>
                <a:cubicBezTo>
                  <a:pt x="4875189" y="-571"/>
                  <a:pt x="5345305" y="-24109"/>
                  <a:pt x="5602243" y="0"/>
                </a:cubicBezTo>
                <a:cubicBezTo>
                  <a:pt x="5859181" y="24109"/>
                  <a:pt x="5945692" y="16636"/>
                  <a:pt x="6196851" y="0"/>
                </a:cubicBezTo>
                <a:cubicBezTo>
                  <a:pt x="6448010" y="-16636"/>
                  <a:pt x="6746255" y="37214"/>
                  <a:pt x="7001319" y="0"/>
                </a:cubicBezTo>
                <a:cubicBezTo>
                  <a:pt x="7256383" y="-37214"/>
                  <a:pt x="7389164" y="-20314"/>
                  <a:pt x="7595926" y="0"/>
                </a:cubicBezTo>
                <a:cubicBezTo>
                  <a:pt x="7802688" y="20314"/>
                  <a:pt x="8123428" y="19999"/>
                  <a:pt x="8295464" y="0"/>
                </a:cubicBezTo>
                <a:cubicBezTo>
                  <a:pt x="8467500" y="-19999"/>
                  <a:pt x="8589095" y="-3160"/>
                  <a:pt x="8680209" y="0"/>
                </a:cubicBezTo>
                <a:cubicBezTo>
                  <a:pt x="8771323" y="3160"/>
                  <a:pt x="9033021" y="-370"/>
                  <a:pt x="9169886" y="0"/>
                </a:cubicBezTo>
                <a:cubicBezTo>
                  <a:pt x="9306751" y="370"/>
                  <a:pt x="9680851" y="3118"/>
                  <a:pt x="9974354" y="0"/>
                </a:cubicBezTo>
                <a:cubicBezTo>
                  <a:pt x="10267857" y="-3118"/>
                  <a:pt x="10391379" y="-6106"/>
                  <a:pt x="10673892" y="0"/>
                </a:cubicBezTo>
                <a:cubicBezTo>
                  <a:pt x="10755463" y="-13638"/>
                  <a:pt x="10832543" y="75160"/>
                  <a:pt x="10854718" y="180826"/>
                </a:cubicBezTo>
                <a:cubicBezTo>
                  <a:pt x="10863944" y="272425"/>
                  <a:pt x="10870155" y="436490"/>
                  <a:pt x="10854718" y="520769"/>
                </a:cubicBezTo>
                <a:cubicBezTo>
                  <a:pt x="10839281" y="605048"/>
                  <a:pt x="10844422" y="823045"/>
                  <a:pt x="10854718" y="904108"/>
                </a:cubicBezTo>
                <a:cubicBezTo>
                  <a:pt x="10834104" y="991412"/>
                  <a:pt x="10794540" y="1085594"/>
                  <a:pt x="10673892" y="1084934"/>
                </a:cubicBezTo>
                <a:cubicBezTo>
                  <a:pt x="10427982" y="1067638"/>
                  <a:pt x="10201040" y="1049244"/>
                  <a:pt x="9764493" y="1084934"/>
                </a:cubicBezTo>
                <a:cubicBezTo>
                  <a:pt x="9327946" y="1120624"/>
                  <a:pt x="9465397" y="1097278"/>
                  <a:pt x="9169886" y="1084934"/>
                </a:cubicBezTo>
                <a:cubicBezTo>
                  <a:pt x="8874375" y="1072590"/>
                  <a:pt x="8672147" y="1071305"/>
                  <a:pt x="8470348" y="1084934"/>
                </a:cubicBezTo>
                <a:cubicBezTo>
                  <a:pt x="8268549" y="1098563"/>
                  <a:pt x="7917672" y="1078242"/>
                  <a:pt x="7770810" y="1084934"/>
                </a:cubicBezTo>
                <a:cubicBezTo>
                  <a:pt x="7623948" y="1091626"/>
                  <a:pt x="7219293" y="1075973"/>
                  <a:pt x="6966342" y="1084934"/>
                </a:cubicBezTo>
                <a:cubicBezTo>
                  <a:pt x="6713391" y="1093895"/>
                  <a:pt x="6669345" y="1096325"/>
                  <a:pt x="6581596" y="1084934"/>
                </a:cubicBezTo>
                <a:cubicBezTo>
                  <a:pt x="6493847" y="1073543"/>
                  <a:pt x="6294490" y="1095975"/>
                  <a:pt x="6091920" y="1084934"/>
                </a:cubicBezTo>
                <a:cubicBezTo>
                  <a:pt x="5889350" y="1073893"/>
                  <a:pt x="5391404" y="1049121"/>
                  <a:pt x="5182521" y="1084934"/>
                </a:cubicBezTo>
                <a:cubicBezTo>
                  <a:pt x="4973638" y="1120747"/>
                  <a:pt x="4944662" y="1077376"/>
                  <a:pt x="4797775" y="1084934"/>
                </a:cubicBezTo>
                <a:cubicBezTo>
                  <a:pt x="4650888" y="1092492"/>
                  <a:pt x="4489113" y="1071234"/>
                  <a:pt x="4203168" y="1084934"/>
                </a:cubicBezTo>
                <a:cubicBezTo>
                  <a:pt x="3917223" y="1098634"/>
                  <a:pt x="3841410" y="1113398"/>
                  <a:pt x="3503630" y="1084934"/>
                </a:cubicBezTo>
                <a:cubicBezTo>
                  <a:pt x="3165850" y="1056470"/>
                  <a:pt x="3098357" y="1106282"/>
                  <a:pt x="2909023" y="1084934"/>
                </a:cubicBezTo>
                <a:cubicBezTo>
                  <a:pt x="2719689" y="1063586"/>
                  <a:pt x="2360679" y="1088554"/>
                  <a:pt x="2209485" y="1084934"/>
                </a:cubicBezTo>
                <a:cubicBezTo>
                  <a:pt x="2058291" y="1081314"/>
                  <a:pt x="1713601" y="1057470"/>
                  <a:pt x="1405017" y="1084934"/>
                </a:cubicBezTo>
                <a:cubicBezTo>
                  <a:pt x="1096433" y="1112398"/>
                  <a:pt x="714451" y="1026723"/>
                  <a:pt x="180826" y="1084934"/>
                </a:cubicBezTo>
                <a:cubicBezTo>
                  <a:pt x="68170" y="1079182"/>
                  <a:pt x="-4747" y="1021588"/>
                  <a:pt x="0" y="904108"/>
                </a:cubicBezTo>
                <a:cubicBezTo>
                  <a:pt x="-7372" y="759019"/>
                  <a:pt x="7359" y="656641"/>
                  <a:pt x="0" y="528001"/>
                </a:cubicBezTo>
                <a:cubicBezTo>
                  <a:pt x="-7359" y="399361"/>
                  <a:pt x="13831" y="350526"/>
                  <a:pt x="0" y="180826"/>
                </a:cubicBezTo>
                <a:close/>
              </a:path>
              <a:path w="10854718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421803" y="11042"/>
                  <a:pt x="669442" y="3880"/>
                  <a:pt x="880364" y="0"/>
                </a:cubicBezTo>
                <a:cubicBezTo>
                  <a:pt x="1091286" y="-3880"/>
                  <a:pt x="1570129" y="41723"/>
                  <a:pt x="1789763" y="0"/>
                </a:cubicBezTo>
                <a:cubicBezTo>
                  <a:pt x="2009397" y="-41723"/>
                  <a:pt x="2333587" y="-35604"/>
                  <a:pt x="2699162" y="0"/>
                </a:cubicBezTo>
                <a:cubicBezTo>
                  <a:pt x="3064737" y="35604"/>
                  <a:pt x="3010543" y="2516"/>
                  <a:pt x="3293769" y="0"/>
                </a:cubicBezTo>
                <a:cubicBezTo>
                  <a:pt x="3576995" y="-2516"/>
                  <a:pt x="3728496" y="-33369"/>
                  <a:pt x="4098237" y="0"/>
                </a:cubicBezTo>
                <a:cubicBezTo>
                  <a:pt x="4467978" y="33369"/>
                  <a:pt x="4753723" y="-9071"/>
                  <a:pt x="5007636" y="0"/>
                </a:cubicBezTo>
                <a:cubicBezTo>
                  <a:pt x="5261549" y="9071"/>
                  <a:pt x="5462610" y="-25034"/>
                  <a:pt x="5602243" y="0"/>
                </a:cubicBezTo>
                <a:cubicBezTo>
                  <a:pt x="5741876" y="25034"/>
                  <a:pt x="6040168" y="11332"/>
                  <a:pt x="6301781" y="0"/>
                </a:cubicBezTo>
                <a:cubicBezTo>
                  <a:pt x="6563394" y="-11332"/>
                  <a:pt x="6533449" y="5452"/>
                  <a:pt x="6686527" y="0"/>
                </a:cubicBezTo>
                <a:cubicBezTo>
                  <a:pt x="6839605" y="-5452"/>
                  <a:pt x="7251636" y="-2064"/>
                  <a:pt x="7490995" y="0"/>
                </a:cubicBezTo>
                <a:cubicBezTo>
                  <a:pt x="7730354" y="2064"/>
                  <a:pt x="7740884" y="-4419"/>
                  <a:pt x="7875741" y="0"/>
                </a:cubicBezTo>
                <a:cubicBezTo>
                  <a:pt x="8010598" y="4419"/>
                  <a:pt x="8345484" y="6203"/>
                  <a:pt x="8470348" y="0"/>
                </a:cubicBezTo>
                <a:cubicBezTo>
                  <a:pt x="8595212" y="-6203"/>
                  <a:pt x="9123583" y="36087"/>
                  <a:pt x="9379747" y="0"/>
                </a:cubicBezTo>
                <a:cubicBezTo>
                  <a:pt x="9635911" y="-36087"/>
                  <a:pt x="9917445" y="22557"/>
                  <a:pt x="10079285" y="0"/>
                </a:cubicBezTo>
                <a:cubicBezTo>
                  <a:pt x="10241125" y="-22557"/>
                  <a:pt x="10477177" y="24227"/>
                  <a:pt x="10673892" y="0"/>
                </a:cubicBezTo>
                <a:cubicBezTo>
                  <a:pt x="10766140" y="-21909"/>
                  <a:pt x="10851703" y="84907"/>
                  <a:pt x="10854718" y="180826"/>
                </a:cubicBezTo>
                <a:cubicBezTo>
                  <a:pt x="10864832" y="362887"/>
                  <a:pt x="10853497" y="376934"/>
                  <a:pt x="10854718" y="549700"/>
                </a:cubicBezTo>
                <a:cubicBezTo>
                  <a:pt x="10855939" y="722466"/>
                  <a:pt x="10861295" y="769954"/>
                  <a:pt x="10854718" y="904108"/>
                </a:cubicBezTo>
                <a:cubicBezTo>
                  <a:pt x="10830385" y="1001587"/>
                  <a:pt x="10786656" y="1078594"/>
                  <a:pt x="10673892" y="1084934"/>
                </a:cubicBezTo>
                <a:cubicBezTo>
                  <a:pt x="10563311" y="1073510"/>
                  <a:pt x="10389404" y="1083705"/>
                  <a:pt x="10184216" y="1084934"/>
                </a:cubicBezTo>
                <a:cubicBezTo>
                  <a:pt x="9979028" y="1086163"/>
                  <a:pt x="9520480" y="1060178"/>
                  <a:pt x="9274817" y="1084934"/>
                </a:cubicBezTo>
                <a:cubicBezTo>
                  <a:pt x="9029154" y="1109690"/>
                  <a:pt x="8938048" y="1103258"/>
                  <a:pt x="8785140" y="1084934"/>
                </a:cubicBezTo>
                <a:cubicBezTo>
                  <a:pt x="8632232" y="1066610"/>
                  <a:pt x="8441590" y="1091873"/>
                  <a:pt x="8295464" y="1084934"/>
                </a:cubicBezTo>
                <a:cubicBezTo>
                  <a:pt x="8149338" y="1077995"/>
                  <a:pt x="7876658" y="1050599"/>
                  <a:pt x="7490995" y="1084934"/>
                </a:cubicBezTo>
                <a:cubicBezTo>
                  <a:pt x="7105332" y="1119269"/>
                  <a:pt x="6948886" y="1097512"/>
                  <a:pt x="6686527" y="1084934"/>
                </a:cubicBezTo>
                <a:cubicBezTo>
                  <a:pt x="6424168" y="1072356"/>
                  <a:pt x="6232706" y="1100398"/>
                  <a:pt x="5882059" y="1084934"/>
                </a:cubicBezTo>
                <a:cubicBezTo>
                  <a:pt x="5531412" y="1069470"/>
                  <a:pt x="5625819" y="1081353"/>
                  <a:pt x="5392382" y="1084934"/>
                </a:cubicBezTo>
                <a:cubicBezTo>
                  <a:pt x="5158945" y="1088515"/>
                  <a:pt x="4999433" y="1112561"/>
                  <a:pt x="4692844" y="1084934"/>
                </a:cubicBezTo>
                <a:cubicBezTo>
                  <a:pt x="4386255" y="1057307"/>
                  <a:pt x="4290467" y="1074127"/>
                  <a:pt x="4098237" y="1084934"/>
                </a:cubicBezTo>
                <a:cubicBezTo>
                  <a:pt x="3906007" y="1095741"/>
                  <a:pt x="3867434" y="1070079"/>
                  <a:pt x="3713492" y="1084934"/>
                </a:cubicBezTo>
                <a:cubicBezTo>
                  <a:pt x="3559551" y="1099789"/>
                  <a:pt x="3081881" y="1070011"/>
                  <a:pt x="2804093" y="1084934"/>
                </a:cubicBezTo>
                <a:cubicBezTo>
                  <a:pt x="2526305" y="1099857"/>
                  <a:pt x="2536453" y="1081723"/>
                  <a:pt x="2419347" y="1084934"/>
                </a:cubicBezTo>
                <a:cubicBezTo>
                  <a:pt x="2302241" y="1088145"/>
                  <a:pt x="1788231" y="1111747"/>
                  <a:pt x="1614878" y="1084934"/>
                </a:cubicBezTo>
                <a:cubicBezTo>
                  <a:pt x="1441525" y="1058121"/>
                  <a:pt x="1262943" y="1075071"/>
                  <a:pt x="1020271" y="1084934"/>
                </a:cubicBezTo>
                <a:cubicBezTo>
                  <a:pt x="777599" y="1094797"/>
                  <a:pt x="384954" y="1094292"/>
                  <a:pt x="180826" y="1084934"/>
                </a:cubicBezTo>
                <a:cubicBezTo>
                  <a:pt x="73218" y="1095484"/>
                  <a:pt x="-20936" y="1017158"/>
                  <a:pt x="0" y="904108"/>
                </a:cubicBezTo>
                <a:cubicBezTo>
                  <a:pt x="-6289" y="729093"/>
                  <a:pt x="-4324" y="642659"/>
                  <a:pt x="0" y="542467"/>
                </a:cubicBezTo>
                <a:cubicBezTo>
                  <a:pt x="4324" y="442275"/>
                  <a:pt x="-6002" y="259497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إذا كانت نسبة التداول السريعة لشركة "جونسون آند جونسون" مرتفعة، فهذا يعني أن الشركة لديها 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قدرة جيدة على تغطية التزاماتها القصيرة الأجل 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دون الحاجة إلى بيع أصول طويلة الأجل.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B0F4AE-0991-DB29-83D9-F0BA575352D1}"/>
              </a:ext>
            </a:extLst>
          </p:cNvPr>
          <p:cNvSpPr/>
          <p:nvPr/>
        </p:nvSpPr>
        <p:spPr>
          <a:xfrm>
            <a:off x="1520937" y="1637620"/>
            <a:ext cx="5774661" cy="667272"/>
          </a:xfrm>
          <a:custGeom>
            <a:avLst/>
            <a:gdLst>
              <a:gd name="connsiteX0" fmla="*/ 0 w 5774661"/>
              <a:gd name="connsiteY0" fmla="*/ 111214 h 667272"/>
              <a:gd name="connsiteX1" fmla="*/ 111214 w 5774661"/>
              <a:gd name="connsiteY1" fmla="*/ 0 h 667272"/>
              <a:gd name="connsiteX2" fmla="*/ 916288 w 5774661"/>
              <a:gd name="connsiteY2" fmla="*/ 0 h 667272"/>
              <a:gd name="connsiteX3" fmla="*/ 1665839 w 5774661"/>
              <a:gd name="connsiteY3" fmla="*/ 0 h 667272"/>
              <a:gd name="connsiteX4" fmla="*/ 2415391 w 5774661"/>
              <a:gd name="connsiteY4" fmla="*/ 0 h 667272"/>
              <a:gd name="connsiteX5" fmla="*/ 2998375 w 5774661"/>
              <a:gd name="connsiteY5" fmla="*/ 0 h 667272"/>
              <a:gd name="connsiteX6" fmla="*/ 3692404 w 5774661"/>
              <a:gd name="connsiteY6" fmla="*/ 0 h 667272"/>
              <a:gd name="connsiteX7" fmla="*/ 4330911 w 5774661"/>
              <a:gd name="connsiteY7" fmla="*/ 0 h 667272"/>
              <a:gd name="connsiteX8" fmla="*/ 4858373 w 5774661"/>
              <a:gd name="connsiteY8" fmla="*/ 0 h 667272"/>
              <a:gd name="connsiteX9" fmla="*/ 5663447 w 5774661"/>
              <a:gd name="connsiteY9" fmla="*/ 0 h 667272"/>
              <a:gd name="connsiteX10" fmla="*/ 5774661 w 5774661"/>
              <a:gd name="connsiteY10" fmla="*/ 111214 h 667272"/>
              <a:gd name="connsiteX11" fmla="*/ 5774661 w 5774661"/>
              <a:gd name="connsiteY11" fmla="*/ 556058 h 667272"/>
              <a:gd name="connsiteX12" fmla="*/ 5663447 w 5774661"/>
              <a:gd name="connsiteY12" fmla="*/ 667272 h 667272"/>
              <a:gd name="connsiteX13" fmla="*/ 5024940 w 5774661"/>
              <a:gd name="connsiteY13" fmla="*/ 667272 h 667272"/>
              <a:gd name="connsiteX14" fmla="*/ 4386433 w 5774661"/>
              <a:gd name="connsiteY14" fmla="*/ 667272 h 667272"/>
              <a:gd name="connsiteX15" fmla="*/ 3747927 w 5774661"/>
              <a:gd name="connsiteY15" fmla="*/ 667272 h 667272"/>
              <a:gd name="connsiteX16" fmla="*/ 2998375 w 5774661"/>
              <a:gd name="connsiteY16" fmla="*/ 667272 h 667272"/>
              <a:gd name="connsiteX17" fmla="*/ 2193301 w 5774661"/>
              <a:gd name="connsiteY17" fmla="*/ 667272 h 667272"/>
              <a:gd name="connsiteX18" fmla="*/ 1443750 w 5774661"/>
              <a:gd name="connsiteY18" fmla="*/ 667272 h 667272"/>
              <a:gd name="connsiteX19" fmla="*/ 111214 w 5774661"/>
              <a:gd name="connsiteY19" fmla="*/ 667272 h 667272"/>
              <a:gd name="connsiteX20" fmla="*/ 0 w 5774661"/>
              <a:gd name="connsiteY20" fmla="*/ 556058 h 667272"/>
              <a:gd name="connsiteX21" fmla="*/ 0 w 5774661"/>
              <a:gd name="connsiteY21" fmla="*/ 111214 h 6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4661" h="667272" fill="none" extrusionOk="0">
                <a:moveTo>
                  <a:pt x="0" y="111214"/>
                </a:moveTo>
                <a:cubicBezTo>
                  <a:pt x="-1149" y="51408"/>
                  <a:pt x="62842" y="-1584"/>
                  <a:pt x="111214" y="0"/>
                </a:cubicBezTo>
                <a:cubicBezTo>
                  <a:pt x="324086" y="26519"/>
                  <a:pt x="724806" y="-24737"/>
                  <a:pt x="916288" y="0"/>
                </a:cubicBezTo>
                <a:cubicBezTo>
                  <a:pt x="1107770" y="24737"/>
                  <a:pt x="1490275" y="-18767"/>
                  <a:pt x="1665839" y="0"/>
                </a:cubicBezTo>
                <a:cubicBezTo>
                  <a:pt x="1841403" y="18767"/>
                  <a:pt x="2083516" y="-37408"/>
                  <a:pt x="2415391" y="0"/>
                </a:cubicBezTo>
                <a:cubicBezTo>
                  <a:pt x="2747266" y="37408"/>
                  <a:pt x="2784642" y="-8942"/>
                  <a:pt x="2998375" y="0"/>
                </a:cubicBezTo>
                <a:cubicBezTo>
                  <a:pt x="3212108" y="8942"/>
                  <a:pt x="3392454" y="25767"/>
                  <a:pt x="3692404" y="0"/>
                </a:cubicBezTo>
                <a:cubicBezTo>
                  <a:pt x="3992354" y="-25767"/>
                  <a:pt x="4154305" y="30065"/>
                  <a:pt x="4330911" y="0"/>
                </a:cubicBezTo>
                <a:cubicBezTo>
                  <a:pt x="4507517" y="-30065"/>
                  <a:pt x="4636030" y="22589"/>
                  <a:pt x="4858373" y="0"/>
                </a:cubicBezTo>
                <a:cubicBezTo>
                  <a:pt x="5080716" y="-22589"/>
                  <a:pt x="5334760" y="-2663"/>
                  <a:pt x="5663447" y="0"/>
                </a:cubicBezTo>
                <a:cubicBezTo>
                  <a:pt x="5727099" y="-7665"/>
                  <a:pt x="5771005" y="52290"/>
                  <a:pt x="5774661" y="111214"/>
                </a:cubicBezTo>
                <a:cubicBezTo>
                  <a:pt x="5781561" y="305338"/>
                  <a:pt x="5783660" y="358865"/>
                  <a:pt x="5774661" y="556058"/>
                </a:cubicBezTo>
                <a:cubicBezTo>
                  <a:pt x="5775392" y="610431"/>
                  <a:pt x="5720238" y="668749"/>
                  <a:pt x="5663447" y="667272"/>
                </a:cubicBezTo>
                <a:cubicBezTo>
                  <a:pt x="5495217" y="676358"/>
                  <a:pt x="5157344" y="670273"/>
                  <a:pt x="5024940" y="667272"/>
                </a:cubicBezTo>
                <a:cubicBezTo>
                  <a:pt x="4892536" y="664271"/>
                  <a:pt x="4687946" y="674165"/>
                  <a:pt x="4386433" y="667272"/>
                </a:cubicBezTo>
                <a:cubicBezTo>
                  <a:pt x="4084920" y="660379"/>
                  <a:pt x="3980052" y="684090"/>
                  <a:pt x="3747927" y="667272"/>
                </a:cubicBezTo>
                <a:cubicBezTo>
                  <a:pt x="3515802" y="650454"/>
                  <a:pt x="3299022" y="680576"/>
                  <a:pt x="2998375" y="667272"/>
                </a:cubicBezTo>
                <a:cubicBezTo>
                  <a:pt x="2697728" y="653968"/>
                  <a:pt x="2380319" y="657885"/>
                  <a:pt x="2193301" y="667272"/>
                </a:cubicBezTo>
                <a:cubicBezTo>
                  <a:pt x="2006283" y="676659"/>
                  <a:pt x="1671582" y="664590"/>
                  <a:pt x="1443750" y="667272"/>
                </a:cubicBezTo>
                <a:cubicBezTo>
                  <a:pt x="1215918" y="669954"/>
                  <a:pt x="752733" y="632229"/>
                  <a:pt x="111214" y="667272"/>
                </a:cubicBezTo>
                <a:cubicBezTo>
                  <a:pt x="53591" y="662193"/>
                  <a:pt x="-13120" y="616255"/>
                  <a:pt x="0" y="556058"/>
                </a:cubicBezTo>
                <a:cubicBezTo>
                  <a:pt x="21703" y="435883"/>
                  <a:pt x="-11370" y="294216"/>
                  <a:pt x="0" y="111214"/>
                </a:cubicBezTo>
                <a:close/>
              </a:path>
              <a:path w="5774661" h="667272" stroke="0" extrusionOk="0">
                <a:moveTo>
                  <a:pt x="0" y="111214"/>
                </a:moveTo>
                <a:cubicBezTo>
                  <a:pt x="5371" y="42077"/>
                  <a:pt x="48936" y="6373"/>
                  <a:pt x="111214" y="0"/>
                </a:cubicBezTo>
                <a:cubicBezTo>
                  <a:pt x="376489" y="31751"/>
                  <a:pt x="473204" y="22267"/>
                  <a:pt x="805243" y="0"/>
                </a:cubicBezTo>
                <a:cubicBezTo>
                  <a:pt x="1137282" y="-22267"/>
                  <a:pt x="1357886" y="-36319"/>
                  <a:pt x="1610317" y="0"/>
                </a:cubicBezTo>
                <a:cubicBezTo>
                  <a:pt x="1862748" y="36319"/>
                  <a:pt x="2172183" y="29458"/>
                  <a:pt x="2415391" y="0"/>
                </a:cubicBezTo>
                <a:cubicBezTo>
                  <a:pt x="2658599" y="-29458"/>
                  <a:pt x="2806854" y="27463"/>
                  <a:pt x="3053897" y="0"/>
                </a:cubicBezTo>
                <a:cubicBezTo>
                  <a:pt x="3300940" y="-27463"/>
                  <a:pt x="3442076" y="-17057"/>
                  <a:pt x="3803449" y="0"/>
                </a:cubicBezTo>
                <a:cubicBezTo>
                  <a:pt x="4164822" y="17057"/>
                  <a:pt x="4312904" y="17230"/>
                  <a:pt x="4608523" y="0"/>
                </a:cubicBezTo>
                <a:cubicBezTo>
                  <a:pt x="4904142" y="-17230"/>
                  <a:pt x="5406004" y="21694"/>
                  <a:pt x="5663447" y="0"/>
                </a:cubicBezTo>
                <a:cubicBezTo>
                  <a:pt x="5722128" y="2505"/>
                  <a:pt x="5771152" y="52227"/>
                  <a:pt x="5774661" y="111214"/>
                </a:cubicBezTo>
                <a:cubicBezTo>
                  <a:pt x="5779460" y="252796"/>
                  <a:pt x="5758757" y="409669"/>
                  <a:pt x="5774661" y="556058"/>
                </a:cubicBezTo>
                <a:cubicBezTo>
                  <a:pt x="5774629" y="604553"/>
                  <a:pt x="5717064" y="664053"/>
                  <a:pt x="5663447" y="667272"/>
                </a:cubicBezTo>
                <a:cubicBezTo>
                  <a:pt x="5453378" y="657792"/>
                  <a:pt x="5259265" y="668394"/>
                  <a:pt x="5135985" y="667272"/>
                </a:cubicBezTo>
                <a:cubicBezTo>
                  <a:pt x="5012705" y="666150"/>
                  <a:pt x="4645188" y="701691"/>
                  <a:pt x="4441956" y="667272"/>
                </a:cubicBezTo>
                <a:cubicBezTo>
                  <a:pt x="4238724" y="632853"/>
                  <a:pt x="3889079" y="706541"/>
                  <a:pt x="3636882" y="667272"/>
                </a:cubicBezTo>
                <a:cubicBezTo>
                  <a:pt x="3384685" y="628003"/>
                  <a:pt x="3171870" y="658524"/>
                  <a:pt x="3053897" y="667272"/>
                </a:cubicBezTo>
                <a:cubicBezTo>
                  <a:pt x="2935924" y="676020"/>
                  <a:pt x="2597041" y="633007"/>
                  <a:pt x="2304346" y="667272"/>
                </a:cubicBezTo>
                <a:cubicBezTo>
                  <a:pt x="2011651" y="701537"/>
                  <a:pt x="1741007" y="703559"/>
                  <a:pt x="1554795" y="667272"/>
                </a:cubicBezTo>
                <a:cubicBezTo>
                  <a:pt x="1368583" y="630985"/>
                  <a:pt x="1170510" y="664012"/>
                  <a:pt x="971810" y="667272"/>
                </a:cubicBezTo>
                <a:cubicBezTo>
                  <a:pt x="773111" y="670532"/>
                  <a:pt x="524494" y="686207"/>
                  <a:pt x="111214" y="667272"/>
                </a:cubicBezTo>
                <a:cubicBezTo>
                  <a:pt x="61494" y="661768"/>
                  <a:pt x="-5022" y="608598"/>
                  <a:pt x="0" y="556058"/>
                </a:cubicBezTo>
                <a:cubicBezTo>
                  <a:pt x="18558" y="362298"/>
                  <a:pt x="-15439" y="294257"/>
                  <a:pt x="0" y="11121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تساعد في قياس قدرة الشركة على الوفاء بالتزاماتها القصيرة الأجل</a:t>
            </a:r>
            <a:endParaRPr lang="en-US" b="1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276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67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6391" y="6187407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أهمية نسب المخاطرة</a:t>
            </a: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4810939" y="510371"/>
            <a:ext cx="4051271" cy="667272"/>
          </a:xfrm>
          <a:prstGeom prst="roundRect">
            <a:avLst/>
          </a:pr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التنبؤ بالمخاطر المستقبلية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1300378" y="1637620"/>
            <a:ext cx="9195165" cy="667272"/>
          </a:xfrm>
          <a:custGeom>
            <a:avLst/>
            <a:gdLst>
              <a:gd name="connsiteX0" fmla="*/ 0 w 9195165"/>
              <a:gd name="connsiteY0" fmla="*/ 111214 h 667272"/>
              <a:gd name="connsiteX1" fmla="*/ 111214 w 9195165"/>
              <a:gd name="connsiteY1" fmla="*/ 0 h 667272"/>
              <a:gd name="connsiteX2" fmla="*/ 711697 w 9195165"/>
              <a:gd name="connsiteY2" fmla="*/ 0 h 667272"/>
              <a:gd name="connsiteX3" fmla="*/ 1581362 w 9195165"/>
              <a:gd name="connsiteY3" fmla="*/ 0 h 667272"/>
              <a:gd name="connsiteX4" fmla="*/ 2271573 w 9195165"/>
              <a:gd name="connsiteY4" fmla="*/ 0 h 667272"/>
              <a:gd name="connsiteX5" fmla="*/ 2872056 w 9195165"/>
              <a:gd name="connsiteY5" fmla="*/ 0 h 667272"/>
              <a:gd name="connsiteX6" fmla="*/ 3472539 w 9195165"/>
              <a:gd name="connsiteY6" fmla="*/ 0 h 667272"/>
              <a:gd name="connsiteX7" fmla="*/ 4252477 w 9195165"/>
              <a:gd name="connsiteY7" fmla="*/ 0 h 667272"/>
              <a:gd name="connsiteX8" fmla="*/ 5122143 w 9195165"/>
              <a:gd name="connsiteY8" fmla="*/ 0 h 667272"/>
              <a:gd name="connsiteX9" fmla="*/ 5902080 w 9195165"/>
              <a:gd name="connsiteY9" fmla="*/ 0 h 667272"/>
              <a:gd name="connsiteX10" fmla="*/ 6682018 w 9195165"/>
              <a:gd name="connsiteY10" fmla="*/ 0 h 667272"/>
              <a:gd name="connsiteX11" fmla="*/ 7282501 w 9195165"/>
              <a:gd name="connsiteY11" fmla="*/ 0 h 667272"/>
              <a:gd name="connsiteX12" fmla="*/ 8152167 w 9195165"/>
              <a:gd name="connsiteY12" fmla="*/ 0 h 667272"/>
              <a:gd name="connsiteX13" fmla="*/ 9083951 w 9195165"/>
              <a:gd name="connsiteY13" fmla="*/ 0 h 667272"/>
              <a:gd name="connsiteX14" fmla="*/ 9195165 w 9195165"/>
              <a:gd name="connsiteY14" fmla="*/ 111214 h 667272"/>
              <a:gd name="connsiteX15" fmla="*/ 9195165 w 9195165"/>
              <a:gd name="connsiteY15" fmla="*/ 556058 h 667272"/>
              <a:gd name="connsiteX16" fmla="*/ 9083951 w 9195165"/>
              <a:gd name="connsiteY16" fmla="*/ 667272 h 667272"/>
              <a:gd name="connsiteX17" fmla="*/ 8214286 w 9195165"/>
              <a:gd name="connsiteY17" fmla="*/ 667272 h 667272"/>
              <a:gd name="connsiteX18" fmla="*/ 7793257 w 9195165"/>
              <a:gd name="connsiteY18" fmla="*/ 667272 h 667272"/>
              <a:gd name="connsiteX19" fmla="*/ 7282501 w 9195165"/>
              <a:gd name="connsiteY19" fmla="*/ 667272 h 667272"/>
              <a:gd name="connsiteX20" fmla="*/ 6502564 w 9195165"/>
              <a:gd name="connsiteY20" fmla="*/ 667272 h 667272"/>
              <a:gd name="connsiteX21" fmla="*/ 6081535 w 9195165"/>
              <a:gd name="connsiteY21" fmla="*/ 667272 h 667272"/>
              <a:gd name="connsiteX22" fmla="*/ 5660507 w 9195165"/>
              <a:gd name="connsiteY22" fmla="*/ 667272 h 667272"/>
              <a:gd name="connsiteX23" fmla="*/ 5060024 w 9195165"/>
              <a:gd name="connsiteY23" fmla="*/ 667272 h 667272"/>
              <a:gd name="connsiteX24" fmla="*/ 4638995 w 9195165"/>
              <a:gd name="connsiteY24" fmla="*/ 667272 h 667272"/>
              <a:gd name="connsiteX25" fmla="*/ 4128239 w 9195165"/>
              <a:gd name="connsiteY25" fmla="*/ 667272 h 667272"/>
              <a:gd name="connsiteX26" fmla="*/ 3707211 w 9195165"/>
              <a:gd name="connsiteY26" fmla="*/ 667272 h 667272"/>
              <a:gd name="connsiteX27" fmla="*/ 3196455 w 9195165"/>
              <a:gd name="connsiteY27" fmla="*/ 667272 h 667272"/>
              <a:gd name="connsiteX28" fmla="*/ 2775427 w 9195165"/>
              <a:gd name="connsiteY28" fmla="*/ 667272 h 667272"/>
              <a:gd name="connsiteX29" fmla="*/ 2174944 w 9195165"/>
              <a:gd name="connsiteY29" fmla="*/ 667272 h 667272"/>
              <a:gd name="connsiteX30" fmla="*/ 1484733 w 9195165"/>
              <a:gd name="connsiteY30" fmla="*/ 667272 h 667272"/>
              <a:gd name="connsiteX31" fmla="*/ 794522 w 9195165"/>
              <a:gd name="connsiteY31" fmla="*/ 667272 h 667272"/>
              <a:gd name="connsiteX32" fmla="*/ 111214 w 9195165"/>
              <a:gd name="connsiteY32" fmla="*/ 667272 h 667272"/>
              <a:gd name="connsiteX33" fmla="*/ 0 w 9195165"/>
              <a:gd name="connsiteY33" fmla="*/ 556058 h 667272"/>
              <a:gd name="connsiteX34" fmla="*/ 0 w 9195165"/>
              <a:gd name="connsiteY34" fmla="*/ 111214 h 6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95165" h="667272" fill="none" extrusionOk="0">
                <a:moveTo>
                  <a:pt x="0" y="111214"/>
                </a:moveTo>
                <a:cubicBezTo>
                  <a:pt x="5087" y="49870"/>
                  <a:pt x="47395" y="2052"/>
                  <a:pt x="111214" y="0"/>
                </a:cubicBezTo>
                <a:cubicBezTo>
                  <a:pt x="403517" y="-13440"/>
                  <a:pt x="551994" y="-9195"/>
                  <a:pt x="711697" y="0"/>
                </a:cubicBezTo>
                <a:cubicBezTo>
                  <a:pt x="871400" y="9195"/>
                  <a:pt x="1173646" y="-7649"/>
                  <a:pt x="1581362" y="0"/>
                </a:cubicBezTo>
                <a:cubicBezTo>
                  <a:pt x="1989078" y="7649"/>
                  <a:pt x="2107230" y="-32963"/>
                  <a:pt x="2271573" y="0"/>
                </a:cubicBezTo>
                <a:cubicBezTo>
                  <a:pt x="2435916" y="32963"/>
                  <a:pt x="2576923" y="-7938"/>
                  <a:pt x="2872056" y="0"/>
                </a:cubicBezTo>
                <a:cubicBezTo>
                  <a:pt x="3167189" y="7938"/>
                  <a:pt x="3348234" y="2843"/>
                  <a:pt x="3472539" y="0"/>
                </a:cubicBezTo>
                <a:cubicBezTo>
                  <a:pt x="3596844" y="-2843"/>
                  <a:pt x="3876131" y="31061"/>
                  <a:pt x="4252477" y="0"/>
                </a:cubicBezTo>
                <a:cubicBezTo>
                  <a:pt x="4628823" y="-31061"/>
                  <a:pt x="4802653" y="37934"/>
                  <a:pt x="5122143" y="0"/>
                </a:cubicBezTo>
                <a:cubicBezTo>
                  <a:pt x="5441633" y="-37934"/>
                  <a:pt x="5723816" y="26910"/>
                  <a:pt x="5902080" y="0"/>
                </a:cubicBezTo>
                <a:cubicBezTo>
                  <a:pt x="6080344" y="-26910"/>
                  <a:pt x="6316563" y="865"/>
                  <a:pt x="6682018" y="0"/>
                </a:cubicBezTo>
                <a:cubicBezTo>
                  <a:pt x="7047473" y="-865"/>
                  <a:pt x="7150141" y="11961"/>
                  <a:pt x="7282501" y="0"/>
                </a:cubicBezTo>
                <a:cubicBezTo>
                  <a:pt x="7414861" y="-11961"/>
                  <a:pt x="7751157" y="42111"/>
                  <a:pt x="8152167" y="0"/>
                </a:cubicBezTo>
                <a:cubicBezTo>
                  <a:pt x="8553177" y="-42111"/>
                  <a:pt x="8802957" y="32319"/>
                  <a:pt x="9083951" y="0"/>
                </a:cubicBezTo>
                <a:cubicBezTo>
                  <a:pt x="9136588" y="-1"/>
                  <a:pt x="9189608" y="63566"/>
                  <a:pt x="9195165" y="111214"/>
                </a:cubicBezTo>
                <a:cubicBezTo>
                  <a:pt x="9196217" y="248691"/>
                  <a:pt x="9174121" y="344225"/>
                  <a:pt x="9195165" y="556058"/>
                </a:cubicBezTo>
                <a:cubicBezTo>
                  <a:pt x="9199211" y="620269"/>
                  <a:pt x="9151636" y="670408"/>
                  <a:pt x="9083951" y="667272"/>
                </a:cubicBezTo>
                <a:cubicBezTo>
                  <a:pt x="8882098" y="630807"/>
                  <a:pt x="8451944" y="710172"/>
                  <a:pt x="8214286" y="667272"/>
                </a:cubicBezTo>
                <a:cubicBezTo>
                  <a:pt x="7976629" y="624372"/>
                  <a:pt x="7927017" y="649722"/>
                  <a:pt x="7793257" y="667272"/>
                </a:cubicBezTo>
                <a:cubicBezTo>
                  <a:pt x="7659497" y="684822"/>
                  <a:pt x="7437807" y="669149"/>
                  <a:pt x="7282501" y="667272"/>
                </a:cubicBezTo>
                <a:cubicBezTo>
                  <a:pt x="7127195" y="665395"/>
                  <a:pt x="6753567" y="665490"/>
                  <a:pt x="6502564" y="667272"/>
                </a:cubicBezTo>
                <a:cubicBezTo>
                  <a:pt x="6251561" y="669054"/>
                  <a:pt x="6283171" y="657206"/>
                  <a:pt x="6081535" y="667272"/>
                </a:cubicBezTo>
                <a:cubicBezTo>
                  <a:pt x="5879899" y="677338"/>
                  <a:pt x="5756744" y="663961"/>
                  <a:pt x="5660507" y="667272"/>
                </a:cubicBezTo>
                <a:cubicBezTo>
                  <a:pt x="5564270" y="670583"/>
                  <a:pt x="5318321" y="681072"/>
                  <a:pt x="5060024" y="667272"/>
                </a:cubicBezTo>
                <a:cubicBezTo>
                  <a:pt x="4801727" y="653472"/>
                  <a:pt x="4820992" y="651600"/>
                  <a:pt x="4638995" y="667272"/>
                </a:cubicBezTo>
                <a:cubicBezTo>
                  <a:pt x="4456998" y="682944"/>
                  <a:pt x="4248622" y="672645"/>
                  <a:pt x="4128239" y="667272"/>
                </a:cubicBezTo>
                <a:cubicBezTo>
                  <a:pt x="4007856" y="661899"/>
                  <a:pt x="3807262" y="659417"/>
                  <a:pt x="3707211" y="667272"/>
                </a:cubicBezTo>
                <a:cubicBezTo>
                  <a:pt x="3607160" y="675127"/>
                  <a:pt x="3348894" y="650596"/>
                  <a:pt x="3196455" y="667272"/>
                </a:cubicBezTo>
                <a:cubicBezTo>
                  <a:pt x="3044016" y="683948"/>
                  <a:pt x="2971695" y="678380"/>
                  <a:pt x="2775427" y="667272"/>
                </a:cubicBezTo>
                <a:cubicBezTo>
                  <a:pt x="2579159" y="656164"/>
                  <a:pt x="2358464" y="664553"/>
                  <a:pt x="2174944" y="667272"/>
                </a:cubicBezTo>
                <a:cubicBezTo>
                  <a:pt x="1991424" y="669991"/>
                  <a:pt x="1694129" y="701539"/>
                  <a:pt x="1484733" y="667272"/>
                </a:cubicBezTo>
                <a:cubicBezTo>
                  <a:pt x="1275337" y="633005"/>
                  <a:pt x="974306" y="678394"/>
                  <a:pt x="794522" y="667272"/>
                </a:cubicBezTo>
                <a:cubicBezTo>
                  <a:pt x="614738" y="656150"/>
                  <a:pt x="323670" y="643842"/>
                  <a:pt x="111214" y="667272"/>
                </a:cubicBezTo>
                <a:cubicBezTo>
                  <a:pt x="56745" y="680594"/>
                  <a:pt x="10130" y="622278"/>
                  <a:pt x="0" y="556058"/>
                </a:cubicBezTo>
                <a:cubicBezTo>
                  <a:pt x="-21376" y="463333"/>
                  <a:pt x="-13238" y="250664"/>
                  <a:pt x="0" y="111214"/>
                </a:cubicBezTo>
                <a:close/>
              </a:path>
              <a:path w="9195165" h="667272" stroke="0" extrusionOk="0">
                <a:moveTo>
                  <a:pt x="0" y="111214"/>
                </a:moveTo>
                <a:cubicBezTo>
                  <a:pt x="5371" y="42077"/>
                  <a:pt x="48936" y="6373"/>
                  <a:pt x="111214" y="0"/>
                </a:cubicBezTo>
                <a:cubicBezTo>
                  <a:pt x="403323" y="-19395"/>
                  <a:pt x="585851" y="-12545"/>
                  <a:pt x="801425" y="0"/>
                </a:cubicBezTo>
                <a:cubicBezTo>
                  <a:pt x="1016999" y="12545"/>
                  <a:pt x="1374259" y="2719"/>
                  <a:pt x="1671090" y="0"/>
                </a:cubicBezTo>
                <a:cubicBezTo>
                  <a:pt x="1967922" y="-2719"/>
                  <a:pt x="2215380" y="14194"/>
                  <a:pt x="2540755" y="0"/>
                </a:cubicBezTo>
                <a:cubicBezTo>
                  <a:pt x="2866130" y="-14194"/>
                  <a:pt x="2865363" y="8989"/>
                  <a:pt x="3141238" y="0"/>
                </a:cubicBezTo>
                <a:cubicBezTo>
                  <a:pt x="3417113" y="-8989"/>
                  <a:pt x="3762962" y="-3811"/>
                  <a:pt x="3921176" y="0"/>
                </a:cubicBezTo>
                <a:cubicBezTo>
                  <a:pt x="4079390" y="3811"/>
                  <a:pt x="4543522" y="36691"/>
                  <a:pt x="4790841" y="0"/>
                </a:cubicBezTo>
                <a:cubicBezTo>
                  <a:pt x="5038160" y="-36691"/>
                  <a:pt x="5162594" y="20113"/>
                  <a:pt x="5391325" y="0"/>
                </a:cubicBezTo>
                <a:cubicBezTo>
                  <a:pt x="5620056" y="-20113"/>
                  <a:pt x="5885112" y="1105"/>
                  <a:pt x="6081535" y="0"/>
                </a:cubicBezTo>
                <a:cubicBezTo>
                  <a:pt x="6277958" y="-1105"/>
                  <a:pt x="6355977" y="2048"/>
                  <a:pt x="6502564" y="0"/>
                </a:cubicBezTo>
                <a:cubicBezTo>
                  <a:pt x="6649151" y="-2048"/>
                  <a:pt x="7038709" y="4845"/>
                  <a:pt x="7282501" y="0"/>
                </a:cubicBezTo>
                <a:cubicBezTo>
                  <a:pt x="7526293" y="-4845"/>
                  <a:pt x="7546374" y="-18510"/>
                  <a:pt x="7703530" y="0"/>
                </a:cubicBezTo>
                <a:cubicBezTo>
                  <a:pt x="7860686" y="18510"/>
                  <a:pt x="8126921" y="-27606"/>
                  <a:pt x="8304013" y="0"/>
                </a:cubicBezTo>
                <a:cubicBezTo>
                  <a:pt x="8481105" y="27606"/>
                  <a:pt x="8759630" y="-34511"/>
                  <a:pt x="9083951" y="0"/>
                </a:cubicBezTo>
                <a:cubicBezTo>
                  <a:pt x="9138073" y="-3551"/>
                  <a:pt x="9185591" y="58269"/>
                  <a:pt x="9195165" y="111214"/>
                </a:cubicBezTo>
                <a:cubicBezTo>
                  <a:pt x="9207820" y="213157"/>
                  <a:pt x="9202656" y="351411"/>
                  <a:pt x="9195165" y="556058"/>
                </a:cubicBezTo>
                <a:cubicBezTo>
                  <a:pt x="9195636" y="614319"/>
                  <a:pt x="9152394" y="669076"/>
                  <a:pt x="9083951" y="667272"/>
                </a:cubicBezTo>
                <a:cubicBezTo>
                  <a:pt x="8822425" y="647949"/>
                  <a:pt x="8639283" y="679308"/>
                  <a:pt x="8483468" y="667272"/>
                </a:cubicBezTo>
                <a:cubicBezTo>
                  <a:pt x="8327653" y="655236"/>
                  <a:pt x="7987370" y="633540"/>
                  <a:pt x="7703530" y="667272"/>
                </a:cubicBezTo>
                <a:cubicBezTo>
                  <a:pt x="7419690" y="701004"/>
                  <a:pt x="7388554" y="648383"/>
                  <a:pt x="7103047" y="667272"/>
                </a:cubicBezTo>
                <a:cubicBezTo>
                  <a:pt x="6817540" y="686161"/>
                  <a:pt x="6826185" y="659595"/>
                  <a:pt x="6592291" y="667272"/>
                </a:cubicBezTo>
                <a:cubicBezTo>
                  <a:pt x="6358397" y="674949"/>
                  <a:pt x="6131680" y="702878"/>
                  <a:pt x="5722626" y="667272"/>
                </a:cubicBezTo>
                <a:cubicBezTo>
                  <a:pt x="5313572" y="631666"/>
                  <a:pt x="5380453" y="653085"/>
                  <a:pt x="5211870" y="667272"/>
                </a:cubicBezTo>
                <a:cubicBezTo>
                  <a:pt x="5043287" y="681459"/>
                  <a:pt x="4842187" y="676529"/>
                  <a:pt x="4701114" y="667272"/>
                </a:cubicBezTo>
                <a:cubicBezTo>
                  <a:pt x="4560041" y="658015"/>
                  <a:pt x="4161881" y="647743"/>
                  <a:pt x="3921176" y="667272"/>
                </a:cubicBezTo>
                <a:cubicBezTo>
                  <a:pt x="3680471" y="686801"/>
                  <a:pt x="3519708" y="676641"/>
                  <a:pt x="3141238" y="667272"/>
                </a:cubicBezTo>
                <a:cubicBezTo>
                  <a:pt x="2762768" y="657903"/>
                  <a:pt x="2623511" y="647070"/>
                  <a:pt x="2361300" y="667272"/>
                </a:cubicBezTo>
                <a:cubicBezTo>
                  <a:pt x="2099089" y="687474"/>
                  <a:pt x="2046442" y="649490"/>
                  <a:pt x="1850545" y="667272"/>
                </a:cubicBezTo>
                <a:cubicBezTo>
                  <a:pt x="1654648" y="685054"/>
                  <a:pt x="1384070" y="659272"/>
                  <a:pt x="1160334" y="667272"/>
                </a:cubicBezTo>
                <a:cubicBezTo>
                  <a:pt x="936598" y="675272"/>
                  <a:pt x="391160" y="685398"/>
                  <a:pt x="111214" y="667272"/>
                </a:cubicBezTo>
                <a:cubicBezTo>
                  <a:pt x="50886" y="660731"/>
                  <a:pt x="-1178" y="627972"/>
                  <a:pt x="0" y="556058"/>
                </a:cubicBezTo>
                <a:cubicBezTo>
                  <a:pt x="-2766" y="369820"/>
                  <a:pt x="15483" y="297423"/>
                  <a:pt x="0" y="11121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دراسة نسب المخاطر يمكن أن تساعد المستثمرين على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التنبؤ بالمخاطر المحتملة في المستقبل</a:t>
            </a:r>
            <a:endParaRPr lang="en-US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799525" y="3001496"/>
            <a:ext cx="10854718" cy="1084934"/>
          </a:xfrm>
          <a:custGeom>
            <a:avLst/>
            <a:gdLst>
              <a:gd name="connsiteX0" fmla="*/ 0 w 10854718"/>
              <a:gd name="connsiteY0" fmla="*/ 180826 h 1084934"/>
              <a:gd name="connsiteX1" fmla="*/ 180826 w 10854718"/>
              <a:gd name="connsiteY1" fmla="*/ 0 h 1084934"/>
              <a:gd name="connsiteX2" fmla="*/ 1090225 w 10854718"/>
              <a:gd name="connsiteY2" fmla="*/ 0 h 1084934"/>
              <a:gd name="connsiteX3" fmla="*/ 1894693 w 10854718"/>
              <a:gd name="connsiteY3" fmla="*/ 0 h 1084934"/>
              <a:gd name="connsiteX4" fmla="*/ 2489301 w 10854718"/>
              <a:gd name="connsiteY4" fmla="*/ 0 h 1084934"/>
              <a:gd name="connsiteX5" fmla="*/ 3398700 w 10854718"/>
              <a:gd name="connsiteY5" fmla="*/ 0 h 1084934"/>
              <a:gd name="connsiteX6" fmla="*/ 4308099 w 10854718"/>
              <a:gd name="connsiteY6" fmla="*/ 0 h 1084934"/>
              <a:gd name="connsiteX7" fmla="*/ 4692844 w 10854718"/>
              <a:gd name="connsiteY7" fmla="*/ 0 h 1084934"/>
              <a:gd name="connsiteX8" fmla="*/ 5602243 w 10854718"/>
              <a:gd name="connsiteY8" fmla="*/ 0 h 1084934"/>
              <a:gd name="connsiteX9" fmla="*/ 6196851 w 10854718"/>
              <a:gd name="connsiteY9" fmla="*/ 0 h 1084934"/>
              <a:gd name="connsiteX10" fmla="*/ 7001319 w 10854718"/>
              <a:gd name="connsiteY10" fmla="*/ 0 h 1084934"/>
              <a:gd name="connsiteX11" fmla="*/ 7595926 w 10854718"/>
              <a:gd name="connsiteY11" fmla="*/ 0 h 1084934"/>
              <a:gd name="connsiteX12" fmla="*/ 8295464 w 10854718"/>
              <a:gd name="connsiteY12" fmla="*/ 0 h 1084934"/>
              <a:gd name="connsiteX13" fmla="*/ 8680209 w 10854718"/>
              <a:gd name="connsiteY13" fmla="*/ 0 h 1084934"/>
              <a:gd name="connsiteX14" fmla="*/ 9169886 w 10854718"/>
              <a:gd name="connsiteY14" fmla="*/ 0 h 1084934"/>
              <a:gd name="connsiteX15" fmla="*/ 9974354 w 10854718"/>
              <a:gd name="connsiteY15" fmla="*/ 0 h 1084934"/>
              <a:gd name="connsiteX16" fmla="*/ 10673892 w 10854718"/>
              <a:gd name="connsiteY16" fmla="*/ 0 h 1084934"/>
              <a:gd name="connsiteX17" fmla="*/ 10854718 w 10854718"/>
              <a:gd name="connsiteY17" fmla="*/ 180826 h 1084934"/>
              <a:gd name="connsiteX18" fmla="*/ 10854718 w 10854718"/>
              <a:gd name="connsiteY18" fmla="*/ 520769 h 1084934"/>
              <a:gd name="connsiteX19" fmla="*/ 10854718 w 10854718"/>
              <a:gd name="connsiteY19" fmla="*/ 904108 h 1084934"/>
              <a:gd name="connsiteX20" fmla="*/ 10673892 w 10854718"/>
              <a:gd name="connsiteY20" fmla="*/ 1084934 h 1084934"/>
              <a:gd name="connsiteX21" fmla="*/ 9764493 w 10854718"/>
              <a:gd name="connsiteY21" fmla="*/ 1084934 h 1084934"/>
              <a:gd name="connsiteX22" fmla="*/ 9169886 w 10854718"/>
              <a:gd name="connsiteY22" fmla="*/ 1084934 h 1084934"/>
              <a:gd name="connsiteX23" fmla="*/ 8470348 w 10854718"/>
              <a:gd name="connsiteY23" fmla="*/ 1084934 h 1084934"/>
              <a:gd name="connsiteX24" fmla="*/ 7770810 w 10854718"/>
              <a:gd name="connsiteY24" fmla="*/ 1084934 h 1084934"/>
              <a:gd name="connsiteX25" fmla="*/ 6966342 w 10854718"/>
              <a:gd name="connsiteY25" fmla="*/ 1084934 h 1084934"/>
              <a:gd name="connsiteX26" fmla="*/ 6581596 w 10854718"/>
              <a:gd name="connsiteY26" fmla="*/ 1084934 h 1084934"/>
              <a:gd name="connsiteX27" fmla="*/ 6091920 w 10854718"/>
              <a:gd name="connsiteY27" fmla="*/ 1084934 h 1084934"/>
              <a:gd name="connsiteX28" fmla="*/ 5182521 w 10854718"/>
              <a:gd name="connsiteY28" fmla="*/ 1084934 h 1084934"/>
              <a:gd name="connsiteX29" fmla="*/ 4797775 w 10854718"/>
              <a:gd name="connsiteY29" fmla="*/ 1084934 h 1084934"/>
              <a:gd name="connsiteX30" fmla="*/ 4203168 w 10854718"/>
              <a:gd name="connsiteY30" fmla="*/ 1084934 h 1084934"/>
              <a:gd name="connsiteX31" fmla="*/ 3503630 w 10854718"/>
              <a:gd name="connsiteY31" fmla="*/ 1084934 h 1084934"/>
              <a:gd name="connsiteX32" fmla="*/ 2909023 w 10854718"/>
              <a:gd name="connsiteY32" fmla="*/ 1084934 h 1084934"/>
              <a:gd name="connsiteX33" fmla="*/ 2209485 w 10854718"/>
              <a:gd name="connsiteY33" fmla="*/ 1084934 h 1084934"/>
              <a:gd name="connsiteX34" fmla="*/ 1405017 w 10854718"/>
              <a:gd name="connsiteY34" fmla="*/ 1084934 h 1084934"/>
              <a:gd name="connsiteX35" fmla="*/ 180826 w 10854718"/>
              <a:gd name="connsiteY35" fmla="*/ 1084934 h 1084934"/>
              <a:gd name="connsiteX36" fmla="*/ 0 w 10854718"/>
              <a:gd name="connsiteY36" fmla="*/ 904108 h 1084934"/>
              <a:gd name="connsiteX37" fmla="*/ 0 w 10854718"/>
              <a:gd name="connsiteY37" fmla="*/ 528001 h 1084934"/>
              <a:gd name="connsiteX38" fmla="*/ 0 w 10854718"/>
              <a:gd name="connsiteY38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854718" h="1084934" fill="none" extrusionOk="0">
                <a:moveTo>
                  <a:pt x="0" y="180826"/>
                </a:moveTo>
                <a:cubicBezTo>
                  <a:pt x="3185" y="103786"/>
                  <a:pt x="73140" y="7402"/>
                  <a:pt x="180826" y="0"/>
                </a:cubicBezTo>
                <a:cubicBezTo>
                  <a:pt x="614777" y="32282"/>
                  <a:pt x="817051" y="27194"/>
                  <a:pt x="1090225" y="0"/>
                </a:cubicBezTo>
                <a:cubicBezTo>
                  <a:pt x="1363399" y="-27194"/>
                  <a:pt x="1733549" y="6257"/>
                  <a:pt x="1894693" y="0"/>
                </a:cubicBezTo>
                <a:cubicBezTo>
                  <a:pt x="2055837" y="-6257"/>
                  <a:pt x="2218068" y="24506"/>
                  <a:pt x="2489301" y="0"/>
                </a:cubicBezTo>
                <a:cubicBezTo>
                  <a:pt x="2760534" y="-24506"/>
                  <a:pt x="3011240" y="-12225"/>
                  <a:pt x="3398700" y="0"/>
                </a:cubicBezTo>
                <a:cubicBezTo>
                  <a:pt x="3786160" y="12225"/>
                  <a:pt x="4048033" y="31451"/>
                  <a:pt x="4308099" y="0"/>
                </a:cubicBezTo>
                <a:cubicBezTo>
                  <a:pt x="4568165" y="-31451"/>
                  <a:pt x="4510500" y="571"/>
                  <a:pt x="4692844" y="0"/>
                </a:cubicBezTo>
                <a:cubicBezTo>
                  <a:pt x="4875189" y="-571"/>
                  <a:pt x="5345305" y="-24109"/>
                  <a:pt x="5602243" y="0"/>
                </a:cubicBezTo>
                <a:cubicBezTo>
                  <a:pt x="5859181" y="24109"/>
                  <a:pt x="5945692" y="16636"/>
                  <a:pt x="6196851" y="0"/>
                </a:cubicBezTo>
                <a:cubicBezTo>
                  <a:pt x="6448010" y="-16636"/>
                  <a:pt x="6746255" y="37214"/>
                  <a:pt x="7001319" y="0"/>
                </a:cubicBezTo>
                <a:cubicBezTo>
                  <a:pt x="7256383" y="-37214"/>
                  <a:pt x="7389164" y="-20314"/>
                  <a:pt x="7595926" y="0"/>
                </a:cubicBezTo>
                <a:cubicBezTo>
                  <a:pt x="7802688" y="20314"/>
                  <a:pt x="8123428" y="19999"/>
                  <a:pt x="8295464" y="0"/>
                </a:cubicBezTo>
                <a:cubicBezTo>
                  <a:pt x="8467500" y="-19999"/>
                  <a:pt x="8589095" y="-3160"/>
                  <a:pt x="8680209" y="0"/>
                </a:cubicBezTo>
                <a:cubicBezTo>
                  <a:pt x="8771323" y="3160"/>
                  <a:pt x="9033021" y="-370"/>
                  <a:pt x="9169886" y="0"/>
                </a:cubicBezTo>
                <a:cubicBezTo>
                  <a:pt x="9306751" y="370"/>
                  <a:pt x="9680851" y="3118"/>
                  <a:pt x="9974354" y="0"/>
                </a:cubicBezTo>
                <a:cubicBezTo>
                  <a:pt x="10267857" y="-3118"/>
                  <a:pt x="10391379" y="-6106"/>
                  <a:pt x="10673892" y="0"/>
                </a:cubicBezTo>
                <a:cubicBezTo>
                  <a:pt x="10755463" y="-13638"/>
                  <a:pt x="10832543" y="75160"/>
                  <a:pt x="10854718" y="180826"/>
                </a:cubicBezTo>
                <a:cubicBezTo>
                  <a:pt x="10863944" y="272425"/>
                  <a:pt x="10870155" y="436490"/>
                  <a:pt x="10854718" y="520769"/>
                </a:cubicBezTo>
                <a:cubicBezTo>
                  <a:pt x="10839281" y="605048"/>
                  <a:pt x="10844422" y="823045"/>
                  <a:pt x="10854718" y="904108"/>
                </a:cubicBezTo>
                <a:cubicBezTo>
                  <a:pt x="10834104" y="991412"/>
                  <a:pt x="10794540" y="1085594"/>
                  <a:pt x="10673892" y="1084934"/>
                </a:cubicBezTo>
                <a:cubicBezTo>
                  <a:pt x="10427982" y="1067638"/>
                  <a:pt x="10201040" y="1049244"/>
                  <a:pt x="9764493" y="1084934"/>
                </a:cubicBezTo>
                <a:cubicBezTo>
                  <a:pt x="9327946" y="1120624"/>
                  <a:pt x="9465397" y="1097278"/>
                  <a:pt x="9169886" y="1084934"/>
                </a:cubicBezTo>
                <a:cubicBezTo>
                  <a:pt x="8874375" y="1072590"/>
                  <a:pt x="8672147" y="1071305"/>
                  <a:pt x="8470348" y="1084934"/>
                </a:cubicBezTo>
                <a:cubicBezTo>
                  <a:pt x="8268549" y="1098563"/>
                  <a:pt x="7917672" y="1078242"/>
                  <a:pt x="7770810" y="1084934"/>
                </a:cubicBezTo>
                <a:cubicBezTo>
                  <a:pt x="7623948" y="1091626"/>
                  <a:pt x="7219293" y="1075973"/>
                  <a:pt x="6966342" y="1084934"/>
                </a:cubicBezTo>
                <a:cubicBezTo>
                  <a:pt x="6713391" y="1093895"/>
                  <a:pt x="6669345" y="1096325"/>
                  <a:pt x="6581596" y="1084934"/>
                </a:cubicBezTo>
                <a:cubicBezTo>
                  <a:pt x="6493847" y="1073543"/>
                  <a:pt x="6294490" y="1095975"/>
                  <a:pt x="6091920" y="1084934"/>
                </a:cubicBezTo>
                <a:cubicBezTo>
                  <a:pt x="5889350" y="1073893"/>
                  <a:pt x="5391404" y="1049121"/>
                  <a:pt x="5182521" y="1084934"/>
                </a:cubicBezTo>
                <a:cubicBezTo>
                  <a:pt x="4973638" y="1120747"/>
                  <a:pt x="4944662" y="1077376"/>
                  <a:pt x="4797775" y="1084934"/>
                </a:cubicBezTo>
                <a:cubicBezTo>
                  <a:pt x="4650888" y="1092492"/>
                  <a:pt x="4489113" y="1071234"/>
                  <a:pt x="4203168" y="1084934"/>
                </a:cubicBezTo>
                <a:cubicBezTo>
                  <a:pt x="3917223" y="1098634"/>
                  <a:pt x="3841410" y="1113398"/>
                  <a:pt x="3503630" y="1084934"/>
                </a:cubicBezTo>
                <a:cubicBezTo>
                  <a:pt x="3165850" y="1056470"/>
                  <a:pt x="3098357" y="1106282"/>
                  <a:pt x="2909023" y="1084934"/>
                </a:cubicBezTo>
                <a:cubicBezTo>
                  <a:pt x="2719689" y="1063586"/>
                  <a:pt x="2360679" y="1088554"/>
                  <a:pt x="2209485" y="1084934"/>
                </a:cubicBezTo>
                <a:cubicBezTo>
                  <a:pt x="2058291" y="1081314"/>
                  <a:pt x="1713601" y="1057470"/>
                  <a:pt x="1405017" y="1084934"/>
                </a:cubicBezTo>
                <a:cubicBezTo>
                  <a:pt x="1096433" y="1112398"/>
                  <a:pt x="714451" y="1026723"/>
                  <a:pt x="180826" y="1084934"/>
                </a:cubicBezTo>
                <a:cubicBezTo>
                  <a:pt x="68170" y="1079182"/>
                  <a:pt x="-4747" y="1021588"/>
                  <a:pt x="0" y="904108"/>
                </a:cubicBezTo>
                <a:cubicBezTo>
                  <a:pt x="-7372" y="759019"/>
                  <a:pt x="7359" y="656641"/>
                  <a:pt x="0" y="528001"/>
                </a:cubicBezTo>
                <a:cubicBezTo>
                  <a:pt x="-7359" y="399361"/>
                  <a:pt x="13831" y="350526"/>
                  <a:pt x="0" y="180826"/>
                </a:cubicBezTo>
                <a:close/>
              </a:path>
              <a:path w="10854718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421803" y="11042"/>
                  <a:pt x="669442" y="3880"/>
                  <a:pt x="880364" y="0"/>
                </a:cubicBezTo>
                <a:cubicBezTo>
                  <a:pt x="1091286" y="-3880"/>
                  <a:pt x="1570129" y="41723"/>
                  <a:pt x="1789763" y="0"/>
                </a:cubicBezTo>
                <a:cubicBezTo>
                  <a:pt x="2009397" y="-41723"/>
                  <a:pt x="2333587" y="-35604"/>
                  <a:pt x="2699162" y="0"/>
                </a:cubicBezTo>
                <a:cubicBezTo>
                  <a:pt x="3064737" y="35604"/>
                  <a:pt x="3010543" y="2516"/>
                  <a:pt x="3293769" y="0"/>
                </a:cubicBezTo>
                <a:cubicBezTo>
                  <a:pt x="3576995" y="-2516"/>
                  <a:pt x="3728496" y="-33369"/>
                  <a:pt x="4098237" y="0"/>
                </a:cubicBezTo>
                <a:cubicBezTo>
                  <a:pt x="4467978" y="33369"/>
                  <a:pt x="4753723" y="-9071"/>
                  <a:pt x="5007636" y="0"/>
                </a:cubicBezTo>
                <a:cubicBezTo>
                  <a:pt x="5261549" y="9071"/>
                  <a:pt x="5462610" y="-25034"/>
                  <a:pt x="5602243" y="0"/>
                </a:cubicBezTo>
                <a:cubicBezTo>
                  <a:pt x="5741876" y="25034"/>
                  <a:pt x="6040168" y="11332"/>
                  <a:pt x="6301781" y="0"/>
                </a:cubicBezTo>
                <a:cubicBezTo>
                  <a:pt x="6563394" y="-11332"/>
                  <a:pt x="6533449" y="5452"/>
                  <a:pt x="6686527" y="0"/>
                </a:cubicBezTo>
                <a:cubicBezTo>
                  <a:pt x="6839605" y="-5452"/>
                  <a:pt x="7251636" y="-2064"/>
                  <a:pt x="7490995" y="0"/>
                </a:cubicBezTo>
                <a:cubicBezTo>
                  <a:pt x="7730354" y="2064"/>
                  <a:pt x="7740884" y="-4419"/>
                  <a:pt x="7875741" y="0"/>
                </a:cubicBezTo>
                <a:cubicBezTo>
                  <a:pt x="8010598" y="4419"/>
                  <a:pt x="8345484" y="6203"/>
                  <a:pt x="8470348" y="0"/>
                </a:cubicBezTo>
                <a:cubicBezTo>
                  <a:pt x="8595212" y="-6203"/>
                  <a:pt x="9123583" y="36087"/>
                  <a:pt x="9379747" y="0"/>
                </a:cubicBezTo>
                <a:cubicBezTo>
                  <a:pt x="9635911" y="-36087"/>
                  <a:pt x="9917445" y="22557"/>
                  <a:pt x="10079285" y="0"/>
                </a:cubicBezTo>
                <a:cubicBezTo>
                  <a:pt x="10241125" y="-22557"/>
                  <a:pt x="10477177" y="24227"/>
                  <a:pt x="10673892" y="0"/>
                </a:cubicBezTo>
                <a:cubicBezTo>
                  <a:pt x="10766140" y="-21909"/>
                  <a:pt x="10851703" y="84907"/>
                  <a:pt x="10854718" y="180826"/>
                </a:cubicBezTo>
                <a:cubicBezTo>
                  <a:pt x="10864832" y="362887"/>
                  <a:pt x="10853497" y="376934"/>
                  <a:pt x="10854718" y="549700"/>
                </a:cubicBezTo>
                <a:cubicBezTo>
                  <a:pt x="10855939" y="722466"/>
                  <a:pt x="10861295" y="769954"/>
                  <a:pt x="10854718" y="904108"/>
                </a:cubicBezTo>
                <a:cubicBezTo>
                  <a:pt x="10830385" y="1001587"/>
                  <a:pt x="10786656" y="1078594"/>
                  <a:pt x="10673892" y="1084934"/>
                </a:cubicBezTo>
                <a:cubicBezTo>
                  <a:pt x="10563311" y="1073510"/>
                  <a:pt x="10389404" y="1083705"/>
                  <a:pt x="10184216" y="1084934"/>
                </a:cubicBezTo>
                <a:cubicBezTo>
                  <a:pt x="9979028" y="1086163"/>
                  <a:pt x="9520480" y="1060178"/>
                  <a:pt x="9274817" y="1084934"/>
                </a:cubicBezTo>
                <a:cubicBezTo>
                  <a:pt x="9029154" y="1109690"/>
                  <a:pt x="8938048" y="1103258"/>
                  <a:pt x="8785140" y="1084934"/>
                </a:cubicBezTo>
                <a:cubicBezTo>
                  <a:pt x="8632232" y="1066610"/>
                  <a:pt x="8441590" y="1091873"/>
                  <a:pt x="8295464" y="1084934"/>
                </a:cubicBezTo>
                <a:cubicBezTo>
                  <a:pt x="8149338" y="1077995"/>
                  <a:pt x="7876658" y="1050599"/>
                  <a:pt x="7490995" y="1084934"/>
                </a:cubicBezTo>
                <a:cubicBezTo>
                  <a:pt x="7105332" y="1119269"/>
                  <a:pt x="6948886" y="1097512"/>
                  <a:pt x="6686527" y="1084934"/>
                </a:cubicBezTo>
                <a:cubicBezTo>
                  <a:pt x="6424168" y="1072356"/>
                  <a:pt x="6232706" y="1100398"/>
                  <a:pt x="5882059" y="1084934"/>
                </a:cubicBezTo>
                <a:cubicBezTo>
                  <a:pt x="5531412" y="1069470"/>
                  <a:pt x="5625819" y="1081353"/>
                  <a:pt x="5392382" y="1084934"/>
                </a:cubicBezTo>
                <a:cubicBezTo>
                  <a:pt x="5158945" y="1088515"/>
                  <a:pt x="4999433" y="1112561"/>
                  <a:pt x="4692844" y="1084934"/>
                </a:cubicBezTo>
                <a:cubicBezTo>
                  <a:pt x="4386255" y="1057307"/>
                  <a:pt x="4290467" y="1074127"/>
                  <a:pt x="4098237" y="1084934"/>
                </a:cubicBezTo>
                <a:cubicBezTo>
                  <a:pt x="3906007" y="1095741"/>
                  <a:pt x="3867434" y="1070079"/>
                  <a:pt x="3713492" y="1084934"/>
                </a:cubicBezTo>
                <a:cubicBezTo>
                  <a:pt x="3559551" y="1099789"/>
                  <a:pt x="3081881" y="1070011"/>
                  <a:pt x="2804093" y="1084934"/>
                </a:cubicBezTo>
                <a:cubicBezTo>
                  <a:pt x="2526305" y="1099857"/>
                  <a:pt x="2536453" y="1081723"/>
                  <a:pt x="2419347" y="1084934"/>
                </a:cubicBezTo>
                <a:cubicBezTo>
                  <a:pt x="2302241" y="1088145"/>
                  <a:pt x="1788231" y="1111747"/>
                  <a:pt x="1614878" y="1084934"/>
                </a:cubicBezTo>
                <a:cubicBezTo>
                  <a:pt x="1441525" y="1058121"/>
                  <a:pt x="1262943" y="1075071"/>
                  <a:pt x="1020271" y="1084934"/>
                </a:cubicBezTo>
                <a:cubicBezTo>
                  <a:pt x="777599" y="1094797"/>
                  <a:pt x="384954" y="1094292"/>
                  <a:pt x="180826" y="1084934"/>
                </a:cubicBezTo>
                <a:cubicBezTo>
                  <a:pt x="73218" y="1095484"/>
                  <a:pt x="-20936" y="1017158"/>
                  <a:pt x="0" y="904108"/>
                </a:cubicBezTo>
                <a:cubicBezTo>
                  <a:pt x="-6289" y="729093"/>
                  <a:pt x="-4324" y="642659"/>
                  <a:pt x="0" y="542467"/>
                </a:cubicBezTo>
                <a:cubicBezTo>
                  <a:pt x="4324" y="442275"/>
                  <a:pt x="-6002" y="259497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إذا كانت شركة "فيسبوك" تعتمد بشكل كبير على الإعلانات الرقمية، فإن أي </a:t>
            </a:r>
            <a:r>
              <a:rPr lang="ar-EG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تغيرات في سياسات الخصوصية أو التكنولوجيا يمكن أن تؤثر على إيراداتها بشكل كبير.</a:t>
            </a:r>
            <a:endParaRPr lang="en-US" b="1" u="sng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0836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67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16" y="6187407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المخاطرة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1261901" y="144579"/>
            <a:ext cx="2622235" cy="399590"/>
          </a:xfrm>
          <a:prstGeom prst="roundRect">
            <a:avLst/>
          </a:pr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أهمية دراسة نسب المخاطرة؟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EFBA0A-5D84-6F14-3D83-CE4260C65C7E}"/>
              </a:ext>
            </a:extLst>
          </p:cNvPr>
          <p:cNvSpPr/>
          <p:nvPr/>
        </p:nvSpPr>
        <p:spPr>
          <a:xfrm>
            <a:off x="9086949" y="1062325"/>
            <a:ext cx="2472095" cy="808405"/>
          </a:xfrm>
          <a:custGeom>
            <a:avLst/>
            <a:gdLst>
              <a:gd name="connsiteX0" fmla="*/ 0 w 2472095"/>
              <a:gd name="connsiteY0" fmla="*/ 134737 h 808405"/>
              <a:gd name="connsiteX1" fmla="*/ 134737 w 2472095"/>
              <a:gd name="connsiteY1" fmla="*/ 0 h 808405"/>
              <a:gd name="connsiteX2" fmla="*/ 2337358 w 2472095"/>
              <a:gd name="connsiteY2" fmla="*/ 0 h 808405"/>
              <a:gd name="connsiteX3" fmla="*/ 2472095 w 2472095"/>
              <a:gd name="connsiteY3" fmla="*/ 134737 h 808405"/>
              <a:gd name="connsiteX4" fmla="*/ 2472095 w 2472095"/>
              <a:gd name="connsiteY4" fmla="*/ 673668 h 808405"/>
              <a:gd name="connsiteX5" fmla="*/ 2337358 w 2472095"/>
              <a:gd name="connsiteY5" fmla="*/ 808405 h 808405"/>
              <a:gd name="connsiteX6" fmla="*/ 134737 w 2472095"/>
              <a:gd name="connsiteY6" fmla="*/ 808405 h 808405"/>
              <a:gd name="connsiteX7" fmla="*/ 0 w 2472095"/>
              <a:gd name="connsiteY7" fmla="*/ 673668 h 808405"/>
              <a:gd name="connsiteX8" fmla="*/ 0 w 2472095"/>
              <a:gd name="connsiteY8" fmla="*/ 134737 h 80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2095" h="808405" fill="none" extrusionOk="0">
                <a:moveTo>
                  <a:pt x="0" y="134737"/>
                </a:moveTo>
                <a:cubicBezTo>
                  <a:pt x="-11643" y="55789"/>
                  <a:pt x="61416" y="-4760"/>
                  <a:pt x="134737" y="0"/>
                </a:cubicBezTo>
                <a:cubicBezTo>
                  <a:pt x="1089677" y="-124039"/>
                  <a:pt x="1467109" y="-156018"/>
                  <a:pt x="2337358" y="0"/>
                </a:cubicBezTo>
                <a:cubicBezTo>
                  <a:pt x="2411670" y="12669"/>
                  <a:pt x="2478347" y="72413"/>
                  <a:pt x="2472095" y="134737"/>
                </a:cubicBezTo>
                <a:cubicBezTo>
                  <a:pt x="2509120" y="341036"/>
                  <a:pt x="2471486" y="513419"/>
                  <a:pt x="2472095" y="673668"/>
                </a:cubicBezTo>
                <a:cubicBezTo>
                  <a:pt x="2464622" y="754535"/>
                  <a:pt x="2408242" y="817739"/>
                  <a:pt x="2337358" y="808405"/>
                </a:cubicBezTo>
                <a:cubicBezTo>
                  <a:pt x="1904379" y="761398"/>
                  <a:pt x="540424" y="900512"/>
                  <a:pt x="134737" y="808405"/>
                </a:cubicBezTo>
                <a:cubicBezTo>
                  <a:pt x="54761" y="818451"/>
                  <a:pt x="-5339" y="745374"/>
                  <a:pt x="0" y="673668"/>
                </a:cubicBezTo>
                <a:cubicBezTo>
                  <a:pt x="-33837" y="508423"/>
                  <a:pt x="-6752" y="306928"/>
                  <a:pt x="0" y="134737"/>
                </a:cubicBezTo>
                <a:close/>
              </a:path>
              <a:path w="2472095" h="808405" stroke="0" extrusionOk="0">
                <a:moveTo>
                  <a:pt x="0" y="134737"/>
                </a:moveTo>
                <a:cubicBezTo>
                  <a:pt x="1470" y="71676"/>
                  <a:pt x="63286" y="14379"/>
                  <a:pt x="134737" y="0"/>
                </a:cubicBezTo>
                <a:cubicBezTo>
                  <a:pt x="1221299" y="131373"/>
                  <a:pt x="1824974" y="-22051"/>
                  <a:pt x="2337358" y="0"/>
                </a:cubicBezTo>
                <a:cubicBezTo>
                  <a:pt x="2406815" y="8327"/>
                  <a:pt x="2483583" y="66175"/>
                  <a:pt x="2472095" y="134737"/>
                </a:cubicBezTo>
                <a:cubicBezTo>
                  <a:pt x="2509507" y="277809"/>
                  <a:pt x="2458141" y="513941"/>
                  <a:pt x="2472095" y="673668"/>
                </a:cubicBezTo>
                <a:cubicBezTo>
                  <a:pt x="2474397" y="742885"/>
                  <a:pt x="2403769" y="810825"/>
                  <a:pt x="2337358" y="808405"/>
                </a:cubicBezTo>
                <a:cubicBezTo>
                  <a:pt x="1975572" y="878046"/>
                  <a:pt x="587260" y="889882"/>
                  <a:pt x="134737" y="808405"/>
                </a:cubicBezTo>
                <a:cubicBezTo>
                  <a:pt x="60505" y="812662"/>
                  <a:pt x="-3680" y="754891"/>
                  <a:pt x="0" y="673668"/>
                </a:cubicBezTo>
                <a:cubicBezTo>
                  <a:pt x="35486" y="499275"/>
                  <a:pt x="2011" y="393770"/>
                  <a:pt x="0" y="134737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22105672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تقييم استقرار الشركة</a:t>
            </a:r>
            <a:endParaRPr lang="en-US" dirty="0">
              <a:solidFill>
                <a:srgbClr val="FF0000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5017713" y="421073"/>
            <a:ext cx="3377927" cy="953947"/>
          </a:xfrm>
          <a:custGeom>
            <a:avLst/>
            <a:gdLst>
              <a:gd name="connsiteX0" fmla="*/ 0 w 3377927"/>
              <a:gd name="connsiteY0" fmla="*/ 158994 h 953947"/>
              <a:gd name="connsiteX1" fmla="*/ 158994 w 3377927"/>
              <a:gd name="connsiteY1" fmla="*/ 0 h 953947"/>
              <a:gd name="connsiteX2" fmla="*/ 3218933 w 3377927"/>
              <a:gd name="connsiteY2" fmla="*/ 0 h 953947"/>
              <a:gd name="connsiteX3" fmla="*/ 3377927 w 3377927"/>
              <a:gd name="connsiteY3" fmla="*/ 158994 h 953947"/>
              <a:gd name="connsiteX4" fmla="*/ 3377927 w 3377927"/>
              <a:gd name="connsiteY4" fmla="*/ 794953 h 953947"/>
              <a:gd name="connsiteX5" fmla="*/ 3218933 w 3377927"/>
              <a:gd name="connsiteY5" fmla="*/ 953947 h 953947"/>
              <a:gd name="connsiteX6" fmla="*/ 158994 w 3377927"/>
              <a:gd name="connsiteY6" fmla="*/ 953947 h 953947"/>
              <a:gd name="connsiteX7" fmla="*/ 0 w 3377927"/>
              <a:gd name="connsiteY7" fmla="*/ 794953 h 953947"/>
              <a:gd name="connsiteX8" fmla="*/ 0 w 3377927"/>
              <a:gd name="connsiteY8" fmla="*/ 158994 h 95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7927" h="953947" fill="none" extrusionOk="0">
                <a:moveTo>
                  <a:pt x="0" y="158994"/>
                </a:moveTo>
                <a:cubicBezTo>
                  <a:pt x="-3285" y="72620"/>
                  <a:pt x="67051" y="-2355"/>
                  <a:pt x="158994" y="0"/>
                </a:cubicBezTo>
                <a:cubicBezTo>
                  <a:pt x="1549368" y="-8848"/>
                  <a:pt x="2043584" y="-102742"/>
                  <a:pt x="3218933" y="0"/>
                </a:cubicBezTo>
                <a:cubicBezTo>
                  <a:pt x="3316509" y="-2637"/>
                  <a:pt x="3378105" y="76279"/>
                  <a:pt x="3377927" y="158994"/>
                </a:cubicBezTo>
                <a:cubicBezTo>
                  <a:pt x="3360734" y="304166"/>
                  <a:pt x="3429233" y="604677"/>
                  <a:pt x="3377927" y="794953"/>
                </a:cubicBezTo>
                <a:cubicBezTo>
                  <a:pt x="3374357" y="878172"/>
                  <a:pt x="3301762" y="946849"/>
                  <a:pt x="3218933" y="953947"/>
                </a:cubicBezTo>
                <a:cubicBezTo>
                  <a:pt x="2810984" y="1100232"/>
                  <a:pt x="1579021" y="993585"/>
                  <a:pt x="158994" y="953947"/>
                </a:cubicBezTo>
                <a:cubicBezTo>
                  <a:pt x="71035" y="945307"/>
                  <a:pt x="3736" y="897446"/>
                  <a:pt x="0" y="794953"/>
                </a:cubicBezTo>
                <a:cubicBezTo>
                  <a:pt x="5049" y="657869"/>
                  <a:pt x="-8913" y="315002"/>
                  <a:pt x="0" y="158994"/>
                </a:cubicBezTo>
                <a:close/>
              </a:path>
              <a:path w="3377927" h="953947" stroke="0" extrusionOk="0">
                <a:moveTo>
                  <a:pt x="0" y="158994"/>
                </a:moveTo>
                <a:cubicBezTo>
                  <a:pt x="-587" y="60113"/>
                  <a:pt x="68759" y="-4722"/>
                  <a:pt x="158994" y="0"/>
                </a:cubicBezTo>
                <a:cubicBezTo>
                  <a:pt x="1403343" y="-23302"/>
                  <a:pt x="2036185" y="-94113"/>
                  <a:pt x="3218933" y="0"/>
                </a:cubicBezTo>
                <a:cubicBezTo>
                  <a:pt x="3305670" y="716"/>
                  <a:pt x="3379816" y="53871"/>
                  <a:pt x="3377927" y="158994"/>
                </a:cubicBezTo>
                <a:cubicBezTo>
                  <a:pt x="3367256" y="276222"/>
                  <a:pt x="3388882" y="573841"/>
                  <a:pt x="3377927" y="794953"/>
                </a:cubicBezTo>
                <a:cubicBezTo>
                  <a:pt x="3367903" y="878848"/>
                  <a:pt x="3307002" y="955104"/>
                  <a:pt x="3218933" y="953947"/>
                </a:cubicBezTo>
                <a:cubicBezTo>
                  <a:pt x="2593756" y="932598"/>
                  <a:pt x="882429" y="911412"/>
                  <a:pt x="158994" y="953947"/>
                </a:cubicBezTo>
                <a:cubicBezTo>
                  <a:pt x="78747" y="940825"/>
                  <a:pt x="-15517" y="882350"/>
                  <a:pt x="0" y="794953"/>
                </a:cubicBezTo>
                <a:cubicBezTo>
                  <a:pt x="-56558" y="709510"/>
                  <a:pt x="26795" y="299275"/>
                  <a:pt x="0" y="158994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85218828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نسبة الدين إلى حقوق الملكية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Debt to Equity Ratio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1459345" y="2417934"/>
            <a:ext cx="10130569" cy="1084934"/>
          </a:xfrm>
          <a:custGeom>
            <a:avLst/>
            <a:gdLst>
              <a:gd name="connsiteX0" fmla="*/ 0 w 10130569"/>
              <a:gd name="connsiteY0" fmla="*/ 180826 h 1084934"/>
              <a:gd name="connsiteX1" fmla="*/ 180826 w 10130569"/>
              <a:gd name="connsiteY1" fmla="*/ 0 h 1084934"/>
              <a:gd name="connsiteX2" fmla="*/ 585538 w 10130569"/>
              <a:gd name="connsiteY2" fmla="*/ 0 h 1084934"/>
              <a:gd name="connsiteX3" fmla="*/ 1478696 w 10130569"/>
              <a:gd name="connsiteY3" fmla="*/ 0 h 1084934"/>
              <a:gd name="connsiteX4" fmla="*/ 2274165 w 10130569"/>
              <a:gd name="connsiteY4" fmla="*/ 0 h 1084934"/>
              <a:gd name="connsiteX5" fmla="*/ 3069634 w 10130569"/>
              <a:gd name="connsiteY5" fmla="*/ 0 h 1084934"/>
              <a:gd name="connsiteX6" fmla="*/ 3669725 w 10130569"/>
              <a:gd name="connsiteY6" fmla="*/ 0 h 1084934"/>
              <a:gd name="connsiteX7" fmla="*/ 4562883 w 10130569"/>
              <a:gd name="connsiteY7" fmla="*/ 0 h 1084934"/>
              <a:gd name="connsiteX8" fmla="*/ 5456041 w 10130569"/>
              <a:gd name="connsiteY8" fmla="*/ 0 h 1084934"/>
              <a:gd name="connsiteX9" fmla="*/ 5860753 w 10130569"/>
              <a:gd name="connsiteY9" fmla="*/ 0 h 1084934"/>
              <a:gd name="connsiteX10" fmla="*/ 6753912 w 10130569"/>
              <a:gd name="connsiteY10" fmla="*/ 0 h 1084934"/>
              <a:gd name="connsiteX11" fmla="*/ 7354002 w 10130569"/>
              <a:gd name="connsiteY11" fmla="*/ 0 h 1084934"/>
              <a:gd name="connsiteX12" fmla="*/ 8149471 w 10130569"/>
              <a:gd name="connsiteY12" fmla="*/ 0 h 1084934"/>
              <a:gd name="connsiteX13" fmla="*/ 8749562 w 10130569"/>
              <a:gd name="connsiteY13" fmla="*/ 0 h 1084934"/>
              <a:gd name="connsiteX14" fmla="*/ 9949743 w 10130569"/>
              <a:gd name="connsiteY14" fmla="*/ 0 h 1084934"/>
              <a:gd name="connsiteX15" fmla="*/ 10130569 w 10130569"/>
              <a:gd name="connsiteY15" fmla="*/ 180826 h 1084934"/>
              <a:gd name="connsiteX16" fmla="*/ 10130569 w 10130569"/>
              <a:gd name="connsiteY16" fmla="*/ 542467 h 1084934"/>
              <a:gd name="connsiteX17" fmla="*/ 10130569 w 10130569"/>
              <a:gd name="connsiteY17" fmla="*/ 904108 h 1084934"/>
              <a:gd name="connsiteX18" fmla="*/ 9949743 w 10130569"/>
              <a:gd name="connsiteY18" fmla="*/ 1084934 h 1084934"/>
              <a:gd name="connsiteX19" fmla="*/ 9545031 w 10130569"/>
              <a:gd name="connsiteY19" fmla="*/ 1084934 h 1084934"/>
              <a:gd name="connsiteX20" fmla="*/ 9042629 w 10130569"/>
              <a:gd name="connsiteY20" fmla="*/ 1084934 h 1084934"/>
              <a:gd name="connsiteX21" fmla="*/ 8637917 w 10130569"/>
              <a:gd name="connsiteY21" fmla="*/ 1084934 h 1084934"/>
              <a:gd name="connsiteX22" fmla="*/ 8135516 w 10130569"/>
              <a:gd name="connsiteY22" fmla="*/ 1084934 h 1084934"/>
              <a:gd name="connsiteX23" fmla="*/ 7730803 w 10130569"/>
              <a:gd name="connsiteY23" fmla="*/ 1084934 h 1084934"/>
              <a:gd name="connsiteX24" fmla="*/ 7130713 w 10130569"/>
              <a:gd name="connsiteY24" fmla="*/ 1084934 h 1084934"/>
              <a:gd name="connsiteX25" fmla="*/ 6432933 w 10130569"/>
              <a:gd name="connsiteY25" fmla="*/ 1084934 h 1084934"/>
              <a:gd name="connsiteX26" fmla="*/ 5735153 w 10130569"/>
              <a:gd name="connsiteY26" fmla="*/ 1084934 h 1084934"/>
              <a:gd name="connsiteX27" fmla="*/ 4939684 w 10130569"/>
              <a:gd name="connsiteY27" fmla="*/ 1084934 h 1084934"/>
              <a:gd name="connsiteX28" fmla="*/ 4534972 w 10130569"/>
              <a:gd name="connsiteY28" fmla="*/ 1084934 h 1084934"/>
              <a:gd name="connsiteX29" fmla="*/ 4032570 w 10130569"/>
              <a:gd name="connsiteY29" fmla="*/ 1084934 h 1084934"/>
              <a:gd name="connsiteX30" fmla="*/ 3139412 w 10130569"/>
              <a:gd name="connsiteY30" fmla="*/ 1084934 h 1084934"/>
              <a:gd name="connsiteX31" fmla="*/ 2734700 w 10130569"/>
              <a:gd name="connsiteY31" fmla="*/ 1084934 h 1084934"/>
              <a:gd name="connsiteX32" fmla="*/ 2134609 w 10130569"/>
              <a:gd name="connsiteY32" fmla="*/ 1084934 h 1084934"/>
              <a:gd name="connsiteX33" fmla="*/ 1436830 w 10130569"/>
              <a:gd name="connsiteY33" fmla="*/ 1084934 h 1084934"/>
              <a:gd name="connsiteX34" fmla="*/ 836739 w 10130569"/>
              <a:gd name="connsiteY34" fmla="*/ 1084934 h 1084934"/>
              <a:gd name="connsiteX35" fmla="*/ 180826 w 10130569"/>
              <a:gd name="connsiteY35" fmla="*/ 1084934 h 1084934"/>
              <a:gd name="connsiteX36" fmla="*/ 0 w 10130569"/>
              <a:gd name="connsiteY36" fmla="*/ 904108 h 1084934"/>
              <a:gd name="connsiteX37" fmla="*/ 0 w 10130569"/>
              <a:gd name="connsiteY37" fmla="*/ 564165 h 1084934"/>
              <a:gd name="connsiteX38" fmla="*/ 0 w 10130569"/>
              <a:gd name="connsiteY38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30569" h="1084934" fill="none" extrusionOk="0">
                <a:moveTo>
                  <a:pt x="0" y="180826"/>
                </a:moveTo>
                <a:cubicBezTo>
                  <a:pt x="-16636" y="87591"/>
                  <a:pt x="95841" y="11291"/>
                  <a:pt x="180826" y="0"/>
                </a:cubicBezTo>
                <a:cubicBezTo>
                  <a:pt x="269310" y="7205"/>
                  <a:pt x="415964" y="17095"/>
                  <a:pt x="585538" y="0"/>
                </a:cubicBezTo>
                <a:cubicBezTo>
                  <a:pt x="755112" y="-17095"/>
                  <a:pt x="1171062" y="-26253"/>
                  <a:pt x="1478696" y="0"/>
                </a:cubicBezTo>
                <a:cubicBezTo>
                  <a:pt x="1786330" y="26253"/>
                  <a:pt x="2064338" y="-25156"/>
                  <a:pt x="2274165" y="0"/>
                </a:cubicBezTo>
                <a:cubicBezTo>
                  <a:pt x="2483992" y="25156"/>
                  <a:pt x="2907204" y="1053"/>
                  <a:pt x="3069634" y="0"/>
                </a:cubicBezTo>
                <a:cubicBezTo>
                  <a:pt x="3232064" y="-1053"/>
                  <a:pt x="3440261" y="-1137"/>
                  <a:pt x="3669725" y="0"/>
                </a:cubicBezTo>
                <a:cubicBezTo>
                  <a:pt x="3899189" y="1137"/>
                  <a:pt x="4165982" y="1682"/>
                  <a:pt x="4562883" y="0"/>
                </a:cubicBezTo>
                <a:cubicBezTo>
                  <a:pt x="4959784" y="-1682"/>
                  <a:pt x="5094298" y="-14574"/>
                  <a:pt x="5456041" y="0"/>
                </a:cubicBezTo>
                <a:cubicBezTo>
                  <a:pt x="5817784" y="14574"/>
                  <a:pt x="5721084" y="14386"/>
                  <a:pt x="5860753" y="0"/>
                </a:cubicBezTo>
                <a:cubicBezTo>
                  <a:pt x="6000422" y="-14386"/>
                  <a:pt x="6418573" y="-7558"/>
                  <a:pt x="6753912" y="0"/>
                </a:cubicBezTo>
                <a:cubicBezTo>
                  <a:pt x="7089251" y="7558"/>
                  <a:pt x="7231394" y="-22039"/>
                  <a:pt x="7354002" y="0"/>
                </a:cubicBezTo>
                <a:cubicBezTo>
                  <a:pt x="7476610" y="22039"/>
                  <a:pt x="7809219" y="7068"/>
                  <a:pt x="8149471" y="0"/>
                </a:cubicBezTo>
                <a:cubicBezTo>
                  <a:pt x="8489723" y="-7068"/>
                  <a:pt x="8553378" y="29645"/>
                  <a:pt x="8749562" y="0"/>
                </a:cubicBezTo>
                <a:cubicBezTo>
                  <a:pt x="8945746" y="-29645"/>
                  <a:pt x="9601565" y="43422"/>
                  <a:pt x="9949743" y="0"/>
                </a:cubicBezTo>
                <a:cubicBezTo>
                  <a:pt x="10026537" y="7249"/>
                  <a:pt x="10140820" y="72935"/>
                  <a:pt x="10130569" y="180826"/>
                </a:cubicBezTo>
                <a:cubicBezTo>
                  <a:pt x="10116528" y="317204"/>
                  <a:pt x="10123040" y="465736"/>
                  <a:pt x="10130569" y="542467"/>
                </a:cubicBezTo>
                <a:cubicBezTo>
                  <a:pt x="10138098" y="619198"/>
                  <a:pt x="10112786" y="826610"/>
                  <a:pt x="10130569" y="904108"/>
                </a:cubicBezTo>
                <a:cubicBezTo>
                  <a:pt x="10112273" y="990337"/>
                  <a:pt x="10027435" y="1079135"/>
                  <a:pt x="9949743" y="1084934"/>
                </a:cubicBezTo>
                <a:cubicBezTo>
                  <a:pt x="9763799" y="1069458"/>
                  <a:pt x="9627238" y="1075786"/>
                  <a:pt x="9545031" y="1084934"/>
                </a:cubicBezTo>
                <a:cubicBezTo>
                  <a:pt x="9462824" y="1094082"/>
                  <a:pt x="9249639" y="1094643"/>
                  <a:pt x="9042629" y="1084934"/>
                </a:cubicBezTo>
                <a:cubicBezTo>
                  <a:pt x="8835619" y="1075225"/>
                  <a:pt x="8797619" y="1092604"/>
                  <a:pt x="8637917" y="1084934"/>
                </a:cubicBezTo>
                <a:cubicBezTo>
                  <a:pt x="8478215" y="1077264"/>
                  <a:pt x="8253911" y="1091404"/>
                  <a:pt x="8135516" y="1084934"/>
                </a:cubicBezTo>
                <a:cubicBezTo>
                  <a:pt x="8017121" y="1078464"/>
                  <a:pt x="7883644" y="1091396"/>
                  <a:pt x="7730803" y="1084934"/>
                </a:cubicBezTo>
                <a:cubicBezTo>
                  <a:pt x="7577962" y="1078472"/>
                  <a:pt x="7349857" y="1108683"/>
                  <a:pt x="7130713" y="1084934"/>
                </a:cubicBezTo>
                <a:cubicBezTo>
                  <a:pt x="6911569" y="1061186"/>
                  <a:pt x="6710681" y="1086254"/>
                  <a:pt x="6432933" y="1084934"/>
                </a:cubicBezTo>
                <a:cubicBezTo>
                  <a:pt x="6155185" y="1083614"/>
                  <a:pt x="5877585" y="1069778"/>
                  <a:pt x="5735153" y="1084934"/>
                </a:cubicBezTo>
                <a:cubicBezTo>
                  <a:pt x="5592721" y="1100090"/>
                  <a:pt x="5098936" y="1075720"/>
                  <a:pt x="4939684" y="1084934"/>
                </a:cubicBezTo>
                <a:cubicBezTo>
                  <a:pt x="4780432" y="1094148"/>
                  <a:pt x="4696296" y="1095448"/>
                  <a:pt x="4534972" y="1084934"/>
                </a:cubicBezTo>
                <a:cubicBezTo>
                  <a:pt x="4373648" y="1074420"/>
                  <a:pt x="4191734" y="1068525"/>
                  <a:pt x="4032570" y="1084934"/>
                </a:cubicBezTo>
                <a:cubicBezTo>
                  <a:pt x="3873406" y="1101343"/>
                  <a:pt x="3426358" y="1087214"/>
                  <a:pt x="3139412" y="1084934"/>
                </a:cubicBezTo>
                <a:cubicBezTo>
                  <a:pt x="2852466" y="1082654"/>
                  <a:pt x="2864348" y="1071135"/>
                  <a:pt x="2734700" y="1084934"/>
                </a:cubicBezTo>
                <a:cubicBezTo>
                  <a:pt x="2605052" y="1098733"/>
                  <a:pt x="2385991" y="1103856"/>
                  <a:pt x="2134609" y="1084934"/>
                </a:cubicBezTo>
                <a:cubicBezTo>
                  <a:pt x="1883227" y="1066012"/>
                  <a:pt x="1595654" y="1062020"/>
                  <a:pt x="1436830" y="1084934"/>
                </a:cubicBezTo>
                <a:cubicBezTo>
                  <a:pt x="1278006" y="1107848"/>
                  <a:pt x="1073361" y="1069560"/>
                  <a:pt x="836739" y="1084934"/>
                </a:cubicBezTo>
                <a:cubicBezTo>
                  <a:pt x="600117" y="1100308"/>
                  <a:pt x="330391" y="1056205"/>
                  <a:pt x="180826" y="1084934"/>
                </a:cubicBezTo>
                <a:cubicBezTo>
                  <a:pt x="67342" y="1098553"/>
                  <a:pt x="3176" y="1009071"/>
                  <a:pt x="0" y="904108"/>
                </a:cubicBezTo>
                <a:cubicBezTo>
                  <a:pt x="-14745" y="747453"/>
                  <a:pt x="-5493" y="633523"/>
                  <a:pt x="0" y="564165"/>
                </a:cubicBezTo>
                <a:cubicBezTo>
                  <a:pt x="5493" y="494807"/>
                  <a:pt x="-17646" y="357427"/>
                  <a:pt x="0" y="180826"/>
                </a:cubicBezTo>
                <a:close/>
              </a:path>
              <a:path w="10130569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502400" y="-24272"/>
                  <a:pt x="677445" y="-18140"/>
                  <a:pt x="878606" y="0"/>
                </a:cubicBezTo>
                <a:cubicBezTo>
                  <a:pt x="1079767" y="18140"/>
                  <a:pt x="1421033" y="19464"/>
                  <a:pt x="1771764" y="0"/>
                </a:cubicBezTo>
                <a:cubicBezTo>
                  <a:pt x="2122495" y="-19464"/>
                  <a:pt x="2463634" y="18751"/>
                  <a:pt x="2664922" y="0"/>
                </a:cubicBezTo>
                <a:cubicBezTo>
                  <a:pt x="2866210" y="-18751"/>
                  <a:pt x="2980739" y="9476"/>
                  <a:pt x="3265013" y="0"/>
                </a:cubicBezTo>
                <a:cubicBezTo>
                  <a:pt x="3549287" y="-9476"/>
                  <a:pt x="3697133" y="-8480"/>
                  <a:pt x="4060482" y="0"/>
                </a:cubicBezTo>
                <a:cubicBezTo>
                  <a:pt x="4423831" y="8480"/>
                  <a:pt x="4646784" y="-33568"/>
                  <a:pt x="4953640" y="0"/>
                </a:cubicBezTo>
                <a:cubicBezTo>
                  <a:pt x="5260496" y="33568"/>
                  <a:pt x="5256002" y="-13391"/>
                  <a:pt x="5553730" y="0"/>
                </a:cubicBezTo>
                <a:cubicBezTo>
                  <a:pt x="5851458" y="13391"/>
                  <a:pt x="6061392" y="13806"/>
                  <a:pt x="6251510" y="0"/>
                </a:cubicBezTo>
                <a:cubicBezTo>
                  <a:pt x="6441628" y="-13806"/>
                  <a:pt x="6552453" y="7412"/>
                  <a:pt x="6656222" y="0"/>
                </a:cubicBezTo>
                <a:cubicBezTo>
                  <a:pt x="6759991" y="-7412"/>
                  <a:pt x="7189373" y="-363"/>
                  <a:pt x="7451691" y="0"/>
                </a:cubicBezTo>
                <a:cubicBezTo>
                  <a:pt x="7714009" y="363"/>
                  <a:pt x="7743468" y="2918"/>
                  <a:pt x="7856404" y="0"/>
                </a:cubicBezTo>
                <a:cubicBezTo>
                  <a:pt x="7969340" y="-2918"/>
                  <a:pt x="8183177" y="-5461"/>
                  <a:pt x="8456494" y="0"/>
                </a:cubicBezTo>
                <a:cubicBezTo>
                  <a:pt x="8729811" y="5461"/>
                  <a:pt x="8944279" y="22545"/>
                  <a:pt x="9349652" y="0"/>
                </a:cubicBezTo>
                <a:cubicBezTo>
                  <a:pt x="9755025" y="-22545"/>
                  <a:pt x="9727261" y="-6656"/>
                  <a:pt x="9949743" y="0"/>
                </a:cubicBezTo>
                <a:cubicBezTo>
                  <a:pt x="10038616" y="-6656"/>
                  <a:pt x="10140702" y="69260"/>
                  <a:pt x="10130569" y="180826"/>
                </a:cubicBezTo>
                <a:cubicBezTo>
                  <a:pt x="10117772" y="297440"/>
                  <a:pt x="10144633" y="386738"/>
                  <a:pt x="10130569" y="549700"/>
                </a:cubicBezTo>
                <a:cubicBezTo>
                  <a:pt x="10116505" y="712662"/>
                  <a:pt x="10140952" y="804220"/>
                  <a:pt x="10130569" y="904108"/>
                </a:cubicBezTo>
                <a:cubicBezTo>
                  <a:pt x="10132188" y="1001851"/>
                  <a:pt x="10052059" y="1085403"/>
                  <a:pt x="9949743" y="1084934"/>
                </a:cubicBezTo>
                <a:cubicBezTo>
                  <a:pt x="9702025" y="1069417"/>
                  <a:pt x="9404230" y="1078246"/>
                  <a:pt x="9154274" y="1084934"/>
                </a:cubicBezTo>
                <a:cubicBezTo>
                  <a:pt x="8904318" y="1091622"/>
                  <a:pt x="8881730" y="1066888"/>
                  <a:pt x="8651873" y="1084934"/>
                </a:cubicBezTo>
                <a:cubicBezTo>
                  <a:pt x="8422016" y="1102980"/>
                  <a:pt x="8136121" y="1055757"/>
                  <a:pt x="7758714" y="1084934"/>
                </a:cubicBezTo>
                <a:cubicBezTo>
                  <a:pt x="7381307" y="1114111"/>
                  <a:pt x="7440476" y="1078518"/>
                  <a:pt x="7256313" y="1084934"/>
                </a:cubicBezTo>
                <a:cubicBezTo>
                  <a:pt x="7072150" y="1091350"/>
                  <a:pt x="6977652" y="1070396"/>
                  <a:pt x="6753912" y="1084934"/>
                </a:cubicBezTo>
                <a:cubicBezTo>
                  <a:pt x="6530172" y="1099472"/>
                  <a:pt x="6302633" y="1068857"/>
                  <a:pt x="5958443" y="1084934"/>
                </a:cubicBezTo>
                <a:cubicBezTo>
                  <a:pt x="5614253" y="1101011"/>
                  <a:pt x="5511740" y="1048813"/>
                  <a:pt x="5162974" y="1084934"/>
                </a:cubicBezTo>
                <a:cubicBezTo>
                  <a:pt x="4814208" y="1121055"/>
                  <a:pt x="4576716" y="1051393"/>
                  <a:pt x="4367505" y="1084934"/>
                </a:cubicBezTo>
                <a:cubicBezTo>
                  <a:pt x="4158294" y="1118475"/>
                  <a:pt x="4092801" y="1081229"/>
                  <a:pt x="3865103" y="1084934"/>
                </a:cubicBezTo>
                <a:cubicBezTo>
                  <a:pt x="3637405" y="1088639"/>
                  <a:pt x="3465393" y="1073916"/>
                  <a:pt x="3167323" y="1084934"/>
                </a:cubicBezTo>
                <a:cubicBezTo>
                  <a:pt x="2869253" y="1095952"/>
                  <a:pt x="2688942" y="1069570"/>
                  <a:pt x="2567233" y="1084934"/>
                </a:cubicBezTo>
                <a:cubicBezTo>
                  <a:pt x="2445524" y="1100299"/>
                  <a:pt x="2267213" y="1075005"/>
                  <a:pt x="2162521" y="1084934"/>
                </a:cubicBezTo>
                <a:cubicBezTo>
                  <a:pt x="2057829" y="1094863"/>
                  <a:pt x="1694425" y="1090378"/>
                  <a:pt x="1269362" y="1084934"/>
                </a:cubicBezTo>
                <a:cubicBezTo>
                  <a:pt x="844299" y="1079490"/>
                  <a:pt x="946488" y="1084691"/>
                  <a:pt x="864650" y="1084934"/>
                </a:cubicBezTo>
                <a:cubicBezTo>
                  <a:pt x="782812" y="1085177"/>
                  <a:pt x="344139" y="1080271"/>
                  <a:pt x="180826" y="1084934"/>
                </a:cubicBezTo>
                <a:cubicBezTo>
                  <a:pt x="87685" y="1090844"/>
                  <a:pt x="-2948" y="1007386"/>
                  <a:pt x="0" y="904108"/>
                </a:cubicBezTo>
                <a:cubicBezTo>
                  <a:pt x="-14570" y="805313"/>
                  <a:pt x="16337" y="694741"/>
                  <a:pt x="0" y="535234"/>
                </a:cubicBezTo>
                <a:cubicBezTo>
                  <a:pt x="-16337" y="375727"/>
                  <a:pt x="10657" y="306084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تعطي المستثمر فكرة </a:t>
            </a:r>
            <a:r>
              <a:rPr lang="ar-EG" b="1" dirty="0">
                <a:solidFill>
                  <a:schemeClr val="accent6">
                    <a:lumMod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عن مدى اعتماد الشركة على الديون لتمويل عملياتها</a:t>
            </a:r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إذا كانت نسبة الدين عالية، فقد تكون الشركة أكثر عرضة للمخاطر في حالة تقلبات السوق.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340A77D-32AF-65A4-1283-9D3F51844FDA}"/>
              </a:ext>
            </a:extLst>
          </p:cNvPr>
          <p:cNvSpPr/>
          <p:nvPr/>
        </p:nvSpPr>
        <p:spPr>
          <a:xfrm>
            <a:off x="1588770" y="3746863"/>
            <a:ext cx="10130569" cy="1471681"/>
          </a:xfrm>
          <a:custGeom>
            <a:avLst/>
            <a:gdLst>
              <a:gd name="connsiteX0" fmla="*/ 0 w 10130569"/>
              <a:gd name="connsiteY0" fmla="*/ 245285 h 1471681"/>
              <a:gd name="connsiteX1" fmla="*/ 245285 w 10130569"/>
              <a:gd name="connsiteY1" fmla="*/ 0 h 1471681"/>
              <a:gd name="connsiteX2" fmla="*/ 644656 w 10130569"/>
              <a:gd name="connsiteY2" fmla="*/ 0 h 1471681"/>
              <a:gd name="connsiteX3" fmla="*/ 1526028 w 10130569"/>
              <a:gd name="connsiteY3" fmla="*/ 0 h 1471681"/>
              <a:gd name="connsiteX4" fmla="*/ 2310999 w 10130569"/>
              <a:gd name="connsiteY4" fmla="*/ 0 h 1471681"/>
              <a:gd name="connsiteX5" fmla="*/ 3095970 w 10130569"/>
              <a:gd name="connsiteY5" fmla="*/ 0 h 1471681"/>
              <a:gd name="connsiteX6" fmla="*/ 3688142 w 10130569"/>
              <a:gd name="connsiteY6" fmla="*/ 0 h 1471681"/>
              <a:gd name="connsiteX7" fmla="*/ 4569513 w 10130569"/>
              <a:gd name="connsiteY7" fmla="*/ 0 h 1471681"/>
              <a:gd name="connsiteX8" fmla="*/ 5450884 w 10130569"/>
              <a:gd name="connsiteY8" fmla="*/ 0 h 1471681"/>
              <a:gd name="connsiteX9" fmla="*/ 5850256 w 10130569"/>
              <a:gd name="connsiteY9" fmla="*/ 0 h 1471681"/>
              <a:gd name="connsiteX10" fmla="*/ 6731627 w 10130569"/>
              <a:gd name="connsiteY10" fmla="*/ 0 h 1471681"/>
              <a:gd name="connsiteX11" fmla="*/ 7323799 w 10130569"/>
              <a:gd name="connsiteY11" fmla="*/ 0 h 1471681"/>
              <a:gd name="connsiteX12" fmla="*/ 8108770 w 10130569"/>
              <a:gd name="connsiteY12" fmla="*/ 0 h 1471681"/>
              <a:gd name="connsiteX13" fmla="*/ 8700941 w 10130569"/>
              <a:gd name="connsiteY13" fmla="*/ 0 h 1471681"/>
              <a:gd name="connsiteX14" fmla="*/ 9885284 w 10130569"/>
              <a:gd name="connsiteY14" fmla="*/ 0 h 1471681"/>
              <a:gd name="connsiteX15" fmla="*/ 10130569 w 10130569"/>
              <a:gd name="connsiteY15" fmla="*/ 245285 h 1471681"/>
              <a:gd name="connsiteX16" fmla="*/ 10130569 w 10130569"/>
              <a:gd name="connsiteY16" fmla="*/ 735841 h 1471681"/>
              <a:gd name="connsiteX17" fmla="*/ 10130569 w 10130569"/>
              <a:gd name="connsiteY17" fmla="*/ 1226396 h 1471681"/>
              <a:gd name="connsiteX18" fmla="*/ 9885284 w 10130569"/>
              <a:gd name="connsiteY18" fmla="*/ 1471681 h 1471681"/>
              <a:gd name="connsiteX19" fmla="*/ 9485913 w 10130569"/>
              <a:gd name="connsiteY19" fmla="*/ 1471681 h 1471681"/>
              <a:gd name="connsiteX20" fmla="*/ 8990141 w 10130569"/>
              <a:gd name="connsiteY20" fmla="*/ 1471681 h 1471681"/>
              <a:gd name="connsiteX21" fmla="*/ 8590770 w 10130569"/>
              <a:gd name="connsiteY21" fmla="*/ 1471681 h 1471681"/>
              <a:gd name="connsiteX22" fmla="*/ 8094998 w 10130569"/>
              <a:gd name="connsiteY22" fmla="*/ 1471681 h 1471681"/>
              <a:gd name="connsiteX23" fmla="*/ 7695627 w 10130569"/>
              <a:gd name="connsiteY23" fmla="*/ 1471681 h 1471681"/>
              <a:gd name="connsiteX24" fmla="*/ 7103456 w 10130569"/>
              <a:gd name="connsiteY24" fmla="*/ 1471681 h 1471681"/>
              <a:gd name="connsiteX25" fmla="*/ 6414884 w 10130569"/>
              <a:gd name="connsiteY25" fmla="*/ 1471681 h 1471681"/>
              <a:gd name="connsiteX26" fmla="*/ 5726313 w 10130569"/>
              <a:gd name="connsiteY26" fmla="*/ 1471681 h 1471681"/>
              <a:gd name="connsiteX27" fmla="*/ 4941342 w 10130569"/>
              <a:gd name="connsiteY27" fmla="*/ 1471681 h 1471681"/>
              <a:gd name="connsiteX28" fmla="*/ 4541970 w 10130569"/>
              <a:gd name="connsiteY28" fmla="*/ 1471681 h 1471681"/>
              <a:gd name="connsiteX29" fmla="*/ 4046199 w 10130569"/>
              <a:gd name="connsiteY29" fmla="*/ 1471681 h 1471681"/>
              <a:gd name="connsiteX30" fmla="*/ 3164828 w 10130569"/>
              <a:gd name="connsiteY30" fmla="*/ 1471681 h 1471681"/>
              <a:gd name="connsiteX31" fmla="*/ 2765456 w 10130569"/>
              <a:gd name="connsiteY31" fmla="*/ 1471681 h 1471681"/>
              <a:gd name="connsiteX32" fmla="*/ 2173285 w 10130569"/>
              <a:gd name="connsiteY32" fmla="*/ 1471681 h 1471681"/>
              <a:gd name="connsiteX33" fmla="*/ 1484713 w 10130569"/>
              <a:gd name="connsiteY33" fmla="*/ 1471681 h 1471681"/>
              <a:gd name="connsiteX34" fmla="*/ 892542 w 10130569"/>
              <a:gd name="connsiteY34" fmla="*/ 1471681 h 1471681"/>
              <a:gd name="connsiteX35" fmla="*/ 245285 w 10130569"/>
              <a:gd name="connsiteY35" fmla="*/ 1471681 h 1471681"/>
              <a:gd name="connsiteX36" fmla="*/ 0 w 10130569"/>
              <a:gd name="connsiteY36" fmla="*/ 1226396 h 1471681"/>
              <a:gd name="connsiteX37" fmla="*/ 0 w 10130569"/>
              <a:gd name="connsiteY37" fmla="*/ 765274 h 1471681"/>
              <a:gd name="connsiteX38" fmla="*/ 0 w 10130569"/>
              <a:gd name="connsiteY38" fmla="*/ 245285 h 147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30569" h="1471681" fill="none" extrusionOk="0">
                <a:moveTo>
                  <a:pt x="0" y="245285"/>
                </a:moveTo>
                <a:cubicBezTo>
                  <a:pt x="-20835" y="118124"/>
                  <a:pt x="126113" y="12363"/>
                  <a:pt x="245285" y="0"/>
                </a:cubicBezTo>
                <a:cubicBezTo>
                  <a:pt x="339195" y="11714"/>
                  <a:pt x="495873" y="10365"/>
                  <a:pt x="644656" y="0"/>
                </a:cubicBezTo>
                <a:cubicBezTo>
                  <a:pt x="793439" y="-10365"/>
                  <a:pt x="1122438" y="-42054"/>
                  <a:pt x="1526028" y="0"/>
                </a:cubicBezTo>
                <a:cubicBezTo>
                  <a:pt x="1929618" y="42054"/>
                  <a:pt x="2097021" y="-25063"/>
                  <a:pt x="2310999" y="0"/>
                </a:cubicBezTo>
                <a:cubicBezTo>
                  <a:pt x="2524977" y="25063"/>
                  <a:pt x="2824216" y="6727"/>
                  <a:pt x="3095970" y="0"/>
                </a:cubicBezTo>
                <a:cubicBezTo>
                  <a:pt x="3367724" y="-6727"/>
                  <a:pt x="3510822" y="5560"/>
                  <a:pt x="3688142" y="0"/>
                </a:cubicBezTo>
                <a:cubicBezTo>
                  <a:pt x="3865462" y="-5560"/>
                  <a:pt x="4223426" y="37570"/>
                  <a:pt x="4569513" y="0"/>
                </a:cubicBezTo>
                <a:cubicBezTo>
                  <a:pt x="4915600" y="-37570"/>
                  <a:pt x="5069318" y="-28715"/>
                  <a:pt x="5450884" y="0"/>
                </a:cubicBezTo>
                <a:cubicBezTo>
                  <a:pt x="5832450" y="28715"/>
                  <a:pt x="5715310" y="-4781"/>
                  <a:pt x="5850256" y="0"/>
                </a:cubicBezTo>
                <a:cubicBezTo>
                  <a:pt x="5985202" y="4781"/>
                  <a:pt x="6310361" y="-13787"/>
                  <a:pt x="6731627" y="0"/>
                </a:cubicBezTo>
                <a:cubicBezTo>
                  <a:pt x="7152893" y="13787"/>
                  <a:pt x="7161106" y="697"/>
                  <a:pt x="7323799" y="0"/>
                </a:cubicBezTo>
                <a:cubicBezTo>
                  <a:pt x="7486492" y="-697"/>
                  <a:pt x="7908758" y="-37316"/>
                  <a:pt x="8108770" y="0"/>
                </a:cubicBezTo>
                <a:cubicBezTo>
                  <a:pt x="8308782" y="37316"/>
                  <a:pt x="8518327" y="-22604"/>
                  <a:pt x="8700941" y="0"/>
                </a:cubicBezTo>
                <a:cubicBezTo>
                  <a:pt x="8883555" y="22604"/>
                  <a:pt x="9602953" y="-2824"/>
                  <a:pt x="9885284" y="0"/>
                </a:cubicBezTo>
                <a:cubicBezTo>
                  <a:pt x="10014362" y="2007"/>
                  <a:pt x="10136497" y="105178"/>
                  <a:pt x="10130569" y="245285"/>
                </a:cubicBezTo>
                <a:cubicBezTo>
                  <a:pt x="10145117" y="425719"/>
                  <a:pt x="10149038" y="549144"/>
                  <a:pt x="10130569" y="735841"/>
                </a:cubicBezTo>
                <a:cubicBezTo>
                  <a:pt x="10112100" y="922538"/>
                  <a:pt x="10127766" y="1097419"/>
                  <a:pt x="10130569" y="1226396"/>
                </a:cubicBezTo>
                <a:cubicBezTo>
                  <a:pt x="10108058" y="1345083"/>
                  <a:pt x="9988803" y="1463327"/>
                  <a:pt x="9885284" y="1471681"/>
                </a:cubicBezTo>
                <a:cubicBezTo>
                  <a:pt x="9695256" y="1482087"/>
                  <a:pt x="9583177" y="1469995"/>
                  <a:pt x="9485913" y="1471681"/>
                </a:cubicBezTo>
                <a:cubicBezTo>
                  <a:pt x="9388649" y="1473367"/>
                  <a:pt x="9104989" y="1480515"/>
                  <a:pt x="8990141" y="1471681"/>
                </a:cubicBezTo>
                <a:cubicBezTo>
                  <a:pt x="8875293" y="1462847"/>
                  <a:pt x="8778409" y="1486617"/>
                  <a:pt x="8590770" y="1471681"/>
                </a:cubicBezTo>
                <a:cubicBezTo>
                  <a:pt x="8403131" y="1456745"/>
                  <a:pt x="8312902" y="1491877"/>
                  <a:pt x="8094998" y="1471681"/>
                </a:cubicBezTo>
                <a:cubicBezTo>
                  <a:pt x="7877094" y="1451485"/>
                  <a:pt x="7804274" y="1475891"/>
                  <a:pt x="7695627" y="1471681"/>
                </a:cubicBezTo>
                <a:cubicBezTo>
                  <a:pt x="7586980" y="1467471"/>
                  <a:pt x="7377454" y="1468992"/>
                  <a:pt x="7103456" y="1471681"/>
                </a:cubicBezTo>
                <a:cubicBezTo>
                  <a:pt x="6829458" y="1474370"/>
                  <a:pt x="6642464" y="1440085"/>
                  <a:pt x="6414884" y="1471681"/>
                </a:cubicBezTo>
                <a:cubicBezTo>
                  <a:pt x="6187304" y="1503277"/>
                  <a:pt x="5886554" y="1498833"/>
                  <a:pt x="5726313" y="1471681"/>
                </a:cubicBezTo>
                <a:cubicBezTo>
                  <a:pt x="5566072" y="1444529"/>
                  <a:pt x="5285543" y="1441321"/>
                  <a:pt x="4941342" y="1471681"/>
                </a:cubicBezTo>
                <a:cubicBezTo>
                  <a:pt x="4597141" y="1502041"/>
                  <a:pt x="4673119" y="1459241"/>
                  <a:pt x="4541970" y="1471681"/>
                </a:cubicBezTo>
                <a:cubicBezTo>
                  <a:pt x="4410821" y="1484121"/>
                  <a:pt x="4176205" y="1494307"/>
                  <a:pt x="4046199" y="1471681"/>
                </a:cubicBezTo>
                <a:cubicBezTo>
                  <a:pt x="3916193" y="1449055"/>
                  <a:pt x="3392856" y="1497539"/>
                  <a:pt x="3164828" y="1471681"/>
                </a:cubicBezTo>
                <a:cubicBezTo>
                  <a:pt x="2936800" y="1445823"/>
                  <a:pt x="2853862" y="1489085"/>
                  <a:pt x="2765456" y="1471681"/>
                </a:cubicBezTo>
                <a:cubicBezTo>
                  <a:pt x="2677050" y="1454277"/>
                  <a:pt x="2456363" y="1465428"/>
                  <a:pt x="2173285" y="1471681"/>
                </a:cubicBezTo>
                <a:cubicBezTo>
                  <a:pt x="1890207" y="1477934"/>
                  <a:pt x="1628016" y="1465939"/>
                  <a:pt x="1484713" y="1471681"/>
                </a:cubicBezTo>
                <a:cubicBezTo>
                  <a:pt x="1341410" y="1477423"/>
                  <a:pt x="1104399" y="1500066"/>
                  <a:pt x="892542" y="1471681"/>
                </a:cubicBezTo>
                <a:cubicBezTo>
                  <a:pt x="680685" y="1443296"/>
                  <a:pt x="507193" y="1447912"/>
                  <a:pt x="245285" y="1471681"/>
                </a:cubicBezTo>
                <a:cubicBezTo>
                  <a:pt x="96640" y="1484861"/>
                  <a:pt x="6376" y="1372094"/>
                  <a:pt x="0" y="1226396"/>
                </a:cubicBezTo>
                <a:cubicBezTo>
                  <a:pt x="7343" y="1118818"/>
                  <a:pt x="18242" y="913232"/>
                  <a:pt x="0" y="765274"/>
                </a:cubicBezTo>
                <a:cubicBezTo>
                  <a:pt x="-18242" y="617316"/>
                  <a:pt x="15275" y="456925"/>
                  <a:pt x="0" y="245285"/>
                </a:cubicBezTo>
                <a:close/>
              </a:path>
              <a:path w="10130569" h="1471681" stroke="0" extrusionOk="0">
                <a:moveTo>
                  <a:pt x="0" y="245285"/>
                </a:moveTo>
                <a:cubicBezTo>
                  <a:pt x="9938" y="95541"/>
                  <a:pt x="107591" y="16583"/>
                  <a:pt x="245285" y="0"/>
                </a:cubicBezTo>
                <a:cubicBezTo>
                  <a:pt x="561580" y="-8940"/>
                  <a:pt x="631368" y="-7715"/>
                  <a:pt x="933856" y="0"/>
                </a:cubicBezTo>
                <a:cubicBezTo>
                  <a:pt x="1236344" y="7715"/>
                  <a:pt x="1477514" y="-33133"/>
                  <a:pt x="1815228" y="0"/>
                </a:cubicBezTo>
                <a:cubicBezTo>
                  <a:pt x="2152942" y="33133"/>
                  <a:pt x="2281255" y="-2501"/>
                  <a:pt x="2696599" y="0"/>
                </a:cubicBezTo>
                <a:cubicBezTo>
                  <a:pt x="3111943" y="2501"/>
                  <a:pt x="3072813" y="14945"/>
                  <a:pt x="3288770" y="0"/>
                </a:cubicBezTo>
                <a:cubicBezTo>
                  <a:pt x="3504727" y="-14945"/>
                  <a:pt x="3832046" y="-32350"/>
                  <a:pt x="4073742" y="0"/>
                </a:cubicBezTo>
                <a:cubicBezTo>
                  <a:pt x="4315438" y="32350"/>
                  <a:pt x="4518780" y="-21935"/>
                  <a:pt x="4955113" y="0"/>
                </a:cubicBezTo>
                <a:cubicBezTo>
                  <a:pt x="5391446" y="21935"/>
                  <a:pt x="5267249" y="-1427"/>
                  <a:pt x="5547284" y="0"/>
                </a:cubicBezTo>
                <a:cubicBezTo>
                  <a:pt x="5827319" y="1427"/>
                  <a:pt x="6093185" y="13747"/>
                  <a:pt x="6235856" y="0"/>
                </a:cubicBezTo>
                <a:cubicBezTo>
                  <a:pt x="6378527" y="-13747"/>
                  <a:pt x="6508675" y="-10552"/>
                  <a:pt x="6635227" y="0"/>
                </a:cubicBezTo>
                <a:cubicBezTo>
                  <a:pt x="6761779" y="10552"/>
                  <a:pt x="7162282" y="-22391"/>
                  <a:pt x="7420199" y="0"/>
                </a:cubicBezTo>
                <a:cubicBezTo>
                  <a:pt x="7678116" y="22391"/>
                  <a:pt x="7731309" y="-910"/>
                  <a:pt x="7819570" y="0"/>
                </a:cubicBezTo>
                <a:cubicBezTo>
                  <a:pt x="7907831" y="910"/>
                  <a:pt x="8283678" y="26255"/>
                  <a:pt x="8411741" y="0"/>
                </a:cubicBezTo>
                <a:cubicBezTo>
                  <a:pt x="8539804" y="-26255"/>
                  <a:pt x="9069995" y="17568"/>
                  <a:pt x="9293113" y="0"/>
                </a:cubicBezTo>
                <a:cubicBezTo>
                  <a:pt x="9516231" y="-17568"/>
                  <a:pt x="9692933" y="22219"/>
                  <a:pt x="9885284" y="0"/>
                </a:cubicBezTo>
                <a:cubicBezTo>
                  <a:pt x="10007417" y="-8072"/>
                  <a:pt x="10143361" y="95049"/>
                  <a:pt x="10130569" y="245285"/>
                </a:cubicBezTo>
                <a:cubicBezTo>
                  <a:pt x="10131366" y="460563"/>
                  <a:pt x="10155167" y="581972"/>
                  <a:pt x="10130569" y="745652"/>
                </a:cubicBezTo>
                <a:cubicBezTo>
                  <a:pt x="10105971" y="909332"/>
                  <a:pt x="10121041" y="1104079"/>
                  <a:pt x="10130569" y="1226396"/>
                </a:cubicBezTo>
                <a:cubicBezTo>
                  <a:pt x="10139129" y="1350636"/>
                  <a:pt x="10033512" y="1474125"/>
                  <a:pt x="9885284" y="1471681"/>
                </a:cubicBezTo>
                <a:cubicBezTo>
                  <a:pt x="9671219" y="1507591"/>
                  <a:pt x="9312236" y="1504308"/>
                  <a:pt x="9100313" y="1471681"/>
                </a:cubicBezTo>
                <a:cubicBezTo>
                  <a:pt x="8888390" y="1439054"/>
                  <a:pt x="8717232" y="1486198"/>
                  <a:pt x="8604541" y="1471681"/>
                </a:cubicBezTo>
                <a:cubicBezTo>
                  <a:pt x="8491850" y="1457164"/>
                  <a:pt x="8099157" y="1484308"/>
                  <a:pt x="7723170" y="1471681"/>
                </a:cubicBezTo>
                <a:cubicBezTo>
                  <a:pt x="7347183" y="1459054"/>
                  <a:pt x="7361868" y="1481406"/>
                  <a:pt x="7227399" y="1471681"/>
                </a:cubicBezTo>
                <a:cubicBezTo>
                  <a:pt x="7092930" y="1461956"/>
                  <a:pt x="6887540" y="1489818"/>
                  <a:pt x="6731627" y="1471681"/>
                </a:cubicBezTo>
                <a:cubicBezTo>
                  <a:pt x="6575714" y="1453544"/>
                  <a:pt x="6169156" y="1441459"/>
                  <a:pt x="5946656" y="1471681"/>
                </a:cubicBezTo>
                <a:cubicBezTo>
                  <a:pt x="5724156" y="1501903"/>
                  <a:pt x="5456397" y="1437248"/>
                  <a:pt x="5161684" y="1471681"/>
                </a:cubicBezTo>
                <a:cubicBezTo>
                  <a:pt x="4866971" y="1506114"/>
                  <a:pt x="4545589" y="1502397"/>
                  <a:pt x="4376713" y="1471681"/>
                </a:cubicBezTo>
                <a:cubicBezTo>
                  <a:pt x="4207837" y="1440965"/>
                  <a:pt x="4018594" y="1479211"/>
                  <a:pt x="3880942" y="1471681"/>
                </a:cubicBezTo>
                <a:cubicBezTo>
                  <a:pt x="3743290" y="1464151"/>
                  <a:pt x="3460874" y="1475329"/>
                  <a:pt x="3192370" y="1471681"/>
                </a:cubicBezTo>
                <a:cubicBezTo>
                  <a:pt x="2923866" y="1468033"/>
                  <a:pt x="2865988" y="1465449"/>
                  <a:pt x="2600199" y="1471681"/>
                </a:cubicBezTo>
                <a:cubicBezTo>
                  <a:pt x="2334410" y="1477913"/>
                  <a:pt x="2333756" y="1487555"/>
                  <a:pt x="2200828" y="1471681"/>
                </a:cubicBezTo>
                <a:cubicBezTo>
                  <a:pt x="2067900" y="1455807"/>
                  <a:pt x="1666425" y="1480342"/>
                  <a:pt x="1319456" y="1471681"/>
                </a:cubicBezTo>
                <a:cubicBezTo>
                  <a:pt x="972487" y="1463020"/>
                  <a:pt x="1104037" y="1461233"/>
                  <a:pt x="920085" y="1471681"/>
                </a:cubicBezTo>
                <a:cubicBezTo>
                  <a:pt x="736133" y="1482129"/>
                  <a:pt x="415958" y="1453986"/>
                  <a:pt x="245285" y="1471681"/>
                </a:cubicBezTo>
                <a:cubicBezTo>
                  <a:pt x="131056" y="1490344"/>
                  <a:pt x="-21920" y="1387226"/>
                  <a:pt x="0" y="1226396"/>
                </a:cubicBezTo>
                <a:cubicBezTo>
                  <a:pt x="-22412" y="977071"/>
                  <a:pt x="-13776" y="859885"/>
                  <a:pt x="0" y="726029"/>
                </a:cubicBezTo>
                <a:cubicBezTo>
                  <a:pt x="13776" y="592173"/>
                  <a:pt x="-12894" y="391628"/>
                  <a:pt x="0" y="24528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شركة لديها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نسبة دين عالية </a:t>
            </a:r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مثل </a:t>
            </a:r>
            <a:r>
              <a:rPr lang="ar-EG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فورد</a:t>
            </a:r>
          </a:p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قد تواجه صعوبة في تسديد ديونها خلال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فترات الركود الاقتصادي</a:t>
            </a:r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مما يزيد من مخاطر الاستثمار فيها.</a:t>
            </a:r>
            <a:r>
              <a:rPr lang="en-US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B20FD6-C1D1-B1FC-F240-C9ED3EC72D95}"/>
              </a:ext>
            </a:extLst>
          </p:cNvPr>
          <p:cNvSpPr/>
          <p:nvPr/>
        </p:nvSpPr>
        <p:spPr>
          <a:xfrm>
            <a:off x="5017712" y="1562841"/>
            <a:ext cx="3377927" cy="667272"/>
          </a:xfrm>
          <a:custGeom>
            <a:avLst/>
            <a:gdLst>
              <a:gd name="connsiteX0" fmla="*/ 0 w 3377927"/>
              <a:gd name="connsiteY0" fmla="*/ 111214 h 667272"/>
              <a:gd name="connsiteX1" fmla="*/ 111214 w 3377927"/>
              <a:gd name="connsiteY1" fmla="*/ 0 h 667272"/>
              <a:gd name="connsiteX2" fmla="*/ 710759 w 3377927"/>
              <a:gd name="connsiteY2" fmla="*/ 0 h 667272"/>
              <a:gd name="connsiteX3" fmla="*/ 1310304 w 3377927"/>
              <a:gd name="connsiteY3" fmla="*/ 0 h 667272"/>
              <a:gd name="connsiteX4" fmla="*/ 1878293 w 3377927"/>
              <a:gd name="connsiteY4" fmla="*/ 0 h 667272"/>
              <a:gd name="connsiteX5" fmla="*/ 2572503 w 3377927"/>
              <a:gd name="connsiteY5" fmla="*/ 0 h 667272"/>
              <a:gd name="connsiteX6" fmla="*/ 3266713 w 3377927"/>
              <a:gd name="connsiteY6" fmla="*/ 0 h 667272"/>
              <a:gd name="connsiteX7" fmla="*/ 3377927 w 3377927"/>
              <a:gd name="connsiteY7" fmla="*/ 111214 h 667272"/>
              <a:gd name="connsiteX8" fmla="*/ 3377927 w 3377927"/>
              <a:gd name="connsiteY8" fmla="*/ 556058 h 667272"/>
              <a:gd name="connsiteX9" fmla="*/ 3266713 w 3377927"/>
              <a:gd name="connsiteY9" fmla="*/ 667272 h 667272"/>
              <a:gd name="connsiteX10" fmla="*/ 2572503 w 3377927"/>
              <a:gd name="connsiteY10" fmla="*/ 667272 h 667272"/>
              <a:gd name="connsiteX11" fmla="*/ 1972958 w 3377927"/>
              <a:gd name="connsiteY11" fmla="*/ 667272 h 667272"/>
              <a:gd name="connsiteX12" fmla="*/ 1436524 w 3377927"/>
              <a:gd name="connsiteY12" fmla="*/ 667272 h 667272"/>
              <a:gd name="connsiteX13" fmla="*/ 742314 w 3377927"/>
              <a:gd name="connsiteY13" fmla="*/ 667272 h 667272"/>
              <a:gd name="connsiteX14" fmla="*/ 111214 w 3377927"/>
              <a:gd name="connsiteY14" fmla="*/ 667272 h 667272"/>
              <a:gd name="connsiteX15" fmla="*/ 0 w 3377927"/>
              <a:gd name="connsiteY15" fmla="*/ 556058 h 667272"/>
              <a:gd name="connsiteX16" fmla="*/ 0 w 3377927"/>
              <a:gd name="connsiteY16" fmla="*/ 111214 h 6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77927" h="667272" fill="none" extrusionOk="0">
                <a:moveTo>
                  <a:pt x="0" y="111214"/>
                </a:moveTo>
                <a:cubicBezTo>
                  <a:pt x="932" y="41336"/>
                  <a:pt x="43111" y="7710"/>
                  <a:pt x="111214" y="0"/>
                </a:cubicBezTo>
                <a:cubicBezTo>
                  <a:pt x="291267" y="8429"/>
                  <a:pt x="551020" y="-5177"/>
                  <a:pt x="710759" y="0"/>
                </a:cubicBezTo>
                <a:cubicBezTo>
                  <a:pt x="870498" y="5177"/>
                  <a:pt x="1052494" y="-9274"/>
                  <a:pt x="1310304" y="0"/>
                </a:cubicBezTo>
                <a:cubicBezTo>
                  <a:pt x="1568115" y="9274"/>
                  <a:pt x="1657060" y="16511"/>
                  <a:pt x="1878293" y="0"/>
                </a:cubicBezTo>
                <a:cubicBezTo>
                  <a:pt x="2099526" y="-16511"/>
                  <a:pt x="2255261" y="28061"/>
                  <a:pt x="2572503" y="0"/>
                </a:cubicBezTo>
                <a:cubicBezTo>
                  <a:pt x="2889745" y="-28061"/>
                  <a:pt x="3088332" y="21295"/>
                  <a:pt x="3266713" y="0"/>
                </a:cubicBezTo>
                <a:cubicBezTo>
                  <a:pt x="3341902" y="-6170"/>
                  <a:pt x="3381240" y="42655"/>
                  <a:pt x="3377927" y="111214"/>
                </a:cubicBezTo>
                <a:cubicBezTo>
                  <a:pt x="3380732" y="310372"/>
                  <a:pt x="3381839" y="386233"/>
                  <a:pt x="3377927" y="556058"/>
                </a:cubicBezTo>
                <a:cubicBezTo>
                  <a:pt x="3376197" y="610819"/>
                  <a:pt x="3317334" y="656592"/>
                  <a:pt x="3266713" y="667272"/>
                </a:cubicBezTo>
                <a:cubicBezTo>
                  <a:pt x="2952552" y="685041"/>
                  <a:pt x="2795414" y="657467"/>
                  <a:pt x="2572503" y="667272"/>
                </a:cubicBezTo>
                <a:cubicBezTo>
                  <a:pt x="2349592" y="677078"/>
                  <a:pt x="2205662" y="649005"/>
                  <a:pt x="1972958" y="667272"/>
                </a:cubicBezTo>
                <a:cubicBezTo>
                  <a:pt x="1740255" y="685539"/>
                  <a:pt x="1607450" y="684234"/>
                  <a:pt x="1436524" y="667272"/>
                </a:cubicBezTo>
                <a:cubicBezTo>
                  <a:pt x="1265598" y="650310"/>
                  <a:pt x="1064601" y="699868"/>
                  <a:pt x="742314" y="667272"/>
                </a:cubicBezTo>
                <a:cubicBezTo>
                  <a:pt x="420027" y="634677"/>
                  <a:pt x="338188" y="668530"/>
                  <a:pt x="111214" y="667272"/>
                </a:cubicBezTo>
                <a:cubicBezTo>
                  <a:pt x="54879" y="667350"/>
                  <a:pt x="-2397" y="619532"/>
                  <a:pt x="0" y="556058"/>
                </a:cubicBezTo>
                <a:cubicBezTo>
                  <a:pt x="-13663" y="423596"/>
                  <a:pt x="11124" y="274437"/>
                  <a:pt x="0" y="111214"/>
                </a:cubicBezTo>
                <a:close/>
              </a:path>
              <a:path w="3377927" h="667272" stroke="0" extrusionOk="0">
                <a:moveTo>
                  <a:pt x="0" y="111214"/>
                </a:moveTo>
                <a:cubicBezTo>
                  <a:pt x="5371" y="42077"/>
                  <a:pt x="48936" y="6373"/>
                  <a:pt x="111214" y="0"/>
                </a:cubicBezTo>
                <a:cubicBezTo>
                  <a:pt x="319577" y="-8152"/>
                  <a:pt x="436375" y="7448"/>
                  <a:pt x="742314" y="0"/>
                </a:cubicBezTo>
                <a:cubicBezTo>
                  <a:pt x="1048253" y="-7448"/>
                  <a:pt x="1243317" y="-28692"/>
                  <a:pt x="1436524" y="0"/>
                </a:cubicBezTo>
                <a:cubicBezTo>
                  <a:pt x="1629731" y="28692"/>
                  <a:pt x="1947309" y="32740"/>
                  <a:pt x="2130733" y="0"/>
                </a:cubicBezTo>
                <a:cubicBezTo>
                  <a:pt x="2314157" y="-32740"/>
                  <a:pt x="2783600" y="46551"/>
                  <a:pt x="3266713" y="0"/>
                </a:cubicBezTo>
                <a:cubicBezTo>
                  <a:pt x="3331673" y="-11859"/>
                  <a:pt x="3384892" y="54704"/>
                  <a:pt x="3377927" y="111214"/>
                </a:cubicBezTo>
                <a:cubicBezTo>
                  <a:pt x="3367334" y="221743"/>
                  <a:pt x="3397639" y="352575"/>
                  <a:pt x="3377927" y="556058"/>
                </a:cubicBezTo>
                <a:cubicBezTo>
                  <a:pt x="3375186" y="619985"/>
                  <a:pt x="3324626" y="669707"/>
                  <a:pt x="3266713" y="667272"/>
                </a:cubicBezTo>
                <a:cubicBezTo>
                  <a:pt x="3053757" y="647019"/>
                  <a:pt x="2798965" y="646509"/>
                  <a:pt x="2635613" y="667272"/>
                </a:cubicBezTo>
                <a:cubicBezTo>
                  <a:pt x="2472261" y="688035"/>
                  <a:pt x="2256211" y="649180"/>
                  <a:pt x="2099178" y="667272"/>
                </a:cubicBezTo>
                <a:cubicBezTo>
                  <a:pt x="1942146" y="685364"/>
                  <a:pt x="1624978" y="641965"/>
                  <a:pt x="1499634" y="667272"/>
                </a:cubicBezTo>
                <a:cubicBezTo>
                  <a:pt x="1374290" y="692579"/>
                  <a:pt x="1005257" y="673984"/>
                  <a:pt x="805424" y="667272"/>
                </a:cubicBezTo>
                <a:cubicBezTo>
                  <a:pt x="605591" y="660561"/>
                  <a:pt x="335022" y="672656"/>
                  <a:pt x="111214" y="667272"/>
                </a:cubicBezTo>
                <a:cubicBezTo>
                  <a:pt x="45831" y="664874"/>
                  <a:pt x="9370" y="606662"/>
                  <a:pt x="0" y="556058"/>
                </a:cubicBezTo>
                <a:cubicBezTo>
                  <a:pt x="-7083" y="421566"/>
                  <a:pt x="-11657" y="258234"/>
                  <a:pt x="0" y="11121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Ford Motor Company (F)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81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67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5441" y="6187407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المخاطرة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1187766" y="284899"/>
            <a:ext cx="2622235" cy="399590"/>
          </a:xfrm>
          <a:prstGeom prst="roundRect">
            <a:avLst/>
          </a:pr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أهمية دراسة نسب المخاطرة؟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EFBA0A-5D84-6F14-3D83-CE4260C65C7E}"/>
              </a:ext>
            </a:extLst>
          </p:cNvPr>
          <p:cNvSpPr/>
          <p:nvPr/>
        </p:nvSpPr>
        <p:spPr>
          <a:xfrm>
            <a:off x="9086949" y="1217577"/>
            <a:ext cx="2472095" cy="1012536"/>
          </a:xfrm>
          <a:custGeom>
            <a:avLst/>
            <a:gdLst>
              <a:gd name="connsiteX0" fmla="*/ 0 w 2472095"/>
              <a:gd name="connsiteY0" fmla="*/ 168759 h 1012536"/>
              <a:gd name="connsiteX1" fmla="*/ 168759 w 2472095"/>
              <a:gd name="connsiteY1" fmla="*/ 0 h 1012536"/>
              <a:gd name="connsiteX2" fmla="*/ 2303336 w 2472095"/>
              <a:gd name="connsiteY2" fmla="*/ 0 h 1012536"/>
              <a:gd name="connsiteX3" fmla="*/ 2472095 w 2472095"/>
              <a:gd name="connsiteY3" fmla="*/ 168759 h 1012536"/>
              <a:gd name="connsiteX4" fmla="*/ 2472095 w 2472095"/>
              <a:gd name="connsiteY4" fmla="*/ 843777 h 1012536"/>
              <a:gd name="connsiteX5" fmla="*/ 2303336 w 2472095"/>
              <a:gd name="connsiteY5" fmla="*/ 1012536 h 1012536"/>
              <a:gd name="connsiteX6" fmla="*/ 168759 w 2472095"/>
              <a:gd name="connsiteY6" fmla="*/ 1012536 h 1012536"/>
              <a:gd name="connsiteX7" fmla="*/ 0 w 2472095"/>
              <a:gd name="connsiteY7" fmla="*/ 843777 h 1012536"/>
              <a:gd name="connsiteX8" fmla="*/ 0 w 2472095"/>
              <a:gd name="connsiteY8" fmla="*/ 168759 h 101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2095" h="1012536" fill="none" extrusionOk="0">
                <a:moveTo>
                  <a:pt x="0" y="168759"/>
                </a:moveTo>
                <a:cubicBezTo>
                  <a:pt x="1057" y="73135"/>
                  <a:pt x="77084" y="-10550"/>
                  <a:pt x="168759" y="0"/>
                </a:cubicBezTo>
                <a:cubicBezTo>
                  <a:pt x="670933" y="-44396"/>
                  <a:pt x="1528381" y="87807"/>
                  <a:pt x="2303336" y="0"/>
                </a:cubicBezTo>
                <a:cubicBezTo>
                  <a:pt x="2392463" y="-17361"/>
                  <a:pt x="2475799" y="87998"/>
                  <a:pt x="2472095" y="168759"/>
                </a:cubicBezTo>
                <a:cubicBezTo>
                  <a:pt x="2452461" y="503935"/>
                  <a:pt x="2520584" y="680479"/>
                  <a:pt x="2472095" y="843777"/>
                </a:cubicBezTo>
                <a:cubicBezTo>
                  <a:pt x="2471330" y="943739"/>
                  <a:pt x="2405860" y="1024187"/>
                  <a:pt x="2303336" y="1012536"/>
                </a:cubicBezTo>
                <a:cubicBezTo>
                  <a:pt x="1636775" y="1118818"/>
                  <a:pt x="1119572" y="1091989"/>
                  <a:pt x="168759" y="1012536"/>
                </a:cubicBezTo>
                <a:cubicBezTo>
                  <a:pt x="66082" y="1001269"/>
                  <a:pt x="1409" y="921157"/>
                  <a:pt x="0" y="843777"/>
                </a:cubicBezTo>
                <a:cubicBezTo>
                  <a:pt x="-54286" y="672916"/>
                  <a:pt x="43394" y="313579"/>
                  <a:pt x="0" y="168759"/>
                </a:cubicBezTo>
                <a:close/>
              </a:path>
              <a:path w="2472095" h="1012536" stroke="0" extrusionOk="0">
                <a:moveTo>
                  <a:pt x="0" y="168759"/>
                </a:moveTo>
                <a:cubicBezTo>
                  <a:pt x="12739" y="85162"/>
                  <a:pt x="76324" y="-6204"/>
                  <a:pt x="168759" y="0"/>
                </a:cubicBezTo>
                <a:cubicBezTo>
                  <a:pt x="833381" y="-169112"/>
                  <a:pt x="1451330" y="-111516"/>
                  <a:pt x="2303336" y="0"/>
                </a:cubicBezTo>
                <a:cubicBezTo>
                  <a:pt x="2404784" y="10876"/>
                  <a:pt x="2465425" y="76349"/>
                  <a:pt x="2472095" y="168759"/>
                </a:cubicBezTo>
                <a:cubicBezTo>
                  <a:pt x="2490893" y="441338"/>
                  <a:pt x="2441761" y="644500"/>
                  <a:pt x="2472095" y="843777"/>
                </a:cubicBezTo>
                <a:cubicBezTo>
                  <a:pt x="2477456" y="946867"/>
                  <a:pt x="2407017" y="1011571"/>
                  <a:pt x="2303336" y="1012536"/>
                </a:cubicBezTo>
                <a:cubicBezTo>
                  <a:pt x="1946312" y="1017777"/>
                  <a:pt x="505527" y="1100093"/>
                  <a:pt x="168759" y="1012536"/>
                </a:cubicBezTo>
                <a:cubicBezTo>
                  <a:pt x="69238" y="1019591"/>
                  <a:pt x="8873" y="945797"/>
                  <a:pt x="0" y="843777"/>
                </a:cubicBezTo>
                <a:cubicBezTo>
                  <a:pt x="56276" y="700212"/>
                  <a:pt x="-9708" y="503081"/>
                  <a:pt x="0" y="168759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20403291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قياس قدرة الشركة على تسديد التزاماتها</a:t>
            </a:r>
            <a:endParaRPr lang="en-US" dirty="0">
              <a:solidFill>
                <a:srgbClr val="FF0000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4997767" y="207232"/>
            <a:ext cx="3377927" cy="1010344"/>
          </a:xfrm>
          <a:custGeom>
            <a:avLst/>
            <a:gdLst>
              <a:gd name="connsiteX0" fmla="*/ 0 w 3377927"/>
              <a:gd name="connsiteY0" fmla="*/ 168394 h 1010344"/>
              <a:gd name="connsiteX1" fmla="*/ 168394 w 3377927"/>
              <a:gd name="connsiteY1" fmla="*/ 0 h 1010344"/>
              <a:gd name="connsiteX2" fmla="*/ 3209533 w 3377927"/>
              <a:gd name="connsiteY2" fmla="*/ 0 h 1010344"/>
              <a:gd name="connsiteX3" fmla="*/ 3377927 w 3377927"/>
              <a:gd name="connsiteY3" fmla="*/ 168394 h 1010344"/>
              <a:gd name="connsiteX4" fmla="*/ 3377927 w 3377927"/>
              <a:gd name="connsiteY4" fmla="*/ 841950 h 1010344"/>
              <a:gd name="connsiteX5" fmla="*/ 3209533 w 3377927"/>
              <a:gd name="connsiteY5" fmla="*/ 1010344 h 1010344"/>
              <a:gd name="connsiteX6" fmla="*/ 168394 w 3377927"/>
              <a:gd name="connsiteY6" fmla="*/ 1010344 h 1010344"/>
              <a:gd name="connsiteX7" fmla="*/ 0 w 3377927"/>
              <a:gd name="connsiteY7" fmla="*/ 841950 h 1010344"/>
              <a:gd name="connsiteX8" fmla="*/ 0 w 3377927"/>
              <a:gd name="connsiteY8" fmla="*/ 168394 h 101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7927" h="1010344" fill="none" extrusionOk="0">
                <a:moveTo>
                  <a:pt x="0" y="168394"/>
                </a:moveTo>
                <a:cubicBezTo>
                  <a:pt x="1673" y="70865"/>
                  <a:pt x="65492" y="8665"/>
                  <a:pt x="168394" y="0"/>
                </a:cubicBezTo>
                <a:cubicBezTo>
                  <a:pt x="928591" y="120266"/>
                  <a:pt x="1950406" y="124504"/>
                  <a:pt x="3209533" y="0"/>
                </a:cubicBezTo>
                <a:cubicBezTo>
                  <a:pt x="3316857" y="-10014"/>
                  <a:pt x="3393347" y="82294"/>
                  <a:pt x="3377927" y="168394"/>
                </a:cubicBezTo>
                <a:cubicBezTo>
                  <a:pt x="3377686" y="318213"/>
                  <a:pt x="3397627" y="561035"/>
                  <a:pt x="3377927" y="841950"/>
                </a:cubicBezTo>
                <a:cubicBezTo>
                  <a:pt x="3376482" y="934054"/>
                  <a:pt x="3297602" y="1024104"/>
                  <a:pt x="3209533" y="1010344"/>
                </a:cubicBezTo>
                <a:cubicBezTo>
                  <a:pt x="2576730" y="1020356"/>
                  <a:pt x="1090144" y="1120946"/>
                  <a:pt x="168394" y="1010344"/>
                </a:cubicBezTo>
                <a:cubicBezTo>
                  <a:pt x="65945" y="1020644"/>
                  <a:pt x="14700" y="933423"/>
                  <a:pt x="0" y="841950"/>
                </a:cubicBezTo>
                <a:cubicBezTo>
                  <a:pt x="38419" y="662257"/>
                  <a:pt x="-32754" y="324186"/>
                  <a:pt x="0" y="168394"/>
                </a:cubicBezTo>
                <a:close/>
              </a:path>
              <a:path w="3377927" h="1010344" stroke="0" extrusionOk="0">
                <a:moveTo>
                  <a:pt x="0" y="168394"/>
                </a:moveTo>
                <a:cubicBezTo>
                  <a:pt x="-7235" y="66534"/>
                  <a:pt x="72804" y="15123"/>
                  <a:pt x="168394" y="0"/>
                </a:cubicBezTo>
                <a:cubicBezTo>
                  <a:pt x="1549367" y="-12376"/>
                  <a:pt x="2879899" y="-128829"/>
                  <a:pt x="3209533" y="0"/>
                </a:cubicBezTo>
                <a:cubicBezTo>
                  <a:pt x="3300734" y="-10570"/>
                  <a:pt x="3369539" y="89319"/>
                  <a:pt x="3377927" y="168394"/>
                </a:cubicBezTo>
                <a:cubicBezTo>
                  <a:pt x="3342870" y="346167"/>
                  <a:pt x="3359474" y="646161"/>
                  <a:pt x="3377927" y="841950"/>
                </a:cubicBezTo>
                <a:cubicBezTo>
                  <a:pt x="3379686" y="943932"/>
                  <a:pt x="3300842" y="1010705"/>
                  <a:pt x="3209533" y="1010344"/>
                </a:cubicBezTo>
                <a:cubicBezTo>
                  <a:pt x="2507825" y="1096147"/>
                  <a:pt x="1362620" y="880261"/>
                  <a:pt x="168394" y="1010344"/>
                </a:cubicBezTo>
                <a:cubicBezTo>
                  <a:pt x="75416" y="1022149"/>
                  <a:pt x="11498" y="925716"/>
                  <a:pt x="0" y="841950"/>
                </a:cubicBezTo>
                <a:cubicBezTo>
                  <a:pt x="6314" y="738713"/>
                  <a:pt x="48149" y="472213"/>
                  <a:pt x="0" y="168394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7303877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نسبة السيولة الجارية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Current Ratio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1847273" y="2417934"/>
            <a:ext cx="9742641" cy="1084934"/>
          </a:xfrm>
          <a:custGeom>
            <a:avLst/>
            <a:gdLst>
              <a:gd name="connsiteX0" fmla="*/ 0 w 9742641"/>
              <a:gd name="connsiteY0" fmla="*/ 180826 h 1084934"/>
              <a:gd name="connsiteX1" fmla="*/ 180826 w 9742641"/>
              <a:gd name="connsiteY1" fmla="*/ 0 h 1084934"/>
              <a:gd name="connsiteX2" fmla="*/ 569467 w 9742641"/>
              <a:gd name="connsiteY2" fmla="*/ 0 h 1084934"/>
              <a:gd name="connsiteX3" fmla="*/ 1427157 w 9742641"/>
              <a:gd name="connsiteY3" fmla="*/ 0 h 1084934"/>
              <a:gd name="connsiteX4" fmla="*/ 2191038 w 9742641"/>
              <a:gd name="connsiteY4" fmla="*/ 0 h 1084934"/>
              <a:gd name="connsiteX5" fmla="*/ 2954918 w 9742641"/>
              <a:gd name="connsiteY5" fmla="*/ 0 h 1084934"/>
              <a:gd name="connsiteX6" fmla="*/ 3531179 w 9742641"/>
              <a:gd name="connsiteY6" fmla="*/ 0 h 1084934"/>
              <a:gd name="connsiteX7" fmla="*/ 4388870 w 9742641"/>
              <a:gd name="connsiteY7" fmla="*/ 0 h 1084934"/>
              <a:gd name="connsiteX8" fmla="*/ 5246560 w 9742641"/>
              <a:gd name="connsiteY8" fmla="*/ 0 h 1084934"/>
              <a:gd name="connsiteX9" fmla="*/ 5635201 w 9742641"/>
              <a:gd name="connsiteY9" fmla="*/ 0 h 1084934"/>
              <a:gd name="connsiteX10" fmla="*/ 6492891 w 9742641"/>
              <a:gd name="connsiteY10" fmla="*/ 0 h 1084934"/>
              <a:gd name="connsiteX11" fmla="*/ 7069152 w 9742641"/>
              <a:gd name="connsiteY11" fmla="*/ 0 h 1084934"/>
              <a:gd name="connsiteX12" fmla="*/ 7833033 w 9742641"/>
              <a:gd name="connsiteY12" fmla="*/ 0 h 1084934"/>
              <a:gd name="connsiteX13" fmla="*/ 8409293 w 9742641"/>
              <a:gd name="connsiteY13" fmla="*/ 0 h 1084934"/>
              <a:gd name="connsiteX14" fmla="*/ 9561815 w 9742641"/>
              <a:gd name="connsiteY14" fmla="*/ 0 h 1084934"/>
              <a:gd name="connsiteX15" fmla="*/ 9742641 w 9742641"/>
              <a:gd name="connsiteY15" fmla="*/ 180826 h 1084934"/>
              <a:gd name="connsiteX16" fmla="*/ 9742641 w 9742641"/>
              <a:gd name="connsiteY16" fmla="*/ 542467 h 1084934"/>
              <a:gd name="connsiteX17" fmla="*/ 9742641 w 9742641"/>
              <a:gd name="connsiteY17" fmla="*/ 904108 h 1084934"/>
              <a:gd name="connsiteX18" fmla="*/ 9561815 w 9742641"/>
              <a:gd name="connsiteY18" fmla="*/ 1084934 h 1084934"/>
              <a:gd name="connsiteX19" fmla="*/ 9173174 w 9742641"/>
              <a:gd name="connsiteY19" fmla="*/ 1084934 h 1084934"/>
              <a:gd name="connsiteX20" fmla="*/ 8690723 w 9742641"/>
              <a:gd name="connsiteY20" fmla="*/ 1084934 h 1084934"/>
              <a:gd name="connsiteX21" fmla="*/ 8302082 w 9742641"/>
              <a:gd name="connsiteY21" fmla="*/ 1084934 h 1084934"/>
              <a:gd name="connsiteX22" fmla="*/ 7819631 w 9742641"/>
              <a:gd name="connsiteY22" fmla="*/ 1084934 h 1084934"/>
              <a:gd name="connsiteX23" fmla="*/ 7430990 w 9742641"/>
              <a:gd name="connsiteY23" fmla="*/ 1084934 h 1084934"/>
              <a:gd name="connsiteX24" fmla="*/ 6854730 w 9742641"/>
              <a:gd name="connsiteY24" fmla="*/ 1084934 h 1084934"/>
              <a:gd name="connsiteX25" fmla="*/ 6184659 w 9742641"/>
              <a:gd name="connsiteY25" fmla="*/ 1084934 h 1084934"/>
              <a:gd name="connsiteX26" fmla="*/ 5514588 w 9742641"/>
              <a:gd name="connsiteY26" fmla="*/ 1084934 h 1084934"/>
              <a:gd name="connsiteX27" fmla="*/ 4750708 w 9742641"/>
              <a:gd name="connsiteY27" fmla="*/ 1084934 h 1084934"/>
              <a:gd name="connsiteX28" fmla="*/ 4362067 w 9742641"/>
              <a:gd name="connsiteY28" fmla="*/ 1084934 h 1084934"/>
              <a:gd name="connsiteX29" fmla="*/ 3879616 w 9742641"/>
              <a:gd name="connsiteY29" fmla="*/ 1084934 h 1084934"/>
              <a:gd name="connsiteX30" fmla="*/ 3021926 w 9742641"/>
              <a:gd name="connsiteY30" fmla="*/ 1084934 h 1084934"/>
              <a:gd name="connsiteX31" fmla="*/ 2633285 w 9742641"/>
              <a:gd name="connsiteY31" fmla="*/ 1084934 h 1084934"/>
              <a:gd name="connsiteX32" fmla="*/ 2057024 w 9742641"/>
              <a:gd name="connsiteY32" fmla="*/ 1084934 h 1084934"/>
              <a:gd name="connsiteX33" fmla="*/ 1386953 w 9742641"/>
              <a:gd name="connsiteY33" fmla="*/ 1084934 h 1084934"/>
              <a:gd name="connsiteX34" fmla="*/ 810692 w 9742641"/>
              <a:gd name="connsiteY34" fmla="*/ 1084934 h 1084934"/>
              <a:gd name="connsiteX35" fmla="*/ 180826 w 9742641"/>
              <a:gd name="connsiteY35" fmla="*/ 1084934 h 1084934"/>
              <a:gd name="connsiteX36" fmla="*/ 0 w 9742641"/>
              <a:gd name="connsiteY36" fmla="*/ 904108 h 1084934"/>
              <a:gd name="connsiteX37" fmla="*/ 0 w 9742641"/>
              <a:gd name="connsiteY37" fmla="*/ 564165 h 1084934"/>
              <a:gd name="connsiteX38" fmla="*/ 0 w 9742641"/>
              <a:gd name="connsiteY38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742641" h="1084934" fill="none" extrusionOk="0">
                <a:moveTo>
                  <a:pt x="0" y="180826"/>
                </a:moveTo>
                <a:cubicBezTo>
                  <a:pt x="-16636" y="87591"/>
                  <a:pt x="95841" y="11291"/>
                  <a:pt x="180826" y="0"/>
                </a:cubicBezTo>
                <a:cubicBezTo>
                  <a:pt x="370346" y="1851"/>
                  <a:pt x="458336" y="14929"/>
                  <a:pt x="569467" y="0"/>
                </a:cubicBezTo>
                <a:cubicBezTo>
                  <a:pt x="680598" y="-14929"/>
                  <a:pt x="1089645" y="-34167"/>
                  <a:pt x="1427157" y="0"/>
                </a:cubicBezTo>
                <a:cubicBezTo>
                  <a:pt x="1764669" y="34167"/>
                  <a:pt x="1935002" y="-31766"/>
                  <a:pt x="2191038" y="0"/>
                </a:cubicBezTo>
                <a:cubicBezTo>
                  <a:pt x="2447074" y="31766"/>
                  <a:pt x="2801334" y="16656"/>
                  <a:pt x="2954918" y="0"/>
                </a:cubicBezTo>
                <a:cubicBezTo>
                  <a:pt x="3108502" y="-16656"/>
                  <a:pt x="3243081" y="-8551"/>
                  <a:pt x="3531179" y="0"/>
                </a:cubicBezTo>
                <a:cubicBezTo>
                  <a:pt x="3819277" y="8551"/>
                  <a:pt x="4058489" y="-40850"/>
                  <a:pt x="4388870" y="0"/>
                </a:cubicBezTo>
                <a:cubicBezTo>
                  <a:pt x="4719251" y="40850"/>
                  <a:pt x="4956435" y="15195"/>
                  <a:pt x="5246560" y="0"/>
                </a:cubicBezTo>
                <a:cubicBezTo>
                  <a:pt x="5536685" y="-15195"/>
                  <a:pt x="5500349" y="3920"/>
                  <a:pt x="5635201" y="0"/>
                </a:cubicBezTo>
                <a:cubicBezTo>
                  <a:pt x="5770053" y="-3920"/>
                  <a:pt x="6201271" y="-11210"/>
                  <a:pt x="6492891" y="0"/>
                </a:cubicBezTo>
                <a:cubicBezTo>
                  <a:pt x="6784511" y="11210"/>
                  <a:pt x="6915117" y="-13707"/>
                  <a:pt x="7069152" y="0"/>
                </a:cubicBezTo>
                <a:cubicBezTo>
                  <a:pt x="7223187" y="13707"/>
                  <a:pt x="7552065" y="-5938"/>
                  <a:pt x="7833033" y="0"/>
                </a:cubicBezTo>
                <a:cubicBezTo>
                  <a:pt x="8114001" y="5938"/>
                  <a:pt x="8184367" y="-28275"/>
                  <a:pt x="8409293" y="0"/>
                </a:cubicBezTo>
                <a:cubicBezTo>
                  <a:pt x="8634219" y="28275"/>
                  <a:pt x="9067916" y="-15005"/>
                  <a:pt x="9561815" y="0"/>
                </a:cubicBezTo>
                <a:cubicBezTo>
                  <a:pt x="9638609" y="7249"/>
                  <a:pt x="9752892" y="72935"/>
                  <a:pt x="9742641" y="180826"/>
                </a:cubicBezTo>
                <a:cubicBezTo>
                  <a:pt x="9728600" y="317204"/>
                  <a:pt x="9735112" y="465736"/>
                  <a:pt x="9742641" y="542467"/>
                </a:cubicBezTo>
                <a:cubicBezTo>
                  <a:pt x="9750170" y="619198"/>
                  <a:pt x="9724858" y="826610"/>
                  <a:pt x="9742641" y="904108"/>
                </a:cubicBezTo>
                <a:cubicBezTo>
                  <a:pt x="9724345" y="990337"/>
                  <a:pt x="9639507" y="1079135"/>
                  <a:pt x="9561815" y="1084934"/>
                </a:cubicBezTo>
                <a:cubicBezTo>
                  <a:pt x="9433265" y="1102842"/>
                  <a:pt x="9261554" y="1092129"/>
                  <a:pt x="9173174" y="1084934"/>
                </a:cubicBezTo>
                <a:cubicBezTo>
                  <a:pt x="9084794" y="1077739"/>
                  <a:pt x="8894321" y="1082869"/>
                  <a:pt x="8690723" y="1084934"/>
                </a:cubicBezTo>
                <a:cubicBezTo>
                  <a:pt x="8487125" y="1086999"/>
                  <a:pt x="8415245" y="1084986"/>
                  <a:pt x="8302082" y="1084934"/>
                </a:cubicBezTo>
                <a:cubicBezTo>
                  <a:pt x="8188919" y="1084882"/>
                  <a:pt x="7985349" y="1064503"/>
                  <a:pt x="7819631" y="1084934"/>
                </a:cubicBezTo>
                <a:cubicBezTo>
                  <a:pt x="7653913" y="1105365"/>
                  <a:pt x="7581961" y="1098771"/>
                  <a:pt x="7430990" y="1084934"/>
                </a:cubicBezTo>
                <a:cubicBezTo>
                  <a:pt x="7280019" y="1071097"/>
                  <a:pt x="7031527" y="1098385"/>
                  <a:pt x="6854730" y="1084934"/>
                </a:cubicBezTo>
                <a:cubicBezTo>
                  <a:pt x="6677933" y="1071483"/>
                  <a:pt x="6323403" y="1064120"/>
                  <a:pt x="6184659" y="1084934"/>
                </a:cubicBezTo>
                <a:cubicBezTo>
                  <a:pt x="6045915" y="1105748"/>
                  <a:pt x="5804219" y="1111695"/>
                  <a:pt x="5514588" y="1084934"/>
                </a:cubicBezTo>
                <a:cubicBezTo>
                  <a:pt x="5224957" y="1058173"/>
                  <a:pt x="4953185" y="1077046"/>
                  <a:pt x="4750708" y="1084934"/>
                </a:cubicBezTo>
                <a:cubicBezTo>
                  <a:pt x="4548231" y="1092822"/>
                  <a:pt x="4554811" y="1080745"/>
                  <a:pt x="4362067" y="1084934"/>
                </a:cubicBezTo>
                <a:cubicBezTo>
                  <a:pt x="4169323" y="1089123"/>
                  <a:pt x="4050151" y="1096568"/>
                  <a:pt x="3879616" y="1084934"/>
                </a:cubicBezTo>
                <a:cubicBezTo>
                  <a:pt x="3709081" y="1073300"/>
                  <a:pt x="3212288" y="1066147"/>
                  <a:pt x="3021926" y="1084934"/>
                </a:cubicBezTo>
                <a:cubicBezTo>
                  <a:pt x="2831564" y="1103722"/>
                  <a:pt x="2770794" y="1077235"/>
                  <a:pt x="2633285" y="1084934"/>
                </a:cubicBezTo>
                <a:cubicBezTo>
                  <a:pt x="2495776" y="1092633"/>
                  <a:pt x="2336414" y="1112323"/>
                  <a:pt x="2057024" y="1084934"/>
                </a:cubicBezTo>
                <a:cubicBezTo>
                  <a:pt x="1777634" y="1057545"/>
                  <a:pt x="1629843" y="1070845"/>
                  <a:pt x="1386953" y="1084934"/>
                </a:cubicBezTo>
                <a:cubicBezTo>
                  <a:pt x="1144063" y="1099023"/>
                  <a:pt x="1026850" y="1084141"/>
                  <a:pt x="810692" y="1084934"/>
                </a:cubicBezTo>
                <a:cubicBezTo>
                  <a:pt x="594534" y="1085727"/>
                  <a:pt x="377032" y="1102663"/>
                  <a:pt x="180826" y="1084934"/>
                </a:cubicBezTo>
                <a:cubicBezTo>
                  <a:pt x="67342" y="1098553"/>
                  <a:pt x="3176" y="1009071"/>
                  <a:pt x="0" y="904108"/>
                </a:cubicBezTo>
                <a:cubicBezTo>
                  <a:pt x="-14745" y="747453"/>
                  <a:pt x="-5493" y="633523"/>
                  <a:pt x="0" y="564165"/>
                </a:cubicBezTo>
                <a:cubicBezTo>
                  <a:pt x="5493" y="494807"/>
                  <a:pt x="-17646" y="357427"/>
                  <a:pt x="0" y="180826"/>
                </a:cubicBezTo>
                <a:close/>
              </a:path>
              <a:path w="9742641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512087" y="30814"/>
                  <a:pt x="586012" y="24903"/>
                  <a:pt x="850897" y="0"/>
                </a:cubicBezTo>
                <a:cubicBezTo>
                  <a:pt x="1115782" y="-24903"/>
                  <a:pt x="1418476" y="-32251"/>
                  <a:pt x="1708587" y="0"/>
                </a:cubicBezTo>
                <a:cubicBezTo>
                  <a:pt x="1998698" y="32251"/>
                  <a:pt x="2167893" y="-24322"/>
                  <a:pt x="2566277" y="0"/>
                </a:cubicBezTo>
                <a:cubicBezTo>
                  <a:pt x="2964661" y="24322"/>
                  <a:pt x="2952462" y="-14127"/>
                  <a:pt x="3142538" y="0"/>
                </a:cubicBezTo>
                <a:cubicBezTo>
                  <a:pt x="3332614" y="14127"/>
                  <a:pt x="3581624" y="-1876"/>
                  <a:pt x="3906419" y="0"/>
                </a:cubicBezTo>
                <a:cubicBezTo>
                  <a:pt x="4231214" y="1876"/>
                  <a:pt x="4484920" y="39527"/>
                  <a:pt x="4764109" y="0"/>
                </a:cubicBezTo>
                <a:cubicBezTo>
                  <a:pt x="5043298" y="-39527"/>
                  <a:pt x="5210664" y="-7607"/>
                  <a:pt x="5340370" y="0"/>
                </a:cubicBezTo>
                <a:cubicBezTo>
                  <a:pt x="5470076" y="7607"/>
                  <a:pt x="5706899" y="23056"/>
                  <a:pt x="6010441" y="0"/>
                </a:cubicBezTo>
                <a:cubicBezTo>
                  <a:pt x="6313983" y="-23056"/>
                  <a:pt x="6316606" y="-13343"/>
                  <a:pt x="6399082" y="0"/>
                </a:cubicBezTo>
                <a:cubicBezTo>
                  <a:pt x="6481558" y="13343"/>
                  <a:pt x="6909591" y="-3480"/>
                  <a:pt x="7162962" y="0"/>
                </a:cubicBezTo>
                <a:cubicBezTo>
                  <a:pt x="7416333" y="3480"/>
                  <a:pt x="7452821" y="15158"/>
                  <a:pt x="7551603" y="0"/>
                </a:cubicBezTo>
                <a:cubicBezTo>
                  <a:pt x="7650385" y="-15158"/>
                  <a:pt x="7851113" y="11903"/>
                  <a:pt x="8127864" y="0"/>
                </a:cubicBezTo>
                <a:cubicBezTo>
                  <a:pt x="8404615" y="-11903"/>
                  <a:pt x="8719693" y="11612"/>
                  <a:pt x="8985554" y="0"/>
                </a:cubicBezTo>
                <a:cubicBezTo>
                  <a:pt x="9251415" y="-11612"/>
                  <a:pt x="9314834" y="-7091"/>
                  <a:pt x="9561815" y="0"/>
                </a:cubicBezTo>
                <a:cubicBezTo>
                  <a:pt x="9650688" y="-6656"/>
                  <a:pt x="9752774" y="69260"/>
                  <a:pt x="9742641" y="180826"/>
                </a:cubicBezTo>
                <a:cubicBezTo>
                  <a:pt x="9729844" y="297440"/>
                  <a:pt x="9756705" y="386738"/>
                  <a:pt x="9742641" y="549700"/>
                </a:cubicBezTo>
                <a:cubicBezTo>
                  <a:pt x="9728577" y="712662"/>
                  <a:pt x="9753024" y="804220"/>
                  <a:pt x="9742641" y="904108"/>
                </a:cubicBezTo>
                <a:cubicBezTo>
                  <a:pt x="9744260" y="1001851"/>
                  <a:pt x="9664131" y="1085403"/>
                  <a:pt x="9561815" y="1084934"/>
                </a:cubicBezTo>
                <a:cubicBezTo>
                  <a:pt x="9270422" y="1120943"/>
                  <a:pt x="9109154" y="1066243"/>
                  <a:pt x="8797934" y="1084934"/>
                </a:cubicBezTo>
                <a:cubicBezTo>
                  <a:pt x="8486714" y="1103625"/>
                  <a:pt x="8521478" y="1095784"/>
                  <a:pt x="8315484" y="1084934"/>
                </a:cubicBezTo>
                <a:cubicBezTo>
                  <a:pt x="8109490" y="1074085"/>
                  <a:pt x="7666783" y="1065131"/>
                  <a:pt x="7457793" y="1084934"/>
                </a:cubicBezTo>
                <a:cubicBezTo>
                  <a:pt x="7248803" y="1104737"/>
                  <a:pt x="7159606" y="1103512"/>
                  <a:pt x="6975342" y="1084934"/>
                </a:cubicBezTo>
                <a:cubicBezTo>
                  <a:pt x="6791078" y="1066356"/>
                  <a:pt x="6713346" y="1082793"/>
                  <a:pt x="6492891" y="1084934"/>
                </a:cubicBezTo>
                <a:cubicBezTo>
                  <a:pt x="6272436" y="1087075"/>
                  <a:pt x="5956880" y="1121308"/>
                  <a:pt x="5729011" y="1084934"/>
                </a:cubicBezTo>
                <a:cubicBezTo>
                  <a:pt x="5501142" y="1048560"/>
                  <a:pt x="5330661" y="1047270"/>
                  <a:pt x="4965130" y="1084934"/>
                </a:cubicBezTo>
                <a:cubicBezTo>
                  <a:pt x="4599599" y="1122598"/>
                  <a:pt x="4472524" y="1108978"/>
                  <a:pt x="4201250" y="1084934"/>
                </a:cubicBezTo>
                <a:cubicBezTo>
                  <a:pt x="3929976" y="1060890"/>
                  <a:pt x="3923228" y="1105412"/>
                  <a:pt x="3718799" y="1084934"/>
                </a:cubicBezTo>
                <a:cubicBezTo>
                  <a:pt x="3514370" y="1064456"/>
                  <a:pt x="3267046" y="1055024"/>
                  <a:pt x="3048728" y="1084934"/>
                </a:cubicBezTo>
                <a:cubicBezTo>
                  <a:pt x="2830410" y="1114844"/>
                  <a:pt x="2615537" y="1088193"/>
                  <a:pt x="2472468" y="1084934"/>
                </a:cubicBezTo>
                <a:cubicBezTo>
                  <a:pt x="2329399" y="1081675"/>
                  <a:pt x="2245080" y="1078904"/>
                  <a:pt x="2083827" y="1084934"/>
                </a:cubicBezTo>
                <a:cubicBezTo>
                  <a:pt x="1922574" y="1090964"/>
                  <a:pt x="1405596" y="1053369"/>
                  <a:pt x="1226136" y="1084934"/>
                </a:cubicBezTo>
                <a:cubicBezTo>
                  <a:pt x="1046676" y="1116499"/>
                  <a:pt x="930165" y="1074466"/>
                  <a:pt x="837495" y="1084934"/>
                </a:cubicBezTo>
                <a:cubicBezTo>
                  <a:pt x="744825" y="1095402"/>
                  <a:pt x="427733" y="1097788"/>
                  <a:pt x="180826" y="1084934"/>
                </a:cubicBezTo>
                <a:cubicBezTo>
                  <a:pt x="87685" y="1090844"/>
                  <a:pt x="-2948" y="1007386"/>
                  <a:pt x="0" y="904108"/>
                </a:cubicBezTo>
                <a:cubicBezTo>
                  <a:pt x="-14570" y="805313"/>
                  <a:pt x="16337" y="694741"/>
                  <a:pt x="0" y="535234"/>
                </a:cubicBezTo>
                <a:cubicBezTo>
                  <a:pt x="-16337" y="375727"/>
                  <a:pt x="10657" y="306084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تساعد المستثمر على معرفة مدى 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قدرة الشركة على تغطية التزاماتها القصيرة الأجل باستخدام أصولها المتداولة</a:t>
            </a:r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340A77D-32AF-65A4-1283-9D3F51844FDA}"/>
              </a:ext>
            </a:extLst>
          </p:cNvPr>
          <p:cNvSpPr/>
          <p:nvPr/>
        </p:nvSpPr>
        <p:spPr>
          <a:xfrm>
            <a:off x="1560945" y="3746863"/>
            <a:ext cx="10158394" cy="1268481"/>
          </a:xfrm>
          <a:custGeom>
            <a:avLst/>
            <a:gdLst>
              <a:gd name="connsiteX0" fmla="*/ 0 w 10158394"/>
              <a:gd name="connsiteY0" fmla="*/ 211418 h 1268481"/>
              <a:gd name="connsiteX1" fmla="*/ 211418 w 10158394"/>
              <a:gd name="connsiteY1" fmla="*/ 0 h 1268481"/>
              <a:gd name="connsiteX2" fmla="*/ 614748 w 10158394"/>
              <a:gd name="connsiteY2" fmla="*/ 0 h 1268481"/>
              <a:gd name="connsiteX3" fmla="*/ 1504856 w 10158394"/>
              <a:gd name="connsiteY3" fmla="*/ 0 h 1268481"/>
              <a:gd name="connsiteX4" fmla="*/ 2297609 w 10158394"/>
              <a:gd name="connsiteY4" fmla="*/ 0 h 1268481"/>
              <a:gd name="connsiteX5" fmla="*/ 3090362 w 10158394"/>
              <a:gd name="connsiteY5" fmla="*/ 0 h 1268481"/>
              <a:gd name="connsiteX6" fmla="*/ 3688403 w 10158394"/>
              <a:gd name="connsiteY6" fmla="*/ 0 h 1268481"/>
              <a:gd name="connsiteX7" fmla="*/ 4578511 w 10158394"/>
              <a:gd name="connsiteY7" fmla="*/ 0 h 1268481"/>
              <a:gd name="connsiteX8" fmla="*/ 5468619 w 10158394"/>
              <a:gd name="connsiteY8" fmla="*/ 0 h 1268481"/>
              <a:gd name="connsiteX9" fmla="*/ 5871950 w 10158394"/>
              <a:gd name="connsiteY9" fmla="*/ 0 h 1268481"/>
              <a:gd name="connsiteX10" fmla="*/ 6762058 w 10158394"/>
              <a:gd name="connsiteY10" fmla="*/ 0 h 1268481"/>
              <a:gd name="connsiteX11" fmla="*/ 7360099 w 10158394"/>
              <a:gd name="connsiteY11" fmla="*/ 0 h 1268481"/>
              <a:gd name="connsiteX12" fmla="*/ 8152852 w 10158394"/>
              <a:gd name="connsiteY12" fmla="*/ 0 h 1268481"/>
              <a:gd name="connsiteX13" fmla="*/ 8750893 w 10158394"/>
              <a:gd name="connsiteY13" fmla="*/ 0 h 1268481"/>
              <a:gd name="connsiteX14" fmla="*/ 9946976 w 10158394"/>
              <a:gd name="connsiteY14" fmla="*/ 0 h 1268481"/>
              <a:gd name="connsiteX15" fmla="*/ 10158394 w 10158394"/>
              <a:gd name="connsiteY15" fmla="*/ 211418 h 1268481"/>
              <a:gd name="connsiteX16" fmla="*/ 10158394 w 10158394"/>
              <a:gd name="connsiteY16" fmla="*/ 634241 h 1268481"/>
              <a:gd name="connsiteX17" fmla="*/ 10158394 w 10158394"/>
              <a:gd name="connsiteY17" fmla="*/ 1057063 h 1268481"/>
              <a:gd name="connsiteX18" fmla="*/ 9946976 w 10158394"/>
              <a:gd name="connsiteY18" fmla="*/ 1268481 h 1268481"/>
              <a:gd name="connsiteX19" fmla="*/ 9543646 w 10158394"/>
              <a:gd name="connsiteY19" fmla="*/ 1268481 h 1268481"/>
              <a:gd name="connsiteX20" fmla="*/ 9042960 w 10158394"/>
              <a:gd name="connsiteY20" fmla="*/ 1268481 h 1268481"/>
              <a:gd name="connsiteX21" fmla="*/ 8639630 w 10158394"/>
              <a:gd name="connsiteY21" fmla="*/ 1268481 h 1268481"/>
              <a:gd name="connsiteX22" fmla="*/ 8138944 w 10158394"/>
              <a:gd name="connsiteY22" fmla="*/ 1268481 h 1268481"/>
              <a:gd name="connsiteX23" fmla="*/ 7735614 w 10158394"/>
              <a:gd name="connsiteY23" fmla="*/ 1268481 h 1268481"/>
              <a:gd name="connsiteX24" fmla="*/ 7137572 w 10158394"/>
              <a:gd name="connsiteY24" fmla="*/ 1268481 h 1268481"/>
              <a:gd name="connsiteX25" fmla="*/ 6442175 w 10158394"/>
              <a:gd name="connsiteY25" fmla="*/ 1268481 h 1268481"/>
              <a:gd name="connsiteX26" fmla="*/ 5746778 w 10158394"/>
              <a:gd name="connsiteY26" fmla="*/ 1268481 h 1268481"/>
              <a:gd name="connsiteX27" fmla="*/ 4954026 w 10158394"/>
              <a:gd name="connsiteY27" fmla="*/ 1268481 h 1268481"/>
              <a:gd name="connsiteX28" fmla="*/ 4550695 w 10158394"/>
              <a:gd name="connsiteY28" fmla="*/ 1268481 h 1268481"/>
              <a:gd name="connsiteX29" fmla="*/ 4050009 w 10158394"/>
              <a:gd name="connsiteY29" fmla="*/ 1268481 h 1268481"/>
              <a:gd name="connsiteX30" fmla="*/ 3159901 w 10158394"/>
              <a:gd name="connsiteY30" fmla="*/ 1268481 h 1268481"/>
              <a:gd name="connsiteX31" fmla="*/ 2756571 w 10158394"/>
              <a:gd name="connsiteY31" fmla="*/ 1268481 h 1268481"/>
              <a:gd name="connsiteX32" fmla="*/ 2158530 w 10158394"/>
              <a:gd name="connsiteY32" fmla="*/ 1268481 h 1268481"/>
              <a:gd name="connsiteX33" fmla="*/ 1463133 w 10158394"/>
              <a:gd name="connsiteY33" fmla="*/ 1268481 h 1268481"/>
              <a:gd name="connsiteX34" fmla="*/ 865091 w 10158394"/>
              <a:gd name="connsiteY34" fmla="*/ 1268481 h 1268481"/>
              <a:gd name="connsiteX35" fmla="*/ 211418 w 10158394"/>
              <a:gd name="connsiteY35" fmla="*/ 1268481 h 1268481"/>
              <a:gd name="connsiteX36" fmla="*/ 0 w 10158394"/>
              <a:gd name="connsiteY36" fmla="*/ 1057063 h 1268481"/>
              <a:gd name="connsiteX37" fmla="*/ 0 w 10158394"/>
              <a:gd name="connsiteY37" fmla="*/ 659610 h 1268481"/>
              <a:gd name="connsiteX38" fmla="*/ 0 w 10158394"/>
              <a:gd name="connsiteY38" fmla="*/ 211418 h 126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58394" h="1268481" fill="none" extrusionOk="0">
                <a:moveTo>
                  <a:pt x="0" y="211418"/>
                </a:moveTo>
                <a:cubicBezTo>
                  <a:pt x="-10761" y="98945"/>
                  <a:pt x="97010" y="1786"/>
                  <a:pt x="211418" y="0"/>
                </a:cubicBezTo>
                <a:cubicBezTo>
                  <a:pt x="357730" y="16588"/>
                  <a:pt x="423924" y="-18314"/>
                  <a:pt x="614748" y="0"/>
                </a:cubicBezTo>
                <a:cubicBezTo>
                  <a:pt x="805572" y="18314"/>
                  <a:pt x="1212042" y="-5311"/>
                  <a:pt x="1504856" y="0"/>
                </a:cubicBezTo>
                <a:cubicBezTo>
                  <a:pt x="1797670" y="5311"/>
                  <a:pt x="2072787" y="-24020"/>
                  <a:pt x="2297609" y="0"/>
                </a:cubicBezTo>
                <a:cubicBezTo>
                  <a:pt x="2522431" y="24020"/>
                  <a:pt x="2923150" y="21682"/>
                  <a:pt x="3090362" y="0"/>
                </a:cubicBezTo>
                <a:cubicBezTo>
                  <a:pt x="3257574" y="-21682"/>
                  <a:pt x="3446377" y="-8248"/>
                  <a:pt x="3688403" y="0"/>
                </a:cubicBezTo>
                <a:cubicBezTo>
                  <a:pt x="3930429" y="8248"/>
                  <a:pt x="4295104" y="17842"/>
                  <a:pt x="4578511" y="0"/>
                </a:cubicBezTo>
                <a:cubicBezTo>
                  <a:pt x="4861918" y="-17842"/>
                  <a:pt x="5283798" y="-7161"/>
                  <a:pt x="5468619" y="0"/>
                </a:cubicBezTo>
                <a:cubicBezTo>
                  <a:pt x="5653440" y="7161"/>
                  <a:pt x="5740314" y="7201"/>
                  <a:pt x="5871950" y="0"/>
                </a:cubicBezTo>
                <a:cubicBezTo>
                  <a:pt x="6003586" y="-7201"/>
                  <a:pt x="6401809" y="-40006"/>
                  <a:pt x="6762058" y="0"/>
                </a:cubicBezTo>
                <a:cubicBezTo>
                  <a:pt x="7122307" y="40006"/>
                  <a:pt x="7150668" y="8232"/>
                  <a:pt x="7360099" y="0"/>
                </a:cubicBezTo>
                <a:cubicBezTo>
                  <a:pt x="7569530" y="-8232"/>
                  <a:pt x="7919389" y="-29275"/>
                  <a:pt x="8152852" y="0"/>
                </a:cubicBezTo>
                <a:cubicBezTo>
                  <a:pt x="8386315" y="29275"/>
                  <a:pt x="8610883" y="2555"/>
                  <a:pt x="8750893" y="0"/>
                </a:cubicBezTo>
                <a:cubicBezTo>
                  <a:pt x="8890903" y="-2555"/>
                  <a:pt x="9660661" y="-28582"/>
                  <a:pt x="9946976" y="0"/>
                </a:cubicBezTo>
                <a:cubicBezTo>
                  <a:pt x="10038315" y="7988"/>
                  <a:pt x="10166328" y="88445"/>
                  <a:pt x="10158394" y="211418"/>
                </a:cubicBezTo>
                <a:cubicBezTo>
                  <a:pt x="10174077" y="334267"/>
                  <a:pt x="10139661" y="498566"/>
                  <a:pt x="10158394" y="634241"/>
                </a:cubicBezTo>
                <a:cubicBezTo>
                  <a:pt x="10177127" y="769916"/>
                  <a:pt x="10151922" y="877317"/>
                  <a:pt x="10158394" y="1057063"/>
                </a:cubicBezTo>
                <a:cubicBezTo>
                  <a:pt x="10146993" y="1165327"/>
                  <a:pt x="10037398" y="1261593"/>
                  <a:pt x="9946976" y="1268481"/>
                </a:cubicBezTo>
                <a:cubicBezTo>
                  <a:pt x="9801206" y="1252489"/>
                  <a:pt x="9624942" y="1273189"/>
                  <a:pt x="9543646" y="1268481"/>
                </a:cubicBezTo>
                <a:cubicBezTo>
                  <a:pt x="9462350" y="1263774"/>
                  <a:pt x="9214791" y="1247972"/>
                  <a:pt x="9042960" y="1268481"/>
                </a:cubicBezTo>
                <a:cubicBezTo>
                  <a:pt x="8871129" y="1288990"/>
                  <a:pt x="8791090" y="1271635"/>
                  <a:pt x="8639630" y="1268481"/>
                </a:cubicBezTo>
                <a:cubicBezTo>
                  <a:pt x="8488170" y="1265328"/>
                  <a:pt x="8375811" y="1287168"/>
                  <a:pt x="8138944" y="1268481"/>
                </a:cubicBezTo>
                <a:cubicBezTo>
                  <a:pt x="7902077" y="1249794"/>
                  <a:pt x="7849632" y="1283418"/>
                  <a:pt x="7735614" y="1268481"/>
                </a:cubicBezTo>
                <a:cubicBezTo>
                  <a:pt x="7621596" y="1253545"/>
                  <a:pt x="7375529" y="1260688"/>
                  <a:pt x="7137572" y="1268481"/>
                </a:cubicBezTo>
                <a:cubicBezTo>
                  <a:pt x="6899615" y="1276274"/>
                  <a:pt x="6633619" y="1258826"/>
                  <a:pt x="6442175" y="1268481"/>
                </a:cubicBezTo>
                <a:cubicBezTo>
                  <a:pt x="6250731" y="1278136"/>
                  <a:pt x="5940551" y="1235791"/>
                  <a:pt x="5746778" y="1268481"/>
                </a:cubicBezTo>
                <a:cubicBezTo>
                  <a:pt x="5553005" y="1301171"/>
                  <a:pt x="5335934" y="1294592"/>
                  <a:pt x="4954026" y="1268481"/>
                </a:cubicBezTo>
                <a:cubicBezTo>
                  <a:pt x="4572118" y="1242370"/>
                  <a:pt x="4700129" y="1268642"/>
                  <a:pt x="4550695" y="1268481"/>
                </a:cubicBezTo>
                <a:cubicBezTo>
                  <a:pt x="4401261" y="1268320"/>
                  <a:pt x="4195097" y="1280659"/>
                  <a:pt x="4050009" y="1268481"/>
                </a:cubicBezTo>
                <a:cubicBezTo>
                  <a:pt x="3904921" y="1256303"/>
                  <a:pt x="3365166" y="1226590"/>
                  <a:pt x="3159901" y="1268481"/>
                </a:cubicBezTo>
                <a:cubicBezTo>
                  <a:pt x="2954636" y="1310372"/>
                  <a:pt x="2837318" y="1286237"/>
                  <a:pt x="2756571" y="1268481"/>
                </a:cubicBezTo>
                <a:cubicBezTo>
                  <a:pt x="2675824" y="1250726"/>
                  <a:pt x="2299032" y="1289409"/>
                  <a:pt x="2158530" y="1268481"/>
                </a:cubicBezTo>
                <a:cubicBezTo>
                  <a:pt x="2018028" y="1247553"/>
                  <a:pt x="1609530" y="1299111"/>
                  <a:pt x="1463133" y="1268481"/>
                </a:cubicBezTo>
                <a:cubicBezTo>
                  <a:pt x="1316736" y="1237851"/>
                  <a:pt x="1083682" y="1275705"/>
                  <a:pt x="865091" y="1268481"/>
                </a:cubicBezTo>
                <a:cubicBezTo>
                  <a:pt x="646500" y="1261257"/>
                  <a:pt x="394273" y="1272244"/>
                  <a:pt x="211418" y="1268481"/>
                </a:cubicBezTo>
                <a:cubicBezTo>
                  <a:pt x="78893" y="1284246"/>
                  <a:pt x="10707" y="1191006"/>
                  <a:pt x="0" y="1057063"/>
                </a:cubicBezTo>
                <a:cubicBezTo>
                  <a:pt x="-18791" y="974276"/>
                  <a:pt x="18533" y="760472"/>
                  <a:pt x="0" y="659610"/>
                </a:cubicBezTo>
                <a:cubicBezTo>
                  <a:pt x="-18533" y="558748"/>
                  <a:pt x="18403" y="315325"/>
                  <a:pt x="0" y="211418"/>
                </a:cubicBezTo>
                <a:close/>
              </a:path>
              <a:path w="10158394" h="1268481" stroke="0" extrusionOk="0">
                <a:moveTo>
                  <a:pt x="0" y="211418"/>
                </a:moveTo>
                <a:cubicBezTo>
                  <a:pt x="8957" y="81787"/>
                  <a:pt x="92006" y="19724"/>
                  <a:pt x="211418" y="0"/>
                </a:cubicBezTo>
                <a:cubicBezTo>
                  <a:pt x="471495" y="15870"/>
                  <a:pt x="661646" y="-16428"/>
                  <a:pt x="906815" y="0"/>
                </a:cubicBezTo>
                <a:cubicBezTo>
                  <a:pt x="1151984" y="16428"/>
                  <a:pt x="1474474" y="-27600"/>
                  <a:pt x="1796923" y="0"/>
                </a:cubicBezTo>
                <a:cubicBezTo>
                  <a:pt x="2119372" y="27600"/>
                  <a:pt x="2443641" y="36289"/>
                  <a:pt x="2687031" y="0"/>
                </a:cubicBezTo>
                <a:cubicBezTo>
                  <a:pt x="2930421" y="-36289"/>
                  <a:pt x="2997962" y="-18461"/>
                  <a:pt x="3285073" y="0"/>
                </a:cubicBezTo>
                <a:cubicBezTo>
                  <a:pt x="3572184" y="18461"/>
                  <a:pt x="3749828" y="-34301"/>
                  <a:pt x="4077825" y="0"/>
                </a:cubicBezTo>
                <a:cubicBezTo>
                  <a:pt x="4405822" y="34301"/>
                  <a:pt x="4528612" y="28372"/>
                  <a:pt x="4967933" y="0"/>
                </a:cubicBezTo>
                <a:cubicBezTo>
                  <a:pt x="5407254" y="-28372"/>
                  <a:pt x="5285649" y="29566"/>
                  <a:pt x="5565975" y="0"/>
                </a:cubicBezTo>
                <a:cubicBezTo>
                  <a:pt x="5846301" y="-29566"/>
                  <a:pt x="6053905" y="-8268"/>
                  <a:pt x="6261372" y="0"/>
                </a:cubicBezTo>
                <a:cubicBezTo>
                  <a:pt x="6468839" y="8268"/>
                  <a:pt x="6516814" y="9926"/>
                  <a:pt x="6664702" y="0"/>
                </a:cubicBezTo>
                <a:cubicBezTo>
                  <a:pt x="6812590" y="-9926"/>
                  <a:pt x="7233765" y="-26245"/>
                  <a:pt x="7457455" y="0"/>
                </a:cubicBezTo>
                <a:cubicBezTo>
                  <a:pt x="7681145" y="26245"/>
                  <a:pt x="7694148" y="-6090"/>
                  <a:pt x="7860785" y="0"/>
                </a:cubicBezTo>
                <a:cubicBezTo>
                  <a:pt x="8027422" y="6090"/>
                  <a:pt x="8211316" y="-9608"/>
                  <a:pt x="8458826" y="0"/>
                </a:cubicBezTo>
                <a:cubicBezTo>
                  <a:pt x="8706336" y="9608"/>
                  <a:pt x="9073580" y="-30486"/>
                  <a:pt x="9348935" y="0"/>
                </a:cubicBezTo>
                <a:cubicBezTo>
                  <a:pt x="9624290" y="30486"/>
                  <a:pt x="9782594" y="20860"/>
                  <a:pt x="9946976" y="0"/>
                </a:cubicBezTo>
                <a:cubicBezTo>
                  <a:pt x="10045439" y="-11079"/>
                  <a:pt x="10166925" y="84806"/>
                  <a:pt x="10158394" y="211418"/>
                </a:cubicBezTo>
                <a:cubicBezTo>
                  <a:pt x="10153575" y="379376"/>
                  <a:pt x="10139495" y="521123"/>
                  <a:pt x="10158394" y="642697"/>
                </a:cubicBezTo>
                <a:cubicBezTo>
                  <a:pt x="10177293" y="764271"/>
                  <a:pt x="10152112" y="892695"/>
                  <a:pt x="10158394" y="1057063"/>
                </a:cubicBezTo>
                <a:cubicBezTo>
                  <a:pt x="10166894" y="1162678"/>
                  <a:pt x="10089234" y="1273364"/>
                  <a:pt x="9946976" y="1268481"/>
                </a:cubicBezTo>
                <a:cubicBezTo>
                  <a:pt x="9771695" y="1251236"/>
                  <a:pt x="9445684" y="1281245"/>
                  <a:pt x="9154223" y="1268481"/>
                </a:cubicBezTo>
                <a:cubicBezTo>
                  <a:pt x="8862762" y="1255717"/>
                  <a:pt x="8862720" y="1269957"/>
                  <a:pt x="8653538" y="1268481"/>
                </a:cubicBezTo>
                <a:cubicBezTo>
                  <a:pt x="8444357" y="1267005"/>
                  <a:pt x="8118415" y="1250141"/>
                  <a:pt x="7763429" y="1268481"/>
                </a:cubicBezTo>
                <a:cubicBezTo>
                  <a:pt x="7408443" y="1286821"/>
                  <a:pt x="7366035" y="1246300"/>
                  <a:pt x="7262744" y="1268481"/>
                </a:cubicBezTo>
                <a:cubicBezTo>
                  <a:pt x="7159453" y="1290662"/>
                  <a:pt x="6894545" y="1253131"/>
                  <a:pt x="6762058" y="1268481"/>
                </a:cubicBezTo>
                <a:cubicBezTo>
                  <a:pt x="6629571" y="1283831"/>
                  <a:pt x="6231302" y="1306176"/>
                  <a:pt x="5969305" y="1268481"/>
                </a:cubicBezTo>
                <a:cubicBezTo>
                  <a:pt x="5707308" y="1230786"/>
                  <a:pt x="5556440" y="1255724"/>
                  <a:pt x="5176553" y="1268481"/>
                </a:cubicBezTo>
                <a:cubicBezTo>
                  <a:pt x="4796666" y="1281238"/>
                  <a:pt x="4630215" y="1290946"/>
                  <a:pt x="4383800" y="1268481"/>
                </a:cubicBezTo>
                <a:cubicBezTo>
                  <a:pt x="4137385" y="1246016"/>
                  <a:pt x="4126281" y="1248973"/>
                  <a:pt x="3883114" y="1268481"/>
                </a:cubicBezTo>
                <a:cubicBezTo>
                  <a:pt x="3639947" y="1287989"/>
                  <a:pt x="3436367" y="1236819"/>
                  <a:pt x="3187717" y="1268481"/>
                </a:cubicBezTo>
                <a:cubicBezTo>
                  <a:pt x="2939067" y="1300143"/>
                  <a:pt x="2839016" y="1283634"/>
                  <a:pt x="2589676" y="1268481"/>
                </a:cubicBezTo>
                <a:cubicBezTo>
                  <a:pt x="2340336" y="1253328"/>
                  <a:pt x="2334617" y="1248475"/>
                  <a:pt x="2186345" y="1268481"/>
                </a:cubicBezTo>
                <a:cubicBezTo>
                  <a:pt x="2038073" y="1288487"/>
                  <a:pt x="1578775" y="1282532"/>
                  <a:pt x="1296237" y="1268481"/>
                </a:cubicBezTo>
                <a:cubicBezTo>
                  <a:pt x="1013699" y="1254430"/>
                  <a:pt x="1006747" y="1261588"/>
                  <a:pt x="892907" y="1268481"/>
                </a:cubicBezTo>
                <a:cubicBezTo>
                  <a:pt x="779067" y="1275375"/>
                  <a:pt x="467308" y="1235554"/>
                  <a:pt x="211418" y="1268481"/>
                </a:cubicBezTo>
                <a:cubicBezTo>
                  <a:pt x="104765" y="1277365"/>
                  <a:pt x="-4149" y="1178626"/>
                  <a:pt x="0" y="1057063"/>
                </a:cubicBezTo>
                <a:cubicBezTo>
                  <a:pt x="-493" y="842805"/>
                  <a:pt x="3790" y="827949"/>
                  <a:pt x="0" y="625784"/>
                </a:cubicBezTo>
                <a:cubicBezTo>
                  <a:pt x="-3790" y="423619"/>
                  <a:pt x="-12172" y="402628"/>
                  <a:pt x="0" y="21141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لديها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نسبة سيولة جارية منخفضة مثل شركة ماكيز </a:t>
            </a:r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قد تواجه صعوبات في تسديد التزاماتها الفورية، مما يعرض المستثمر لمخاطر عدم استقرار مالي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B20FD6-C1D1-B1FC-F240-C9ED3EC72D95}"/>
              </a:ext>
            </a:extLst>
          </p:cNvPr>
          <p:cNvSpPr/>
          <p:nvPr/>
        </p:nvSpPr>
        <p:spPr>
          <a:xfrm>
            <a:off x="5017712" y="1562841"/>
            <a:ext cx="3377927" cy="667272"/>
          </a:xfrm>
          <a:custGeom>
            <a:avLst/>
            <a:gdLst>
              <a:gd name="connsiteX0" fmla="*/ 0 w 3377927"/>
              <a:gd name="connsiteY0" fmla="*/ 111214 h 667272"/>
              <a:gd name="connsiteX1" fmla="*/ 111214 w 3377927"/>
              <a:gd name="connsiteY1" fmla="*/ 0 h 667272"/>
              <a:gd name="connsiteX2" fmla="*/ 710759 w 3377927"/>
              <a:gd name="connsiteY2" fmla="*/ 0 h 667272"/>
              <a:gd name="connsiteX3" fmla="*/ 1310304 w 3377927"/>
              <a:gd name="connsiteY3" fmla="*/ 0 h 667272"/>
              <a:gd name="connsiteX4" fmla="*/ 1878293 w 3377927"/>
              <a:gd name="connsiteY4" fmla="*/ 0 h 667272"/>
              <a:gd name="connsiteX5" fmla="*/ 2572503 w 3377927"/>
              <a:gd name="connsiteY5" fmla="*/ 0 h 667272"/>
              <a:gd name="connsiteX6" fmla="*/ 3266713 w 3377927"/>
              <a:gd name="connsiteY6" fmla="*/ 0 h 667272"/>
              <a:gd name="connsiteX7" fmla="*/ 3377927 w 3377927"/>
              <a:gd name="connsiteY7" fmla="*/ 111214 h 667272"/>
              <a:gd name="connsiteX8" fmla="*/ 3377927 w 3377927"/>
              <a:gd name="connsiteY8" fmla="*/ 556058 h 667272"/>
              <a:gd name="connsiteX9" fmla="*/ 3266713 w 3377927"/>
              <a:gd name="connsiteY9" fmla="*/ 667272 h 667272"/>
              <a:gd name="connsiteX10" fmla="*/ 2572503 w 3377927"/>
              <a:gd name="connsiteY10" fmla="*/ 667272 h 667272"/>
              <a:gd name="connsiteX11" fmla="*/ 1972958 w 3377927"/>
              <a:gd name="connsiteY11" fmla="*/ 667272 h 667272"/>
              <a:gd name="connsiteX12" fmla="*/ 1436524 w 3377927"/>
              <a:gd name="connsiteY12" fmla="*/ 667272 h 667272"/>
              <a:gd name="connsiteX13" fmla="*/ 742314 w 3377927"/>
              <a:gd name="connsiteY13" fmla="*/ 667272 h 667272"/>
              <a:gd name="connsiteX14" fmla="*/ 111214 w 3377927"/>
              <a:gd name="connsiteY14" fmla="*/ 667272 h 667272"/>
              <a:gd name="connsiteX15" fmla="*/ 0 w 3377927"/>
              <a:gd name="connsiteY15" fmla="*/ 556058 h 667272"/>
              <a:gd name="connsiteX16" fmla="*/ 0 w 3377927"/>
              <a:gd name="connsiteY16" fmla="*/ 111214 h 6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77927" h="667272" fill="none" extrusionOk="0">
                <a:moveTo>
                  <a:pt x="0" y="111214"/>
                </a:moveTo>
                <a:cubicBezTo>
                  <a:pt x="932" y="41336"/>
                  <a:pt x="43111" y="7710"/>
                  <a:pt x="111214" y="0"/>
                </a:cubicBezTo>
                <a:cubicBezTo>
                  <a:pt x="291267" y="8429"/>
                  <a:pt x="551020" y="-5177"/>
                  <a:pt x="710759" y="0"/>
                </a:cubicBezTo>
                <a:cubicBezTo>
                  <a:pt x="870498" y="5177"/>
                  <a:pt x="1052494" y="-9274"/>
                  <a:pt x="1310304" y="0"/>
                </a:cubicBezTo>
                <a:cubicBezTo>
                  <a:pt x="1568115" y="9274"/>
                  <a:pt x="1657060" y="16511"/>
                  <a:pt x="1878293" y="0"/>
                </a:cubicBezTo>
                <a:cubicBezTo>
                  <a:pt x="2099526" y="-16511"/>
                  <a:pt x="2255261" y="28061"/>
                  <a:pt x="2572503" y="0"/>
                </a:cubicBezTo>
                <a:cubicBezTo>
                  <a:pt x="2889745" y="-28061"/>
                  <a:pt x="3088332" y="21295"/>
                  <a:pt x="3266713" y="0"/>
                </a:cubicBezTo>
                <a:cubicBezTo>
                  <a:pt x="3341902" y="-6170"/>
                  <a:pt x="3381240" y="42655"/>
                  <a:pt x="3377927" y="111214"/>
                </a:cubicBezTo>
                <a:cubicBezTo>
                  <a:pt x="3380732" y="310372"/>
                  <a:pt x="3381839" y="386233"/>
                  <a:pt x="3377927" y="556058"/>
                </a:cubicBezTo>
                <a:cubicBezTo>
                  <a:pt x="3376197" y="610819"/>
                  <a:pt x="3317334" y="656592"/>
                  <a:pt x="3266713" y="667272"/>
                </a:cubicBezTo>
                <a:cubicBezTo>
                  <a:pt x="2952552" y="685041"/>
                  <a:pt x="2795414" y="657467"/>
                  <a:pt x="2572503" y="667272"/>
                </a:cubicBezTo>
                <a:cubicBezTo>
                  <a:pt x="2349592" y="677078"/>
                  <a:pt x="2205662" y="649005"/>
                  <a:pt x="1972958" y="667272"/>
                </a:cubicBezTo>
                <a:cubicBezTo>
                  <a:pt x="1740255" y="685539"/>
                  <a:pt x="1607450" y="684234"/>
                  <a:pt x="1436524" y="667272"/>
                </a:cubicBezTo>
                <a:cubicBezTo>
                  <a:pt x="1265598" y="650310"/>
                  <a:pt x="1064601" y="699868"/>
                  <a:pt x="742314" y="667272"/>
                </a:cubicBezTo>
                <a:cubicBezTo>
                  <a:pt x="420027" y="634677"/>
                  <a:pt x="338188" y="668530"/>
                  <a:pt x="111214" y="667272"/>
                </a:cubicBezTo>
                <a:cubicBezTo>
                  <a:pt x="54879" y="667350"/>
                  <a:pt x="-2397" y="619532"/>
                  <a:pt x="0" y="556058"/>
                </a:cubicBezTo>
                <a:cubicBezTo>
                  <a:pt x="-13663" y="423596"/>
                  <a:pt x="11124" y="274437"/>
                  <a:pt x="0" y="111214"/>
                </a:cubicBezTo>
                <a:close/>
              </a:path>
              <a:path w="3377927" h="667272" stroke="0" extrusionOk="0">
                <a:moveTo>
                  <a:pt x="0" y="111214"/>
                </a:moveTo>
                <a:cubicBezTo>
                  <a:pt x="5371" y="42077"/>
                  <a:pt x="48936" y="6373"/>
                  <a:pt x="111214" y="0"/>
                </a:cubicBezTo>
                <a:cubicBezTo>
                  <a:pt x="319577" y="-8152"/>
                  <a:pt x="436375" y="7448"/>
                  <a:pt x="742314" y="0"/>
                </a:cubicBezTo>
                <a:cubicBezTo>
                  <a:pt x="1048253" y="-7448"/>
                  <a:pt x="1243317" y="-28692"/>
                  <a:pt x="1436524" y="0"/>
                </a:cubicBezTo>
                <a:cubicBezTo>
                  <a:pt x="1629731" y="28692"/>
                  <a:pt x="1947309" y="32740"/>
                  <a:pt x="2130733" y="0"/>
                </a:cubicBezTo>
                <a:cubicBezTo>
                  <a:pt x="2314157" y="-32740"/>
                  <a:pt x="2783600" y="46551"/>
                  <a:pt x="3266713" y="0"/>
                </a:cubicBezTo>
                <a:cubicBezTo>
                  <a:pt x="3331673" y="-11859"/>
                  <a:pt x="3384892" y="54704"/>
                  <a:pt x="3377927" y="111214"/>
                </a:cubicBezTo>
                <a:cubicBezTo>
                  <a:pt x="3367334" y="221743"/>
                  <a:pt x="3397639" y="352575"/>
                  <a:pt x="3377927" y="556058"/>
                </a:cubicBezTo>
                <a:cubicBezTo>
                  <a:pt x="3375186" y="619985"/>
                  <a:pt x="3324626" y="669707"/>
                  <a:pt x="3266713" y="667272"/>
                </a:cubicBezTo>
                <a:cubicBezTo>
                  <a:pt x="3053757" y="647019"/>
                  <a:pt x="2798965" y="646509"/>
                  <a:pt x="2635613" y="667272"/>
                </a:cubicBezTo>
                <a:cubicBezTo>
                  <a:pt x="2472261" y="688035"/>
                  <a:pt x="2256211" y="649180"/>
                  <a:pt x="2099178" y="667272"/>
                </a:cubicBezTo>
                <a:cubicBezTo>
                  <a:pt x="1942146" y="685364"/>
                  <a:pt x="1624978" y="641965"/>
                  <a:pt x="1499634" y="667272"/>
                </a:cubicBezTo>
                <a:cubicBezTo>
                  <a:pt x="1374290" y="692579"/>
                  <a:pt x="1005257" y="673984"/>
                  <a:pt x="805424" y="667272"/>
                </a:cubicBezTo>
                <a:cubicBezTo>
                  <a:pt x="605591" y="660561"/>
                  <a:pt x="335022" y="672656"/>
                  <a:pt x="111214" y="667272"/>
                </a:cubicBezTo>
                <a:cubicBezTo>
                  <a:pt x="45831" y="664874"/>
                  <a:pt x="9370" y="606662"/>
                  <a:pt x="0" y="556058"/>
                </a:cubicBezTo>
                <a:cubicBezTo>
                  <a:pt x="-7083" y="421566"/>
                  <a:pt x="-11657" y="258234"/>
                  <a:pt x="0" y="11121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Macy's Inc. (M)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2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67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6391" y="6188075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17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المخاطرة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1548227" y="166782"/>
            <a:ext cx="2622235" cy="399590"/>
          </a:xfrm>
          <a:prstGeom prst="roundRect">
            <a:avLst/>
          </a:pr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أهمية دراسة نسب المخاطرة؟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EFBA0A-5D84-6F14-3D83-CE4260C65C7E}"/>
              </a:ext>
            </a:extLst>
          </p:cNvPr>
          <p:cNvSpPr/>
          <p:nvPr/>
        </p:nvSpPr>
        <p:spPr>
          <a:xfrm>
            <a:off x="8654473" y="1377611"/>
            <a:ext cx="2999771" cy="852502"/>
          </a:xfrm>
          <a:custGeom>
            <a:avLst/>
            <a:gdLst>
              <a:gd name="connsiteX0" fmla="*/ 0 w 2999771"/>
              <a:gd name="connsiteY0" fmla="*/ 142087 h 852502"/>
              <a:gd name="connsiteX1" fmla="*/ 142087 w 2999771"/>
              <a:gd name="connsiteY1" fmla="*/ 0 h 852502"/>
              <a:gd name="connsiteX2" fmla="*/ 2857684 w 2999771"/>
              <a:gd name="connsiteY2" fmla="*/ 0 h 852502"/>
              <a:gd name="connsiteX3" fmla="*/ 2999771 w 2999771"/>
              <a:gd name="connsiteY3" fmla="*/ 142087 h 852502"/>
              <a:gd name="connsiteX4" fmla="*/ 2999771 w 2999771"/>
              <a:gd name="connsiteY4" fmla="*/ 710415 h 852502"/>
              <a:gd name="connsiteX5" fmla="*/ 2857684 w 2999771"/>
              <a:gd name="connsiteY5" fmla="*/ 852502 h 852502"/>
              <a:gd name="connsiteX6" fmla="*/ 142087 w 2999771"/>
              <a:gd name="connsiteY6" fmla="*/ 852502 h 852502"/>
              <a:gd name="connsiteX7" fmla="*/ 0 w 2999771"/>
              <a:gd name="connsiteY7" fmla="*/ 710415 h 852502"/>
              <a:gd name="connsiteX8" fmla="*/ 0 w 2999771"/>
              <a:gd name="connsiteY8" fmla="*/ 142087 h 85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9771" h="852502" fill="none" extrusionOk="0">
                <a:moveTo>
                  <a:pt x="0" y="142087"/>
                </a:moveTo>
                <a:cubicBezTo>
                  <a:pt x="7295" y="76835"/>
                  <a:pt x="55614" y="2146"/>
                  <a:pt x="142087" y="0"/>
                </a:cubicBezTo>
                <a:cubicBezTo>
                  <a:pt x="650772" y="48323"/>
                  <a:pt x="2346137" y="79890"/>
                  <a:pt x="2857684" y="0"/>
                </a:cubicBezTo>
                <a:cubicBezTo>
                  <a:pt x="2941872" y="2857"/>
                  <a:pt x="2994639" y="78344"/>
                  <a:pt x="2999771" y="142087"/>
                </a:cubicBezTo>
                <a:cubicBezTo>
                  <a:pt x="3048718" y="366855"/>
                  <a:pt x="3040221" y="444206"/>
                  <a:pt x="2999771" y="710415"/>
                </a:cubicBezTo>
                <a:cubicBezTo>
                  <a:pt x="2991599" y="784782"/>
                  <a:pt x="2937437" y="839168"/>
                  <a:pt x="2857684" y="852502"/>
                </a:cubicBezTo>
                <a:cubicBezTo>
                  <a:pt x="1533472" y="732349"/>
                  <a:pt x="1035528" y="983589"/>
                  <a:pt x="142087" y="852502"/>
                </a:cubicBezTo>
                <a:cubicBezTo>
                  <a:pt x="60386" y="859420"/>
                  <a:pt x="1932" y="791729"/>
                  <a:pt x="0" y="710415"/>
                </a:cubicBezTo>
                <a:cubicBezTo>
                  <a:pt x="9531" y="609096"/>
                  <a:pt x="48394" y="281708"/>
                  <a:pt x="0" y="142087"/>
                </a:cubicBezTo>
                <a:close/>
              </a:path>
              <a:path w="2999771" h="852502" stroke="0" extrusionOk="0">
                <a:moveTo>
                  <a:pt x="0" y="142087"/>
                </a:moveTo>
                <a:cubicBezTo>
                  <a:pt x="139" y="51197"/>
                  <a:pt x="70509" y="-4372"/>
                  <a:pt x="142087" y="0"/>
                </a:cubicBezTo>
                <a:cubicBezTo>
                  <a:pt x="529840" y="66123"/>
                  <a:pt x="1903112" y="159693"/>
                  <a:pt x="2857684" y="0"/>
                </a:cubicBezTo>
                <a:cubicBezTo>
                  <a:pt x="2937162" y="-9811"/>
                  <a:pt x="3002860" y="59702"/>
                  <a:pt x="2999771" y="142087"/>
                </a:cubicBezTo>
                <a:cubicBezTo>
                  <a:pt x="2948632" y="341604"/>
                  <a:pt x="3003318" y="440019"/>
                  <a:pt x="2999771" y="710415"/>
                </a:cubicBezTo>
                <a:cubicBezTo>
                  <a:pt x="2994551" y="785363"/>
                  <a:pt x="2930967" y="844281"/>
                  <a:pt x="2857684" y="852502"/>
                </a:cubicBezTo>
                <a:cubicBezTo>
                  <a:pt x="2541690" y="982008"/>
                  <a:pt x="955327" y="687181"/>
                  <a:pt x="142087" y="852502"/>
                </a:cubicBezTo>
                <a:cubicBezTo>
                  <a:pt x="67086" y="859908"/>
                  <a:pt x="2725" y="799217"/>
                  <a:pt x="0" y="710415"/>
                </a:cubicBezTo>
                <a:cubicBezTo>
                  <a:pt x="-20775" y="451116"/>
                  <a:pt x="9155" y="227149"/>
                  <a:pt x="0" y="142087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08020924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تحديد تقلبات الأداء المالي</a:t>
            </a:r>
            <a:endParaRPr lang="en-US" dirty="0">
              <a:solidFill>
                <a:srgbClr val="FF0000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5017712" y="253334"/>
            <a:ext cx="3377927" cy="939635"/>
          </a:xfrm>
          <a:custGeom>
            <a:avLst/>
            <a:gdLst>
              <a:gd name="connsiteX0" fmla="*/ 0 w 3377927"/>
              <a:gd name="connsiteY0" fmla="*/ 156609 h 939635"/>
              <a:gd name="connsiteX1" fmla="*/ 156609 w 3377927"/>
              <a:gd name="connsiteY1" fmla="*/ 0 h 939635"/>
              <a:gd name="connsiteX2" fmla="*/ 3221318 w 3377927"/>
              <a:gd name="connsiteY2" fmla="*/ 0 h 939635"/>
              <a:gd name="connsiteX3" fmla="*/ 3377927 w 3377927"/>
              <a:gd name="connsiteY3" fmla="*/ 156609 h 939635"/>
              <a:gd name="connsiteX4" fmla="*/ 3377927 w 3377927"/>
              <a:gd name="connsiteY4" fmla="*/ 783026 h 939635"/>
              <a:gd name="connsiteX5" fmla="*/ 3221318 w 3377927"/>
              <a:gd name="connsiteY5" fmla="*/ 939635 h 939635"/>
              <a:gd name="connsiteX6" fmla="*/ 156609 w 3377927"/>
              <a:gd name="connsiteY6" fmla="*/ 939635 h 939635"/>
              <a:gd name="connsiteX7" fmla="*/ 0 w 3377927"/>
              <a:gd name="connsiteY7" fmla="*/ 783026 h 939635"/>
              <a:gd name="connsiteX8" fmla="*/ 0 w 3377927"/>
              <a:gd name="connsiteY8" fmla="*/ 156609 h 93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7927" h="939635" fill="none" extrusionOk="0">
                <a:moveTo>
                  <a:pt x="0" y="156609"/>
                </a:moveTo>
                <a:cubicBezTo>
                  <a:pt x="4418" y="58162"/>
                  <a:pt x="58287" y="10352"/>
                  <a:pt x="156609" y="0"/>
                </a:cubicBezTo>
                <a:cubicBezTo>
                  <a:pt x="985893" y="120266"/>
                  <a:pt x="2059984" y="124504"/>
                  <a:pt x="3221318" y="0"/>
                </a:cubicBezTo>
                <a:cubicBezTo>
                  <a:pt x="3319904" y="-8455"/>
                  <a:pt x="3392406" y="76596"/>
                  <a:pt x="3377927" y="156609"/>
                </a:cubicBezTo>
                <a:cubicBezTo>
                  <a:pt x="3383636" y="374944"/>
                  <a:pt x="3399485" y="714590"/>
                  <a:pt x="3377927" y="783026"/>
                </a:cubicBezTo>
                <a:cubicBezTo>
                  <a:pt x="3374229" y="867224"/>
                  <a:pt x="3303377" y="952006"/>
                  <a:pt x="3221318" y="939635"/>
                </a:cubicBezTo>
                <a:cubicBezTo>
                  <a:pt x="2593874" y="949647"/>
                  <a:pt x="1077047" y="1050237"/>
                  <a:pt x="156609" y="939635"/>
                </a:cubicBezTo>
                <a:cubicBezTo>
                  <a:pt x="64528" y="945726"/>
                  <a:pt x="14045" y="868059"/>
                  <a:pt x="0" y="783026"/>
                </a:cubicBezTo>
                <a:cubicBezTo>
                  <a:pt x="-34483" y="531769"/>
                  <a:pt x="621" y="420063"/>
                  <a:pt x="0" y="156609"/>
                </a:cubicBezTo>
                <a:close/>
              </a:path>
              <a:path w="3377927" h="939635" stroke="0" extrusionOk="0">
                <a:moveTo>
                  <a:pt x="0" y="156609"/>
                </a:moveTo>
                <a:cubicBezTo>
                  <a:pt x="-3942" y="65289"/>
                  <a:pt x="69734" y="2230"/>
                  <a:pt x="156609" y="0"/>
                </a:cubicBezTo>
                <a:cubicBezTo>
                  <a:pt x="485226" y="-12376"/>
                  <a:pt x="2309683" y="-128829"/>
                  <a:pt x="3221318" y="0"/>
                </a:cubicBezTo>
                <a:cubicBezTo>
                  <a:pt x="3305774" y="-11961"/>
                  <a:pt x="3374866" y="75199"/>
                  <a:pt x="3377927" y="156609"/>
                </a:cubicBezTo>
                <a:cubicBezTo>
                  <a:pt x="3417751" y="290538"/>
                  <a:pt x="3327213" y="719644"/>
                  <a:pt x="3377927" y="783026"/>
                </a:cubicBezTo>
                <a:cubicBezTo>
                  <a:pt x="3379460" y="877347"/>
                  <a:pt x="3304924" y="940250"/>
                  <a:pt x="3221318" y="939635"/>
                </a:cubicBezTo>
                <a:cubicBezTo>
                  <a:pt x="1759100" y="1025438"/>
                  <a:pt x="899670" y="809552"/>
                  <a:pt x="156609" y="939635"/>
                </a:cubicBezTo>
                <a:cubicBezTo>
                  <a:pt x="70129" y="946241"/>
                  <a:pt x="11770" y="860065"/>
                  <a:pt x="0" y="783026"/>
                </a:cubicBezTo>
                <a:cubicBezTo>
                  <a:pt x="43681" y="472858"/>
                  <a:pt x="17372" y="296733"/>
                  <a:pt x="0" y="156609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7303877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نسبة التغير في الأرباح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Earnings Volatility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3744906" y="2492452"/>
            <a:ext cx="7909338" cy="1084934"/>
          </a:xfrm>
          <a:custGeom>
            <a:avLst/>
            <a:gdLst>
              <a:gd name="connsiteX0" fmla="*/ 0 w 7909338"/>
              <a:gd name="connsiteY0" fmla="*/ 180826 h 1084934"/>
              <a:gd name="connsiteX1" fmla="*/ 180826 w 7909338"/>
              <a:gd name="connsiteY1" fmla="*/ 0 h 1084934"/>
              <a:gd name="connsiteX2" fmla="*/ 791502 w 7909338"/>
              <a:gd name="connsiteY2" fmla="*/ 0 h 1084934"/>
              <a:gd name="connsiteX3" fmla="*/ 1553133 w 7909338"/>
              <a:gd name="connsiteY3" fmla="*/ 0 h 1084934"/>
              <a:gd name="connsiteX4" fmla="*/ 2163809 w 7909338"/>
              <a:gd name="connsiteY4" fmla="*/ 0 h 1084934"/>
              <a:gd name="connsiteX5" fmla="*/ 3000916 w 7909338"/>
              <a:gd name="connsiteY5" fmla="*/ 0 h 1084934"/>
              <a:gd name="connsiteX6" fmla="*/ 3838023 w 7909338"/>
              <a:gd name="connsiteY6" fmla="*/ 0 h 1084934"/>
              <a:gd name="connsiteX7" fmla="*/ 4524176 w 7909338"/>
              <a:gd name="connsiteY7" fmla="*/ 0 h 1084934"/>
              <a:gd name="connsiteX8" fmla="*/ 5134853 w 7909338"/>
              <a:gd name="connsiteY8" fmla="*/ 0 h 1084934"/>
              <a:gd name="connsiteX9" fmla="*/ 5745529 w 7909338"/>
              <a:gd name="connsiteY9" fmla="*/ 0 h 1084934"/>
              <a:gd name="connsiteX10" fmla="*/ 6507159 w 7909338"/>
              <a:gd name="connsiteY10" fmla="*/ 0 h 1084934"/>
              <a:gd name="connsiteX11" fmla="*/ 7728512 w 7909338"/>
              <a:gd name="connsiteY11" fmla="*/ 0 h 1084934"/>
              <a:gd name="connsiteX12" fmla="*/ 7909338 w 7909338"/>
              <a:gd name="connsiteY12" fmla="*/ 180826 h 1084934"/>
              <a:gd name="connsiteX13" fmla="*/ 7909338 w 7909338"/>
              <a:gd name="connsiteY13" fmla="*/ 549700 h 1084934"/>
              <a:gd name="connsiteX14" fmla="*/ 7909338 w 7909338"/>
              <a:gd name="connsiteY14" fmla="*/ 904108 h 1084934"/>
              <a:gd name="connsiteX15" fmla="*/ 7728512 w 7909338"/>
              <a:gd name="connsiteY15" fmla="*/ 1084934 h 1084934"/>
              <a:gd name="connsiteX16" fmla="*/ 6966882 w 7909338"/>
              <a:gd name="connsiteY16" fmla="*/ 1084934 h 1084934"/>
              <a:gd name="connsiteX17" fmla="*/ 6356205 w 7909338"/>
              <a:gd name="connsiteY17" fmla="*/ 1084934 h 1084934"/>
              <a:gd name="connsiteX18" fmla="*/ 5594575 w 7909338"/>
              <a:gd name="connsiteY18" fmla="*/ 1084934 h 1084934"/>
              <a:gd name="connsiteX19" fmla="*/ 4983899 w 7909338"/>
              <a:gd name="connsiteY19" fmla="*/ 1084934 h 1084934"/>
              <a:gd name="connsiteX20" fmla="*/ 4297746 w 7909338"/>
              <a:gd name="connsiteY20" fmla="*/ 1084934 h 1084934"/>
              <a:gd name="connsiteX21" fmla="*/ 3838023 w 7909338"/>
              <a:gd name="connsiteY21" fmla="*/ 1084934 h 1084934"/>
              <a:gd name="connsiteX22" fmla="*/ 3302823 w 7909338"/>
              <a:gd name="connsiteY22" fmla="*/ 1084934 h 1084934"/>
              <a:gd name="connsiteX23" fmla="*/ 2541193 w 7909338"/>
              <a:gd name="connsiteY23" fmla="*/ 1084934 h 1084934"/>
              <a:gd name="connsiteX24" fmla="*/ 2081471 w 7909338"/>
              <a:gd name="connsiteY24" fmla="*/ 1084934 h 1084934"/>
              <a:gd name="connsiteX25" fmla="*/ 1621748 w 7909338"/>
              <a:gd name="connsiteY25" fmla="*/ 1084934 h 1084934"/>
              <a:gd name="connsiteX26" fmla="*/ 1011071 w 7909338"/>
              <a:gd name="connsiteY26" fmla="*/ 1084934 h 1084934"/>
              <a:gd name="connsiteX27" fmla="*/ 180826 w 7909338"/>
              <a:gd name="connsiteY27" fmla="*/ 1084934 h 1084934"/>
              <a:gd name="connsiteX28" fmla="*/ 0 w 7909338"/>
              <a:gd name="connsiteY28" fmla="*/ 904108 h 1084934"/>
              <a:gd name="connsiteX29" fmla="*/ 0 w 7909338"/>
              <a:gd name="connsiteY29" fmla="*/ 556933 h 1084934"/>
              <a:gd name="connsiteX30" fmla="*/ 0 w 7909338"/>
              <a:gd name="connsiteY30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909338" h="1084934" fill="none" extrusionOk="0">
                <a:moveTo>
                  <a:pt x="0" y="180826"/>
                </a:moveTo>
                <a:cubicBezTo>
                  <a:pt x="3209" y="61783"/>
                  <a:pt x="80163" y="7092"/>
                  <a:pt x="180826" y="0"/>
                </a:cubicBezTo>
                <a:cubicBezTo>
                  <a:pt x="424111" y="-1410"/>
                  <a:pt x="552488" y="3035"/>
                  <a:pt x="791502" y="0"/>
                </a:cubicBezTo>
                <a:cubicBezTo>
                  <a:pt x="1030516" y="-3035"/>
                  <a:pt x="1299920" y="22951"/>
                  <a:pt x="1553133" y="0"/>
                </a:cubicBezTo>
                <a:cubicBezTo>
                  <a:pt x="1806346" y="-22951"/>
                  <a:pt x="1882845" y="-29791"/>
                  <a:pt x="2163809" y="0"/>
                </a:cubicBezTo>
                <a:cubicBezTo>
                  <a:pt x="2444773" y="29791"/>
                  <a:pt x="2728838" y="30059"/>
                  <a:pt x="3000916" y="0"/>
                </a:cubicBezTo>
                <a:cubicBezTo>
                  <a:pt x="3272994" y="-30059"/>
                  <a:pt x="3438191" y="21020"/>
                  <a:pt x="3838023" y="0"/>
                </a:cubicBezTo>
                <a:cubicBezTo>
                  <a:pt x="4237855" y="-21020"/>
                  <a:pt x="4199599" y="29581"/>
                  <a:pt x="4524176" y="0"/>
                </a:cubicBezTo>
                <a:cubicBezTo>
                  <a:pt x="4848753" y="-29581"/>
                  <a:pt x="4901795" y="1093"/>
                  <a:pt x="5134853" y="0"/>
                </a:cubicBezTo>
                <a:cubicBezTo>
                  <a:pt x="5367911" y="-1093"/>
                  <a:pt x="5448821" y="20825"/>
                  <a:pt x="5745529" y="0"/>
                </a:cubicBezTo>
                <a:cubicBezTo>
                  <a:pt x="6042237" y="-20825"/>
                  <a:pt x="6203595" y="25065"/>
                  <a:pt x="6507159" y="0"/>
                </a:cubicBezTo>
                <a:cubicBezTo>
                  <a:pt x="6810723" y="-25065"/>
                  <a:pt x="7364578" y="-10559"/>
                  <a:pt x="7728512" y="0"/>
                </a:cubicBezTo>
                <a:cubicBezTo>
                  <a:pt x="7827538" y="-4527"/>
                  <a:pt x="7895016" y="91225"/>
                  <a:pt x="7909338" y="180826"/>
                </a:cubicBezTo>
                <a:cubicBezTo>
                  <a:pt x="7892023" y="364983"/>
                  <a:pt x="7917010" y="371661"/>
                  <a:pt x="7909338" y="549700"/>
                </a:cubicBezTo>
                <a:cubicBezTo>
                  <a:pt x="7901666" y="727739"/>
                  <a:pt x="7901885" y="792681"/>
                  <a:pt x="7909338" y="904108"/>
                </a:cubicBezTo>
                <a:cubicBezTo>
                  <a:pt x="7899669" y="1004622"/>
                  <a:pt x="7829810" y="1081699"/>
                  <a:pt x="7728512" y="1084934"/>
                </a:cubicBezTo>
                <a:cubicBezTo>
                  <a:pt x="7386425" y="1103524"/>
                  <a:pt x="7314714" y="1096288"/>
                  <a:pt x="6966882" y="1084934"/>
                </a:cubicBezTo>
                <a:cubicBezTo>
                  <a:pt x="6619050" y="1073581"/>
                  <a:pt x="6660421" y="1075260"/>
                  <a:pt x="6356205" y="1084934"/>
                </a:cubicBezTo>
                <a:cubicBezTo>
                  <a:pt x="6051989" y="1094608"/>
                  <a:pt x="5833823" y="1065211"/>
                  <a:pt x="5594575" y="1084934"/>
                </a:cubicBezTo>
                <a:cubicBezTo>
                  <a:pt x="5355327" y="1104658"/>
                  <a:pt x="5252244" y="1082193"/>
                  <a:pt x="4983899" y="1084934"/>
                </a:cubicBezTo>
                <a:cubicBezTo>
                  <a:pt x="4715554" y="1087675"/>
                  <a:pt x="4608172" y="1071733"/>
                  <a:pt x="4297746" y="1084934"/>
                </a:cubicBezTo>
                <a:cubicBezTo>
                  <a:pt x="3987320" y="1098135"/>
                  <a:pt x="4019244" y="1066642"/>
                  <a:pt x="3838023" y="1084934"/>
                </a:cubicBezTo>
                <a:cubicBezTo>
                  <a:pt x="3656802" y="1103226"/>
                  <a:pt x="3469347" y="1085045"/>
                  <a:pt x="3302823" y="1084934"/>
                </a:cubicBezTo>
                <a:cubicBezTo>
                  <a:pt x="3136299" y="1084823"/>
                  <a:pt x="2890323" y="1086664"/>
                  <a:pt x="2541193" y="1084934"/>
                </a:cubicBezTo>
                <a:cubicBezTo>
                  <a:pt x="2192063" y="1083205"/>
                  <a:pt x="2183022" y="1065963"/>
                  <a:pt x="2081471" y="1084934"/>
                </a:cubicBezTo>
                <a:cubicBezTo>
                  <a:pt x="1979920" y="1103905"/>
                  <a:pt x="1799668" y="1075914"/>
                  <a:pt x="1621748" y="1084934"/>
                </a:cubicBezTo>
                <a:cubicBezTo>
                  <a:pt x="1443828" y="1093954"/>
                  <a:pt x="1305123" y="1058589"/>
                  <a:pt x="1011071" y="1084934"/>
                </a:cubicBezTo>
                <a:cubicBezTo>
                  <a:pt x="717019" y="1111279"/>
                  <a:pt x="545474" y="1051150"/>
                  <a:pt x="180826" y="1084934"/>
                </a:cubicBezTo>
                <a:cubicBezTo>
                  <a:pt x="81684" y="1079220"/>
                  <a:pt x="-8960" y="1027061"/>
                  <a:pt x="0" y="904108"/>
                </a:cubicBezTo>
                <a:cubicBezTo>
                  <a:pt x="-7857" y="781832"/>
                  <a:pt x="-9271" y="687225"/>
                  <a:pt x="0" y="556933"/>
                </a:cubicBezTo>
                <a:cubicBezTo>
                  <a:pt x="9271" y="426641"/>
                  <a:pt x="8929" y="270652"/>
                  <a:pt x="0" y="180826"/>
                </a:cubicBezTo>
                <a:close/>
              </a:path>
              <a:path w="7909338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511920" y="9969"/>
                  <a:pt x="523983" y="-16817"/>
                  <a:pt x="866979" y="0"/>
                </a:cubicBezTo>
                <a:cubicBezTo>
                  <a:pt x="1209975" y="16817"/>
                  <a:pt x="1514738" y="-2954"/>
                  <a:pt x="1704086" y="0"/>
                </a:cubicBezTo>
                <a:cubicBezTo>
                  <a:pt x="1893434" y="2954"/>
                  <a:pt x="2340139" y="-13143"/>
                  <a:pt x="2541193" y="0"/>
                </a:cubicBezTo>
                <a:cubicBezTo>
                  <a:pt x="2742247" y="13143"/>
                  <a:pt x="2873466" y="-23585"/>
                  <a:pt x="3151870" y="0"/>
                </a:cubicBezTo>
                <a:cubicBezTo>
                  <a:pt x="3430274" y="23585"/>
                  <a:pt x="3586648" y="5845"/>
                  <a:pt x="3913500" y="0"/>
                </a:cubicBezTo>
                <a:cubicBezTo>
                  <a:pt x="4240352" y="-5845"/>
                  <a:pt x="4434049" y="13270"/>
                  <a:pt x="4750607" y="0"/>
                </a:cubicBezTo>
                <a:cubicBezTo>
                  <a:pt x="5067165" y="-13270"/>
                  <a:pt x="5067373" y="29696"/>
                  <a:pt x="5361283" y="0"/>
                </a:cubicBezTo>
                <a:cubicBezTo>
                  <a:pt x="5655193" y="-29696"/>
                  <a:pt x="5847158" y="26025"/>
                  <a:pt x="6047436" y="0"/>
                </a:cubicBezTo>
                <a:cubicBezTo>
                  <a:pt x="6247714" y="-26025"/>
                  <a:pt x="6310685" y="15179"/>
                  <a:pt x="6507159" y="0"/>
                </a:cubicBezTo>
                <a:cubicBezTo>
                  <a:pt x="6703633" y="-15179"/>
                  <a:pt x="7201423" y="58464"/>
                  <a:pt x="7728512" y="0"/>
                </a:cubicBezTo>
                <a:cubicBezTo>
                  <a:pt x="7828329" y="-20018"/>
                  <a:pt x="7895909" y="75421"/>
                  <a:pt x="7909338" y="180826"/>
                </a:cubicBezTo>
                <a:cubicBezTo>
                  <a:pt x="7911552" y="301755"/>
                  <a:pt x="7918269" y="448247"/>
                  <a:pt x="7909338" y="520769"/>
                </a:cubicBezTo>
                <a:cubicBezTo>
                  <a:pt x="7900407" y="593291"/>
                  <a:pt x="7904678" y="727654"/>
                  <a:pt x="7909338" y="904108"/>
                </a:cubicBezTo>
                <a:cubicBezTo>
                  <a:pt x="7898344" y="997319"/>
                  <a:pt x="7838512" y="1073235"/>
                  <a:pt x="7728512" y="1084934"/>
                </a:cubicBezTo>
                <a:cubicBezTo>
                  <a:pt x="7354592" y="1061518"/>
                  <a:pt x="7339707" y="1066322"/>
                  <a:pt x="6966882" y="1084934"/>
                </a:cubicBezTo>
                <a:cubicBezTo>
                  <a:pt x="6594057" y="1103547"/>
                  <a:pt x="6552183" y="1065540"/>
                  <a:pt x="6205252" y="1084934"/>
                </a:cubicBezTo>
                <a:cubicBezTo>
                  <a:pt x="5858321" y="1104329"/>
                  <a:pt x="5817820" y="1088356"/>
                  <a:pt x="5670052" y="1084934"/>
                </a:cubicBezTo>
                <a:cubicBezTo>
                  <a:pt x="5522284" y="1081512"/>
                  <a:pt x="5176441" y="1072661"/>
                  <a:pt x="4908422" y="1084934"/>
                </a:cubicBezTo>
                <a:cubicBezTo>
                  <a:pt x="4640403" y="1097208"/>
                  <a:pt x="4459318" y="1107284"/>
                  <a:pt x="4297746" y="1084934"/>
                </a:cubicBezTo>
                <a:cubicBezTo>
                  <a:pt x="4136174" y="1062584"/>
                  <a:pt x="3982703" y="1087831"/>
                  <a:pt x="3762546" y="1084934"/>
                </a:cubicBezTo>
                <a:cubicBezTo>
                  <a:pt x="3542389" y="1082037"/>
                  <a:pt x="3144156" y="1058929"/>
                  <a:pt x="2925439" y="1084934"/>
                </a:cubicBezTo>
                <a:cubicBezTo>
                  <a:pt x="2706722" y="1110939"/>
                  <a:pt x="2635599" y="1091215"/>
                  <a:pt x="2390240" y="1084934"/>
                </a:cubicBezTo>
                <a:cubicBezTo>
                  <a:pt x="2144881" y="1078653"/>
                  <a:pt x="1971896" y="1068422"/>
                  <a:pt x="1855040" y="1084934"/>
                </a:cubicBezTo>
                <a:cubicBezTo>
                  <a:pt x="1738184" y="1101446"/>
                  <a:pt x="1465324" y="1055749"/>
                  <a:pt x="1093410" y="1084934"/>
                </a:cubicBezTo>
                <a:cubicBezTo>
                  <a:pt x="721496" y="1114120"/>
                  <a:pt x="617972" y="1065823"/>
                  <a:pt x="180826" y="1084934"/>
                </a:cubicBezTo>
                <a:cubicBezTo>
                  <a:pt x="78711" y="1076278"/>
                  <a:pt x="-9375" y="994705"/>
                  <a:pt x="0" y="904108"/>
                </a:cubicBezTo>
                <a:cubicBezTo>
                  <a:pt x="-11629" y="790295"/>
                  <a:pt x="13384" y="626858"/>
                  <a:pt x="0" y="528001"/>
                </a:cubicBezTo>
                <a:cubicBezTo>
                  <a:pt x="-13384" y="429144"/>
                  <a:pt x="15557" y="317237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تعطي المستثمر فكرة عن مدى 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استقرار أرباح الشركة عبر الزمن</a:t>
            </a:r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B20FD6-C1D1-B1FC-F240-C9ED3EC72D95}"/>
              </a:ext>
            </a:extLst>
          </p:cNvPr>
          <p:cNvSpPr/>
          <p:nvPr/>
        </p:nvSpPr>
        <p:spPr>
          <a:xfrm>
            <a:off x="3909348" y="1599536"/>
            <a:ext cx="3377927" cy="667272"/>
          </a:xfrm>
          <a:custGeom>
            <a:avLst/>
            <a:gdLst>
              <a:gd name="connsiteX0" fmla="*/ 0 w 3377927"/>
              <a:gd name="connsiteY0" fmla="*/ 111214 h 667272"/>
              <a:gd name="connsiteX1" fmla="*/ 111214 w 3377927"/>
              <a:gd name="connsiteY1" fmla="*/ 0 h 667272"/>
              <a:gd name="connsiteX2" fmla="*/ 710759 w 3377927"/>
              <a:gd name="connsiteY2" fmla="*/ 0 h 667272"/>
              <a:gd name="connsiteX3" fmla="*/ 1310304 w 3377927"/>
              <a:gd name="connsiteY3" fmla="*/ 0 h 667272"/>
              <a:gd name="connsiteX4" fmla="*/ 1878293 w 3377927"/>
              <a:gd name="connsiteY4" fmla="*/ 0 h 667272"/>
              <a:gd name="connsiteX5" fmla="*/ 2572503 w 3377927"/>
              <a:gd name="connsiteY5" fmla="*/ 0 h 667272"/>
              <a:gd name="connsiteX6" fmla="*/ 3266713 w 3377927"/>
              <a:gd name="connsiteY6" fmla="*/ 0 h 667272"/>
              <a:gd name="connsiteX7" fmla="*/ 3377927 w 3377927"/>
              <a:gd name="connsiteY7" fmla="*/ 111214 h 667272"/>
              <a:gd name="connsiteX8" fmla="*/ 3377927 w 3377927"/>
              <a:gd name="connsiteY8" fmla="*/ 556058 h 667272"/>
              <a:gd name="connsiteX9" fmla="*/ 3266713 w 3377927"/>
              <a:gd name="connsiteY9" fmla="*/ 667272 h 667272"/>
              <a:gd name="connsiteX10" fmla="*/ 2572503 w 3377927"/>
              <a:gd name="connsiteY10" fmla="*/ 667272 h 667272"/>
              <a:gd name="connsiteX11" fmla="*/ 1972958 w 3377927"/>
              <a:gd name="connsiteY11" fmla="*/ 667272 h 667272"/>
              <a:gd name="connsiteX12" fmla="*/ 1436524 w 3377927"/>
              <a:gd name="connsiteY12" fmla="*/ 667272 h 667272"/>
              <a:gd name="connsiteX13" fmla="*/ 742314 w 3377927"/>
              <a:gd name="connsiteY13" fmla="*/ 667272 h 667272"/>
              <a:gd name="connsiteX14" fmla="*/ 111214 w 3377927"/>
              <a:gd name="connsiteY14" fmla="*/ 667272 h 667272"/>
              <a:gd name="connsiteX15" fmla="*/ 0 w 3377927"/>
              <a:gd name="connsiteY15" fmla="*/ 556058 h 667272"/>
              <a:gd name="connsiteX16" fmla="*/ 0 w 3377927"/>
              <a:gd name="connsiteY16" fmla="*/ 111214 h 6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77927" h="667272" fill="none" extrusionOk="0">
                <a:moveTo>
                  <a:pt x="0" y="111214"/>
                </a:moveTo>
                <a:cubicBezTo>
                  <a:pt x="932" y="41336"/>
                  <a:pt x="43111" y="7710"/>
                  <a:pt x="111214" y="0"/>
                </a:cubicBezTo>
                <a:cubicBezTo>
                  <a:pt x="291267" y="8429"/>
                  <a:pt x="551020" y="-5177"/>
                  <a:pt x="710759" y="0"/>
                </a:cubicBezTo>
                <a:cubicBezTo>
                  <a:pt x="870498" y="5177"/>
                  <a:pt x="1052494" y="-9274"/>
                  <a:pt x="1310304" y="0"/>
                </a:cubicBezTo>
                <a:cubicBezTo>
                  <a:pt x="1568115" y="9274"/>
                  <a:pt x="1657060" y="16511"/>
                  <a:pt x="1878293" y="0"/>
                </a:cubicBezTo>
                <a:cubicBezTo>
                  <a:pt x="2099526" y="-16511"/>
                  <a:pt x="2255261" y="28061"/>
                  <a:pt x="2572503" y="0"/>
                </a:cubicBezTo>
                <a:cubicBezTo>
                  <a:pt x="2889745" y="-28061"/>
                  <a:pt x="3088332" y="21295"/>
                  <a:pt x="3266713" y="0"/>
                </a:cubicBezTo>
                <a:cubicBezTo>
                  <a:pt x="3341902" y="-6170"/>
                  <a:pt x="3381240" y="42655"/>
                  <a:pt x="3377927" y="111214"/>
                </a:cubicBezTo>
                <a:cubicBezTo>
                  <a:pt x="3380732" y="310372"/>
                  <a:pt x="3381839" y="386233"/>
                  <a:pt x="3377927" y="556058"/>
                </a:cubicBezTo>
                <a:cubicBezTo>
                  <a:pt x="3376197" y="610819"/>
                  <a:pt x="3317334" y="656592"/>
                  <a:pt x="3266713" y="667272"/>
                </a:cubicBezTo>
                <a:cubicBezTo>
                  <a:pt x="2952552" y="685041"/>
                  <a:pt x="2795414" y="657467"/>
                  <a:pt x="2572503" y="667272"/>
                </a:cubicBezTo>
                <a:cubicBezTo>
                  <a:pt x="2349592" y="677078"/>
                  <a:pt x="2205662" y="649005"/>
                  <a:pt x="1972958" y="667272"/>
                </a:cubicBezTo>
                <a:cubicBezTo>
                  <a:pt x="1740255" y="685539"/>
                  <a:pt x="1607450" y="684234"/>
                  <a:pt x="1436524" y="667272"/>
                </a:cubicBezTo>
                <a:cubicBezTo>
                  <a:pt x="1265598" y="650310"/>
                  <a:pt x="1064601" y="699868"/>
                  <a:pt x="742314" y="667272"/>
                </a:cubicBezTo>
                <a:cubicBezTo>
                  <a:pt x="420027" y="634677"/>
                  <a:pt x="338188" y="668530"/>
                  <a:pt x="111214" y="667272"/>
                </a:cubicBezTo>
                <a:cubicBezTo>
                  <a:pt x="54879" y="667350"/>
                  <a:pt x="-2397" y="619532"/>
                  <a:pt x="0" y="556058"/>
                </a:cubicBezTo>
                <a:cubicBezTo>
                  <a:pt x="-13663" y="423596"/>
                  <a:pt x="11124" y="274437"/>
                  <a:pt x="0" y="111214"/>
                </a:cubicBezTo>
                <a:close/>
              </a:path>
              <a:path w="3377927" h="667272" stroke="0" extrusionOk="0">
                <a:moveTo>
                  <a:pt x="0" y="111214"/>
                </a:moveTo>
                <a:cubicBezTo>
                  <a:pt x="5371" y="42077"/>
                  <a:pt x="48936" y="6373"/>
                  <a:pt x="111214" y="0"/>
                </a:cubicBezTo>
                <a:cubicBezTo>
                  <a:pt x="319577" y="-8152"/>
                  <a:pt x="436375" y="7448"/>
                  <a:pt x="742314" y="0"/>
                </a:cubicBezTo>
                <a:cubicBezTo>
                  <a:pt x="1048253" y="-7448"/>
                  <a:pt x="1243317" y="-28692"/>
                  <a:pt x="1436524" y="0"/>
                </a:cubicBezTo>
                <a:cubicBezTo>
                  <a:pt x="1629731" y="28692"/>
                  <a:pt x="1947309" y="32740"/>
                  <a:pt x="2130733" y="0"/>
                </a:cubicBezTo>
                <a:cubicBezTo>
                  <a:pt x="2314157" y="-32740"/>
                  <a:pt x="2783600" y="46551"/>
                  <a:pt x="3266713" y="0"/>
                </a:cubicBezTo>
                <a:cubicBezTo>
                  <a:pt x="3331673" y="-11859"/>
                  <a:pt x="3384892" y="54704"/>
                  <a:pt x="3377927" y="111214"/>
                </a:cubicBezTo>
                <a:cubicBezTo>
                  <a:pt x="3367334" y="221743"/>
                  <a:pt x="3397639" y="352575"/>
                  <a:pt x="3377927" y="556058"/>
                </a:cubicBezTo>
                <a:cubicBezTo>
                  <a:pt x="3375186" y="619985"/>
                  <a:pt x="3324626" y="669707"/>
                  <a:pt x="3266713" y="667272"/>
                </a:cubicBezTo>
                <a:cubicBezTo>
                  <a:pt x="3053757" y="647019"/>
                  <a:pt x="2798965" y="646509"/>
                  <a:pt x="2635613" y="667272"/>
                </a:cubicBezTo>
                <a:cubicBezTo>
                  <a:pt x="2472261" y="688035"/>
                  <a:pt x="2256211" y="649180"/>
                  <a:pt x="2099178" y="667272"/>
                </a:cubicBezTo>
                <a:cubicBezTo>
                  <a:pt x="1942146" y="685364"/>
                  <a:pt x="1624978" y="641965"/>
                  <a:pt x="1499634" y="667272"/>
                </a:cubicBezTo>
                <a:cubicBezTo>
                  <a:pt x="1374290" y="692579"/>
                  <a:pt x="1005257" y="673984"/>
                  <a:pt x="805424" y="667272"/>
                </a:cubicBezTo>
                <a:cubicBezTo>
                  <a:pt x="605591" y="660561"/>
                  <a:pt x="335022" y="672656"/>
                  <a:pt x="111214" y="667272"/>
                </a:cubicBezTo>
                <a:cubicBezTo>
                  <a:pt x="45831" y="664874"/>
                  <a:pt x="9370" y="606662"/>
                  <a:pt x="0" y="556058"/>
                </a:cubicBezTo>
                <a:cubicBezTo>
                  <a:pt x="-7083" y="421566"/>
                  <a:pt x="-11657" y="258234"/>
                  <a:pt x="0" y="11121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Tesla Inc. (TSLA)</a:t>
            </a:r>
            <a:r>
              <a:rPr lang="en-US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64DBB8-7A33-47C4-9889-6963E44D00BE}"/>
              </a:ext>
            </a:extLst>
          </p:cNvPr>
          <p:cNvSpPr/>
          <p:nvPr/>
        </p:nvSpPr>
        <p:spPr>
          <a:xfrm>
            <a:off x="2567709" y="4210225"/>
            <a:ext cx="9086535" cy="1270164"/>
          </a:xfrm>
          <a:custGeom>
            <a:avLst/>
            <a:gdLst>
              <a:gd name="connsiteX0" fmla="*/ 0 w 9086535"/>
              <a:gd name="connsiteY0" fmla="*/ 211698 h 1270164"/>
              <a:gd name="connsiteX1" fmla="*/ 211698 w 9086535"/>
              <a:gd name="connsiteY1" fmla="*/ 0 h 1270164"/>
              <a:gd name="connsiteX2" fmla="*/ 878093 w 9086535"/>
              <a:gd name="connsiteY2" fmla="*/ 0 h 1270164"/>
              <a:gd name="connsiteX3" fmla="*/ 1457857 w 9086535"/>
              <a:gd name="connsiteY3" fmla="*/ 0 h 1270164"/>
              <a:gd name="connsiteX4" fmla="*/ 2210884 w 9086535"/>
              <a:gd name="connsiteY4" fmla="*/ 0 h 1270164"/>
              <a:gd name="connsiteX5" fmla="*/ 3050542 w 9086535"/>
              <a:gd name="connsiteY5" fmla="*/ 0 h 1270164"/>
              <a:gd name="connsiteX6" fmla="*/ 3803569 w 9086535"/>
              <a:gd name="connsiteY6" fmla="*/ 0 h 1270164"/>
              <a:gd name="connsiteX7" fmla="*/ 4556595 w 9086535"/>
              <a:gd name="connsiteY7" fmla="*/ 0 h 1270164"/>
              <a:gd name="connsiteX8" fmla="*/ 5136359 w 9086535"/>
              <a:gd name="connsiteY8" fmla="*/ 0 h 1270164"/>
              <a:gd name="connsiteX9" fmla="*/ 5976017 w 9086535"/>
              <a:gd name="connsiteY9" fmla="*/ 0 h 1270164"/>
              <a:gd name="connsiteX10" fmla="*/ 6815675 w 9086535"/>
              <a:gd name="connsiteY10" fmla="*/ 0 h 1270164"/>
              <a:gd name="connsiteX11" fmla="*/ 7222177 w 9086535"/>
              <a:gd name="connsiteY11" fmla="*/ 0 h 1270164"/>
              <a:gd name="connsiteX12" fmla="*/ 8061835 w 9086535"/>
              <a:gd name="connsiteY12" fmla="*/ 0 h 1270164"/>
              <a:gd name="connsiteX13" fmla="*/ 8874837 w 9086535"/>
              <a:gd name="connsiteY13" fmla="*/ 0 h 1270164"/>
              <a:gd name="connsiteX14" fmla="*/ 9086535 w 9086535"/>
              <a:gd name="connsiteY14" fmla="*/ 211698 h 1270164"/>
              <a:gd name="connsiteX15" fmla="*/ 9086535 w 9086535"/>
              <a:gd name="connsiteY15" fmla="*/ 652017 h 1270164"/>
              <a:gd name="connsiteX16" fmla="*/ 9086535 w 9086535"/>
              <a:gd name="connsiteY16" fmla="*/ 1058466 h 1270164"/>
              <a:gd name="connsiteX17" fmla="*/ 8874837 w 9086535"/>
              <a:gd name="connsiteY17" fmla="*/ 1270164 h 1270164"/>
              <a:gd name="connsiteX18" fmla="*/ 8381704 w 9086535"/>
              <a:gd name="connsiteY18" fmla="*/ 1270164 h 1270164"/>
              <a:gd name="connsiteX19" fmla="*/ 7975203 w 9086535"/>
              <a:gd name="connsiteY19" fmla="*/ 1270164 h 1270164"/>
              <a:gd name="connsiteX20" fmla="*/ 7395439 w 9086535"/>
              <a:gd name="connsiteY20" fmla="*/ 1270164 h 1270164"/>
              <a:gd name="connsiteX21" fmla="*/ 6988938 w 9086535"/>
              <a:gd name="connsiteY21" fmla="*/ 1270164 h 1270164"/>
              <a:gd name="connsiteX22" fmla="*/ 6495806 w 9086535"/>
              <a:gd name="connsiteY22" fmla="*/ 1270164 h 1270164"/>
              <a:gd name="connsiteX23" fmla="*/ 6089305 w 9086535"/>
              <a:gd name="connsiteY23" fmla="*/ 1270164 h 1270164"/>
              <a:gd name="connsiteX24" fmla="*/ 5596172 w 9086535"/>
              <a:gd name="connsiteY24" fmla="*/ 1270164 h 1270164"/>
              <a:gd name="connsiteX25" fmla="*/ 5189671 w 9086535"/>
              <a:gd name="connsiteY25" fmla="*/ 1270164 h 1270164"/>
              <a:gd name="connsiteX26" fmla="*/ 4609907 w 9086535"/>
              <a:gd name="connsiteY26" fmla="*/ 1270164 h 1270164"/>
              <a:gd name="connsiteX27" fmla="*/ 3943512 w 9086535"/>
              <a:gd name="connsiteY27" fmla="*/ 1270164 h 1270164"/>
              <a:gd name="connsiteX28" fmla="*/ 3277116 w 9086535"/>
              <a:gd name="connsiteY28" fmla="*/ 1270164 h 1270164"/>
              <a:gd name="connsiteX29" fmla="*/ 2524090 w 9086535"/>
              <a:gd name="connsiteY29" fmla="*/ 1270164 h 1270164"/>
              <a:gd name="connsiteX30" fmla="*/ 2117589 w 9086535"/>
              <a:gd name="connsiteY30" fmla="*/ 1270164 h 1270164"/>
              <a:gd name="connsiteX31" fmla="*/ 1624456 w 9086535"/>
              <a:gd name="connsiteY31" fmla="*/ 1270164 h 1270164"/>
              <a:gd name="connsiteX32" fmla="*/ 784798 w 9086535"/>
              <a:gd name="connsiteY32" fmla="*/ 1270164 h 1270164"/>
              <a:gd name="connsiteX33" fmla="*/ 211698 w 9086535"/>
              <a:gd name="connsiteY33" fmla="*/ 1270164 h 1270164"/>
              <a:gd name="connsiteX34" fmla="*/ 0 w 9086535"/>
              <a:gd name="connsiteY34" fmla="*/ 1058466 h 1270164"/>
              <a:gd name="connsiteX35" fmla="*/ 0 w 9086535"/>
              <a:gd name="connsiteY35" fmla="*/ 652017 h 1270164"/>
              <a:gd name="connsiteX36" fmla="*/ 0 w 9086535"/>
              <a:gd name="connsiteY36" fmla="*/ 211698 h 127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86535" h="1270164" fill="none" extrusionOk="0">
                <a:moveTo>
                  <a:pt x="0" y="211698"/>
                </a:moveTo>
                <a:cubicBezTo>
                  <a:pt x="-6644" y="103836"/>
                  <a:pt x="81029" y="8659"/>
                  <a:pt x="211698" y="0"/>
                </a:cubicBezTo>
                <a:cubicBezTo>
                  <a:pt x="488392" y="-11242"/>
                  <a:pt x="549150" y="21587"/>
                  <a:pt x="878093" y="0"/>
                </a:cubicBezTo>
                <a:cubicBezTo>
                  <a:pt x="1207037" y="-21587"/>
                  <a:pt x="1169984" y="28008"/>
                  <a:pt x="1457857" y="0"/>
                </a:cubicBezTo>
                <a:cubicBezTo>
                  <a:pt x="1745730" y="-28008"/>
                  <a:pt x="2042227" y="36656"/>
                  <a:pt x="2210884" y="0"/>
                </a:cubicBezTo>
                <a:cubicBezTo>
                  <a:pt x="2379541" y="-36656"/>
                  <a:pt x="2741108" y="-28791"/>
                  <a:pt x="3050542" y="0"/>
                </a:cubicBezTo>
                <a:cubicBezTo>
                  <a:pt x="3359976" y="28791"/>
                  <a:pt x="3496840" y="21229"/>
                  <a:pt x="3803569" y="0"/>
                </a:cubicBezTo>
                <a:cubicBezTo>
                  <a:pt x="4110298" y="-21229"/>
                  <a:pt x="4275569" y="-15085"/>
                  <a:pt x="4556595" y="0"/>
                </a:cubicBezTo>
                <a:cubicBezTo>
                  <a:pt x="4837621" y="15085"/>
                  <a:pt x="4878142" y="4704"/>
                  <a:pt x="5136359" y="0"/>
                </a:cubicBezTo>
                <a:cubicBezTo>
                  <a:pt x="5394576" y="-4704"/>
                  <a:pt x="5646897" y="-31642"/>
                  <a:pt x="5976017" y="0"/>
                </a:cubicBezTo>
                <a:cubicBezTo>
                  <a:pt x="6305137" y="31642"/>
                  <a:pt x="6422630" y="29365"/>
                  <a:pt x="6815675" y="0"/>
                </a:cubicBezTo>
                <a:cubicBezTo>
                  <a:pt x="7208720" y="-29365"/>
                  <a:pt x="7104680" y="-2530"/>
                  <a:pt x="7222177" y="0"/>
                </a:cubicBezTo>
                <a:cubicBezTo>
                  <a:pt x="7339674" y="2530"/>
                  <a:pt x="7738881" y="11442"/>
                  <a:pt x="8061835" y="0"/>
                </a:cubicBezTo>
                <a:cubicBezTo>
                  <a:pt x="8384789" y="-11442"/>
                  <a:pt x="8636305" y="-7653"/>
                  <a:pt x="8874837" y="0"/>
                </a:cubicBezTo>
                <a:cubicBezTo>
                  <a:pt x="9001655" y="6824"/>
                  <a:pt x="9089720" y="96374"/>
                  <a:pt x="9086535" y="211698"/>
                </a:cubicBezTo>
                <a:cubicBezTo>
                  <a:pt x="9074544" y="381917"/>
                  <a:pt x="9068942" y="477071"/>
                  <a:pt x="9086535" y="652017"/>
                </a:cubicBezTo>
                <a:cubicBezTo>
                  <a:pt x="9104128" y="826963"/>
                  <a:pt x="9094509" y="959709"/>
                  <a:pt x="9086535" y="1058466"/>
                </a:cubicBezTo>
                <a:cubicBezTo>
                  <a:pt x="9098669" y="1199141"/>
                  <a:pt x="8975025" y="1268132"/>
                  <a:pt x="8874837" y="1270164"/>
                </a:cubicBezTo>
                <a:cubicBezTo>
                  <a:pt x="8764157" y="1285901"/>
                  <a:pt x="8599891" y="1277718"/>
                  <a:pt x="8381704" y="1270164"/>
                </a:cubicBezTo>
                <a:cubicBezTo>
                  <a:pt x="8163517" y="1262610"/>
                  <a:pt x="8163176" y="1267452"/>
                  <a:pt x="7975203" y="1270164"/>
                </a:cubicBezTo>
                <a:cubicBezTo>
                  <a:pt x="7787230" y="1272876"/>
                  <a:pt x="7578663" y="1293117"/>
                  <a:pt x="7395439" y="1270164"/>
                </a:cubicBezTo>
                <a:cubicBezTo>
                  <a:pt x="7212215" y="1247211"/>
                  <a:pt x="7158460" y="1260968"/>
                  <a:pt x="6988938" y="1270164"/>
                </a:cubicBezTo>
                <a:cubicBezTo>
                  <a:pt x="6819416" y="1279360"/>
                  <a:pt x="6741410" y="1267557"/>
                  <a:pt x="6495806" y="1270164"/>
                </a:cubicBezTo>
                <a:cubicBezTo>
                  <a:pt x="6250202" y="1272771"/>
                  <a:pt x="6266382" y="1270627"/>
                  <a:pt x="6089305" y="1270164"/>
                </a:cubicBezTo>
                <a:cubicBezTo>
                  <a:pt x="5912228" y="1269701"/>
                  <a:pt x="5727915" y="1252989"/>
                  <a:pt x="5596172" y="1270164"/>
                </a:cubicBezTo>
                <a:cubicBezTo>
                  <a:pt x="5464429" y="1287339"/>
                  <a:pt x="5316165" y="1263963"/>
                  <a:pt x="5189671" y="1270164"/>
                </a:cubicBezTo>
                <a:cubicBezTo>
                  <a:pt x="5063177" y="1276365"/>
                  <a:pt x="4884626" y="1294564"/>
                  <a:pt x="4609907" y="1270164"/>
                </a:cubicBezTo>
                <a:cubicBezTo>
                  <a:pt x="4335188" y="1245764"/>
                  <a:pt x="4105088" y="1243464"/>
                  <a:pt x="3943512" y="1270164"/>
                </a:cubicBezTo>
                <a:cubicBezTo>
                  <a:pt x="3781937" y="1296864"/>
                  <a:pt x="3532916" y="1290788"/>
                  <a:pt x="3277116" y="1270164"/>
                </a:cubicBezTo>
                <a:cubicBezTo>
                  <a:pt x="3021316" y="1249540"/>
                  <a:pt x="2715977" y="1307167"/>
                  <a:pt x="2524090" y="1270164"/>
                </a:cubicBezTo>
                <a:cubicBezTo>
                  <a:pt x="2332203" y="1233161"/>
                  <a:pt x="2223107" y="1272224"/>
                  <a:pt x="2117589" y="1270164"/>
                </a:cubicBezTo>
                <a:cubicBezTo>
                  <a:pt x="2012071" y="1268104"/>
                  <a:pt x="1735556" y="1265936"/>
                  <a:pt x="1624456" y="1270164"/>
                </a:cubicBezTo>
                <a:cubicBezTo>
                  <a:pt x="1513356" y="1274392"/>
                  <a:pt x="1163187" y="1284212"/>
                  <a:pt x="784798" y="1270164"/>
                </a:cubicBezTo>
                <a:cubicBezTo>
                  <a:pt x="406409" y="1256116"/>
                  <a:pt x="368353" y="1291805"/>
                  <a:pt x="211698" y="1270164"/>
                </a:cubicBezTo>
                <a:cubicBezTo>
                  <a:pt x="91841" y="1251708"/>
                  <a:pt x="20208" y="1162560"/>
                  <a:pt x="0" y="1058466"/>
                </a:cubicBezTo>
                <a:cubicBezTo>
                  <a:pt x="-19300" y="941901"/>
                  <a:pt x="-7530" y="806811"/>
                  <a:pt x="0" y="652017"/>
                </a:cubicBezTo>
                <a:cubicBezTo>
                  <a:pt x="7530" y="497223"/>
                  <a:pt x="12506" y="303032"/>
                  <a:pt x="0" y="211698"/>
                </a:cubicBezTo>
                <a:close/>
              </a:path>
              <a:path w="9086535" h="1270164" stroke="0" extrusionOk="0">
                <a:moveTo>
                  <a:pt x="0" y="211698"/>
                </a:moveTo>
                <a:cubicBezTo>
                  <a:pt x="5093" y="87464"/>
                  <a:pt x="94318" y="3442"/>
                  <a:pt x="211698" y="0"/>
                </a:cubicBezTo>
                <a:cubicBezTo>
                  <a:pt x="461441" y="-17186"/>
                  <a:pt x="635245" y="-4178"/>
                  <a:pt x="878093" y="0"/>
                </a:cubicBezTo>
                <a:cubicBezTo>
                  <a:pt x="1120941" y="4178"/>
                  <a:pt x="1442139" y="-11101"/>
                  <a:pt x="1717751" y="0"/>
                </a:cubicBezTo>
                <a:cubicBezTo>
                  <a:pt x="1993363" y="11101"/>
                  <a:pt x="2169227" y="27662"/>
                  <a:pt x="2557409" y="0"/>
                </a:cubicBezTo>
                <a:cubicBezTo>
                  <a:pt x="2945591" y="-27662"/>
                  <a:pt x="2973976" y="-8947"/>
                  <a:pt x="3137173" y="0"/>
                </a:cubicBezTo>
                <a:cubicBezTo>
                  <a:pt x="3300370" y="8947"/>
                  <a:pt x="3705024" y="-29304"/>
                  <a:pt x="3890200" y="0"/>
                </a:cubicBezTo>
                <a:cubicBezTo>
                  <a:pt x="4075376" y="29304"/>
                  <a:pt x="4497163" y="32390"/>
                  <a:pt x="4729858" y="0"/>
                </a:cubicBezTo>
                <a:cubicBezTo>
                  <a:pt x="4962553" y="-32390"/>
                  <a:pt x="5133251" y="8524"/>
                  <a:pt x="5309622" y="0"/>
                </a:cubicBezTo>
                <a:cubicBezTo>
                  <a:pt x="5485993" y="-8524"/>
                  <a:pt x="5772252" y="-19027"/>
                  <a:pt x="5976017" y="0"/>
                </a:cubicBezTo>
                <a:cubicBezTo>
                  <a:pt x="6179783" y="19027"/>
                  <a:pt x="6256863" y="17446"/>
                  <a:pt x="6382519" y="0"/>
                </a:cubicBezTo>
                <a:cubicBezTo>
                  <a:pt x="6508175" y="-17446"/>
                  <a:pt x="6840704" y="-30190"/>
                  <a:pt x="7135545" y="0"/>
                </a:cubicBezTo>
                <a:cubicBezTo>
                  <a:pt x="7430386" y="30190"/>
                  <a:pt x="7426217" y="-4492"/>
                  <a:pt x="7542046" y="0"/>
                </a:cubicBezTo>
                <a:cubicBezTo>
                  <a:pt x="7657875" y="4492"/>
                  <a:pt x="7963322" y="-19618"/>
                  <a:pt x="8121810" y="0"/>
                </a:cubicBezTo>
                <a:cubicBezTo>
                  <a:pt x="8280298" y="19618"/>
                  <a:pt x="8684828" y="-17511"/>
                  <a:pt x="8874837" y="0"/>
                </a:cubicBezTo>
                <a:cubicBezTo>
                  <a:pt x="8988388" y="-1638"/>
                  <a:pt x="9065023" y="113826"/>
                  <a:pt x="9086535" y="211698"/>
                </a:cubicBezTo>
                <a:cubicBezTo>
                  <a:pt x="9075938" y="352077"/>
                  <a:pt x="9068278" y="552847"/>
                  <a:pt x="9086535" y="643550"/>
                </a:cubicBezTo>
                <a:cubicBezTo>
                  <a:pt x="9104792" y="734253"/>
                  <a:pt x="9078539" y="885090"/>
                  <a:pt x="9086535" y="1058466"/>
                </a:cubicBezTo>
                <a:cubicBezTo>
                  <a:pt x="9087985" y="1162227"/>
                  <a:pt x="8976480" y="1287792"/>
                  <a:pt x="8874837" y="1270164"/>
                </a:cubicBezTo>
                <a:cubicBezTo>
                  <a:pt x="8595488" y="1246871"/>
                  <a:pt x="8521807" y="1257805"/>
                  <a:pt x="8295073" y="1270164"/>
                </a:cubicBezTo>
                <a:cubicBezTo>
                  <a:pt x="8068339" y="1282523"/>
                  <a:pt x="7929115" y="1269152"/>
                  <a:pt x="7715309" y="1270164"/>
                </a:cubicBezTo>
                <a:cubicBezTo>
                  <a:pt x="7501503" y="1271176"/>
                  <a:pt x="7428917" y="1280518"/>
                  <a:pt x="7222177" y="1270164"/>
                </a:cubicBezTo>
                <a:cubicBezTo>
                  <a:pt x="7015437" y="1259810"/>
                  <a:pt x="6798201" y="1232789"/>
                  <a:pt x="6382519" y="1270164"/>
                </a:cubicBezTo>
                <a:cubicBezTo>
                  <a:pt x="5966837" y="1307539"/>
                  <a:pt x="6025643" y="1249009"/>
                  <a:pt x="5889386" y="1270164"/>
                </a:cubicBezTo>
                <a:cubicBezTo>
                  <a:pt x="5753129" y="1291319"/>
                  <a:pt x="5595908" y="1287506"/>
                  <a:pt x="5396253" y="1270164"/>
                </a:cubicBezTo>
                <a:cubicBezTo>
                  <a:pt x="5196598" y="1252822"/>
                  <a:pt x="4927973" y="1274122"/>
                  <a:pt x="4643227" y="1270164"/>
                </a:cubicBezTo>
                <a:cubicBezTo>
                  <a:pt x="4358481" y="1266206"/>
                  <a:pt x="4220392" y="1275915"/>
                  <a:pt x="3890200" y="1270164"/>
                </a:cubicBezTo>
                <a:cubicBezTo>
                  <a:pt x="3560008" y="1264413"/>
                  <a:pt x="3391473" y="1286383"/>
                  <a:pt x="3137173" y="1270164"/>
                </a:cubicBezTo>
                <a:cubicBezTo>
                  <a:pt x="2882873" y="1253945"/>
                  <a:pt x="2843220" y="1272238"/>
                  <a:pt x="2644041" y="1270164"/>
                </a:cubicBezTo>
                <a:cubicBezTo>
                  <a:pt x="2444862" y="1268090"/>
                  <a:pt x="2234896" y="1260761"/>
                  <a:pt x="1977646" y="1270164"/>
                </a:cubicBezTo>
                <a:cubicBezTo>
                  <a:pt x="1720396" y="1279567"/>
                  <a:pt x="1587934" y="1279691"/>
                  <a:pt x="1397882" y="1270164"/>
                </a:cubicBezTo>
                <a:cubicBezTo>
                  <a:pt x="1207830" y="1260637"/>
                  <a:pt x="1138842" y="1252500"/>
                  <a:pt x="991381" y="1270164"/>
                </a:cubicBezTo>
                <a:cubicBezTo>
                  <a:pt x="843920" y="1287828"/>
                  <a:pt x="555472" y="1234435"/>
                  <a:pt x="211698" y="1270164"/>
                </a:cubicBezTo>
                <a:cubicBezTo>
                  <a:pt x="102541" y="1243485"/>
                  <a:pt x="-10462" y="1182532"/>
                  <a:pt x="0" y="1058466"/>
                </a:cubicBezTo>
                <a:cubicBezTo>
                  <a:pt x="19027" y="876637"/>
                  <a:pt x="-10438" y="766901"/>
                  <a:pt x="0" y="652017"/>
                </a:cubicBezTo>
                <a:cubicBezTo>
                  <a:pt x="10438" y="537133"/>
                  <a:pt x="-9613" y="317018"/>
                  <a:pt x="0" y="21169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ذات تقلبات عالية في الأرباح مثل </a:t>
            </a:r>
            <a:r>
              <a:rPr lang="ar-EG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تسلا </a:t>
            </a:r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قد </a:t>
            </a:r>
            <a:r>
              <a:rPr lang="ar-EG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تكون أقل استقرارًا وتعرض المستثمر لمخاطر أكبر مقارنة بشركة ذات أرباح مستقرة.</a:t>
            </a:r>
            <a:endParaRPr lang="en-US" b="1" u="sng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7175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8" grpId="0" animBg="1"/>
      <p:bldP spid="10" grpId="0" animBg="1"/>
      <p:bldP spid="1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67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7341" y="6188075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18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المخاطرة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1354265" y="284899"/>
            <a:ext cx="2622235" cy="399590"/>
          </a:xfrm>
          <a:custGeom>
            <a:avLst/>
            <a:gdLst>
              <a:gd name="connsiteX0" fmla="*/ 0 w 2622235"/>
              <a:gd name="connsiteY0" fmla="*/ 66600 h 399590"/>
              <a:gd name="connsiteX1" fmla="*/ 66600 w 2622235"/>
              <a:gd name="connsiteY1" fmla="*/ 0 h 399590"/>
              <a:gd name="connsiteX2" fmla="*/ 713749 w 2622235"/>
              <a:gd name="connsiteY2" fmla="*/ 0 h 399590"/>
              <a:gd name="connsiteX3" fmla="*/ 1286227 w 2622235"/>
              <a:gd name="connsiteY3" fmla="*/ 0 h 399590"/>
              <a:gd name="connsiteX4" fmla="*/ 1933376 w 2622235"/>
              <a:gd name="connsiteY4" fmla="*/ 0 h 399590"/>
              <a:gd name="connsiteX5" fmla="*/ 2555635 w 2622235"/>
              <a:gd name="connsiteY5" fmla="*/ 0 h 399590"/>
              <a:gd name="connsiteX6" fmla="*/ 2622235 w 2622235"/>
              <a:gd name="connsiteY6" fmla="*/ 66600 h 399590"/>
              <a:gd name="connsiteX7" fmla="*/ 2622235 w 2622235"/>
              <a:gd name="connsiteY7" fmla="*/ 332990 h 399590"/>
              <a:gd name="connsiteX8" fmla="*/ 2555635 w 2622235"/>
              <a:gd name="connsiteY8" fmla="*/ 399590 h 399590"/>
              <a:gd name="connsiteX9" fmla="*/ 1983157 w 2622235"/>
              <a:gd name="connsiteY9" fmla="*/ 399590 h 399590"/>
              <a:gd name="connsiteX10" fmla="*/ 1336008 w 2622235"/>
              <a:gd name="connsiteY10" fmla="*/ 399590 h 399590"/>
              <a:gd name="connsiteX11" fmla="*/ 763530 w 2622235"/>
              <a:gd name="connsiteY11" fmla="*/ 399590 h 399590"/>
              <a:gd name="connsiteX12" fmla="*/ 66600 w 2622235"/>
              <a:gd name="connsiteY12" fmla="*/ 399590 h 399590"/>
              <a:gd name="connsiteX13" fmla="*/ 0 w 2622235"/>
              <a:gd name="connsiteY13" fmla="*/ 332990 h 399590"/>
              <a:gd name="connsiteX14" fmla="*/ 0 w 2622235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22235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89804" y="19861"/>
                  <a:pt x="457400" y="-9045"/>
                  <a:pt x="713749" y="0"/>
                </a:cubicBezTo>
                <a:cubicBezTo>
                  <a:pt x="970098" y="9045"/>
                  <a:pt x="1042079" y="24820"/>
                  <a:pt x="1286227" y="0"/>
                </a:cubicBezTo>
                <a:cubicBezTo>
                  <a:pt x="1530375" y="-24820"/>
                  <a:pt x="1763561" y="-19889"/>
                  <a:pt x="1933376" y="0"/>
                </a:cubicBezTo>
                <a:cubicBezTo>
                  <a:pt x="2103191" y="19889"/>
                  <a:pt x="2266403" y="8155"/>
                  <a:pt x="2555635" y="0"/>
                </a:cubicBezTo>
                <a:cubicBezTo>
                  <a:pt x="2598396" y="2945"/>
                  <a:pt x="2622531" y="34586"/>
                  <a:pt x="2622235" y="66600"/>
                </a:cubicBezTo>
                <a:cubicBezTo>
                  <a:pt x="2621826" y="145208"/>
                  <a:pt x="2615635" y="278051"/>
                  <a:pt x="2622235" y="332990"/>
                </a:cubicBezTo>
                <a:cubicBezTo>
                  <a:pt x="2625364" y="368370"/>
                  <a:pt x="2592939" y="398465"/>
                  <a:pt x="2555635" y="399590"/>
                </a:cubicBezTo>
                <a:cubicBezTo>
                  <a:pt x="2331547" y="381120"/>
                  <a:pt x="2140491" y="427159"/>
                  <a:pt x="1983157" y="399590"/>
                </a:cubicBezTo>
                <a:cubicBezTo>
                  <a:pt x="1825823" y="372021"/>
                  <a:pt x="1515352" y="391871"/>
                  <a:pt x="1336008" y="399590"/>
                </a:cubicBezTo>
                <a:cubicBezTo>
                  <a:pt x="1156664" y="407309"/>
                  <a:pt x="992680" y="415939"/>
                  <a:pt x="763530" y="399590"/>
                </a:cubicBezTo>
                <a:cubicBezTo>
                  <a:pt x="534380" y="383241"/>
                  <a:pt x="378975" y="410830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2223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59010" y="-9488"/>
                  <a:pt x="397867" y="-5607"/>
                  <a:pt x="688859" y="0"/>
                </a:cubicBezTo>
                <a:cubicBezTo>
                  <a:pt x="979851" y="5607"/>
                  <a:pt x="1108536" y="7533"/>
                  <a:pt x="1360898" y="0"/>
                </a:cubicBezTo>
                <a:cubicBezTo>
                  <a:pt x="1613260" y="-7533"/>
                  <a:pt x="2096637" y="-3287"/>
                  <a:pt x="2555635" y="0"/>
                </a:cubicBezTo>
                <a:cubicBezTo>
                  <a:pt x="2589873" y="3418"/>
                  <a:pt x="2621989" y="25716"/>
                  <a:pt x="2622235" y="66600"/>
                </a:cubicBezTo>
                <a:cubicBezTo>
                  <a:pt x="2622853" y="163177"/>
                  <a:pt x="2628186" y="233743"/>
                  <a:pt x="2622235" y="332990"/>
                </a:cubicBezTo>
                <a:cubicBezTo>
                  <a:pt x="2616078" y="368193"/>
                  <a:pt x="2591599" y="398983"/>
                  <a:pt x="2555635" y="399590"/>
                </a:cubicBezTo>
                <a:cubicBezTo>
                  <a:pt x="2271676" y="369444"/>
                  <a:pt x="2210258" y="373863"/>
                  <a:pt x="1908486" y="399590"/>
                </a:cubicBezTo>
                <a:cubicBezTo>
                  <a:pt x="1606714" y="425317"/>
                  <a:pt x="1550814" y="392135"/>
                  <a:pt x="1261337" y="399590"/>
                </a:cubicBezTo>
                <a:cubicBezTo>
                  <a:pt x="971860" y="407045"/>
                  <a:pt x="829991" y="378384"/>
                  <a:pt x="713749" y="399590"/>
                </a:cubicBezTo>
                <a:cubicBezTo>
                  <a:pt x="597507" y="420796"/>
                  <a:pt x="356456" y="403514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أهمية دراسة نسب المخاطرة؟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EFBA0A-5D84-6F14-3D83-CE4260C65C7E}"/>
              </a:ext>
            </a:extLst>
          </p:cNvPr>
          <p:cNvSpPr/>
          <p:nvPr/>
        </p:nvSpPr>
        <p:spPr>
          <a:xfrm>
            <a:off x="9086949" y="1471139"/>
            <a:ext cx="2472095" cy="758973"/>
          </a:xfrm>
          <a:prstGeom prst="roundRect">
            <a:avLst/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تحليل الأداء المالي </a:t>
            </a:r>
            <a:r>
              <a:rPr lang="ar-EG" dirty="0">
                <a:solidFill>
                  <a:srgbClr val="00B0F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الطويل الأجل</a:t>
            </a:r>
            <a:endParaRPr lang="en-US" dirty="0">
              <a:solidFill>
                <a:srgbClr val="00B0F0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5017711" y="270431"/>
            <a:ext cx="3377927" cy="1021313"/>
          </a:xfrm>
          <a:custGeom>
            <a:avLst/>
            <a:gdLst>
              <a:gd name="connsiteX0" fmla="*/ 0 w 3377927"/>
              <a:gd name="connsiteY0" fmla="*/ 170222 h 1021313"/>
              <a:gd name="connsiteX1" fmla="*/ 170222 w 3377927"/>
              <a:gd name="connsiteY1" fmla="*/ 0 h 1021313"/>
              <a:gd name="connsiteX2" fmla="*/ 3207705 w 3377927"/>
              <a:gd name="connsiteY2" fmla="*/ 0 h 1021313"/>
              <a:gd name="connsiteX3" fmla="*/ 3377927 w 3377927"/>
              <a:gd name="connsiteY3" fmla="*/ 170222 h 1021313"/>
              <a:gd name="connsiteX4" fmla="*/ 3377927 w 3377927"/>
              <a:gd name="connsiteY4" fmla="*/ 851091 h 1021313"/>
              <a:gd name="connsiteX5" fmla="*/ 3207705 w 3377927"/>
              <a:gd name="connsiteY5" fmla="*/ 1021313 h 1021313"/>
              <a:gd name="connsiteX6" fmla="*/ 170222 w 3377927"/>
              <a:gd name="connsiteY6" fmla="*/ 1021313 h 1021313"/>
              <a:gd name="connsiteX7" fmla="*/ 0 w 3377927"/>
              <a:gd name="connsiteY7" fmla="*/ 851091 h 1021313"/>
              <a:gd name="connsiteX8" fmla="*/ 0 w 3377927"/>
              <a:gd name="connsiteY8" fmla="*/ 170222 h 102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7927" h="1021313" fill="none" extrusionOk="0">
                <a:moveTo>
                  <a:pt x="0" y="170222"/>
                </a:moveTo>
                <a:cubicBezTo>
                  <a:pt x="3160" y="68974"/>
                  <a:pt x="76459" y="-1713"/>
                  <a:pt x="170222" y="0"/>
                </a:cubicBezTo>
                <a:cubicBezTo>
                  <a:pt x="561943" y="-44396"/>
                  <a:pt x="2197609" y="87807"/>
                  <a:pt x="3207705" y="0"/>
                </a:cubicBezTo>
                <a:cubicBezTo>
                  <a:pt x="3301281" y="-1853"/>
                  <a:pt x="3379293" y="80799"/>
                  <a:pt x="3377927" y="170222"/>
                </a:cubicBezTo>
                <a:cubicBezTo>
                  <a:pt x="3436640" y="429976"/>
                  <a:pt x="3430967" y="748299"/>
                  <a:pt x="3377927" y="851091"/>
                </a:cubicBezTo>
                <a:cubicBezTo>
                  <a:pt x="3377486" y="948999"/>
                  <a:pt x="3307092" y="1028033"/>
                  <a:pt x="3207705" y="1021313"/>
                </a:cubicBezTo>
                <a:cubicBezTo>
                  <a:pt x="2725134" y="1127595"/>
                  <a:pt x="1287975" y="1100766"/>
                  <a:pt x="170222" y="1021313"/>
                </a:cubicBezTo>
                <a:cubicBezTo>
                  <a:pt x="65848" y="1008989"/>
                  <a:pt x="578" y="938611"/>
                  <a:pt x="0" y="851091"/>
                </a:cubicBezTo>
                <a:cubicBezTo>
                  <a:pt x="-28395" y="514342"/>
                  <a:pt x="-29997" y="336445"/>
                  <a:pt x="0" y="170222"/>
                </a:cubicBezTo>
                <a:close/>
              </a:path>
              <a:path w="3377927" h="1021313" stroke="0" extrusionOk="0">
                <a:moveTo>
                  <a:pt x="0" y="170222"/>
                </a:moveTo>
                <a:cubicBezTo>
                  <a:pt x="13557" y="86434"/>
                  <a:pt x="76847" y="-5132"/>
                  <a:pt x="170222" y="0"/>
                </a:cubicBezTo>
                <a:cubicBezTo>
                  <a:pt x="1174064" y="-169112"/>
                  <a:pt x="2170078" y="-111516"/>
                  <a:pt x="3207705" y="0"/>
                </a:cubicBezTo>
                <a:cubicBezTo>
                  <a:pt x="3313035" y="14930"/>
                  <a:pt x="3359916" y="78352"/>
                  <a:pt x="3377927" y="170222"/>
                </a:cubicBezTo>
                <a:cubicBezTo>
                  <a:pt x="3334287" y="474793"/>
                  <a:pt x="3380535" y="581750"/>
                  <a:pt x="3377927" y="851091"/>
                </a:cubicBezTo>
                <a:cubicBezTo>
                  <a:pt x="3386685" y="961252"/>
                  <a:pt x="3309852" y="1020563"/>
                  <a:pt x="3207705" y="1021313"/>
                </a:cubicBezTo>
                <a:cubicBezTo>
                  <a:pt x="2261048" y="1026554"/>
                  <a:pt x="1644591" y="1108870"/>
                  <a:pt x="170222" y="1021313"/>
                </a:cubicBezTo>
                <a:cubicBezTo>
                  <a:pt x="75219" y="1022421"/>
                  <a:pt x="10709" y="955743"/>
                  <a:pt x="0" y="851091"/>
                </a:cubicBezTo>
                <a:cubicBezTo>
                  <a:pt x="-23051" y="743408"/>
                  <a:pt x="-1293" y="419156"/>
                  <a:pt x="0" y="170222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20403291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نسبة الفائدة المغطاة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Interest Coverage Ratio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3744906" y="2492452"/>
            <a:ext cx="7909338" cy="1084934"/>
          </a:xfrm>
          <a:custGeom>
            <a:avLst/>
            <a:gdLst>
              <a:gd name="connsiteX0" fmla="*/ 0 w 7909338"/>
              <a:gd name="connsiteY0" fmla="*/ 180826 h 1084934"/>
              <a:gd name="connsiteX1" fmla="*/ 180826 w 7909338"/>
              <a:gd name="connsiteY1" fmla="*/ 0 h 1084934"/>
              <a:gd name="connsiteX2" fmla="*/ 791502 w 7909338"/>
              <a:gd name="connsiteY2" fmla="*/ 0 h 1084934"/>
              <a:gd name="connsiteX3" fmla="*/ 1553133 w 7909338"/>
              <a:gd name="connsiteY3" fmla="*/ 0 h 1084934"/>
              <a:gd name="connsiteX4" fmla="*/ 2163809 w 7909338"/>
              <a:gd name="connsiteY4" fmla="*/ 0 h 1084934"/>
              <a:gd name="connsiteX5" fmla="*/ 3000916 w 7909338"/>
              <a:gd name="connsiteY5" fmla="*/ 0 h 1084934"/>
              <a:gd name="connsiteX6" fmla="*/ 3838023 w 7909338"/>
              <a:gd name="connsiteY6" fmla="*/ 0 h 1084934"/>
              <a:gd name="connsiteX7" fmla="*/ 4524176 w 7909338"/>
              <a:gd name="connsiteY7" fmla="*/ 0 h 1084934"/>
              <a:gd name="connsiteX8" fmla="*/ 5134853 w 7909338"/>
              <a:gd name="connsiteY8" fmla="*/ 0 h 1084934"/>
              <a:gd name="connsiteX9" fmla="*/ 5745529 w 7909338"/>
              <a:gd name="connsiteY9" fmla="*/ 0 h 1084934"/>
              <a:gd name="connsiteX10" fmla="*/ 6507159 w 7909338"/>
              <a:gd name="connsiteY10" fmla="*/ 0 h 1084934"/>
              <a:gd name="connsiteX11" fmla="*/ 7728512 w 7909338"/>
              <a:gd name="connsiteY11" fmla="*/ 0 h 1084934"/>
              <a:gd name="connsiteX12" fmla="*/ 7909338 w 7909338"/>
              <a:gd name="connsiteY12" fmla="*/ 180826 h 1084934"/>
              <a:gd name="connsiteX13" fmla="*/ 7909338 w 7909338"/>
              <a:gd name="connsiteY13" fmla="*/ 549700 h 1084934"/>
              <a:gd name="connsiteX14" fmla="*/ 7909338 w 7909338"/>
              <a:gd name="connsiteY14" fmla="*/ 904108 h 1084934"/>
              <a:gd name="connsiteX15" fmla="*/ 7728512 w 7909338"/>
              <a:gd name="connsiteY15" fmla="*/ 1084934 h 1084934"/>
              <a:gd name="connsiteX16" fmla="*/ 6966882 w 7909338"/>
              <a:gd name="connsiteY16" fmla="*/ 1084934 h 1084934"/>
              <a:gd name="connsiteX17" fmla="*/ 6356205 w 7909338"/>
              <a:gd name="connsiteY17" fmla="*/ 1084934 h 1084934"/>
              <a:gd name="connsiteX18" fmla="*/ 5594575 w 7909338"/>
              <a:gd name="connsiteY18" fmla="*/ 1084934 h 1084934"/>
              <a:gd name="connsiteX19" fmla="*/ 4983899 w 7909338"/>
              <a:gd name="connsiteY19" fmla="*/ 1084934 h 1084934"/>
              <a:gd name="connsiteX20" fmla="*/ 4297746 w 7909338"/>
              <a:gd name="connsiteY20" fmla="*/ 1084934 h 1084934"/>
              <a:gd name="connsiteX21" fmla="*/ 3838023 w 7909338"/>
              <a:gd name="connsiteY21" fmla="*/ 1084934 h 1084934"/>
              <a:gd name="connsiteX22" fmla="*/ 3302823 w 7909338"/>
              <a:gd name="connsiteY22" fmla="*/ 1084934 h 1084934"/>
              <a:gd name="connsiteX23" fmla="*/ 2541193 w 7909338"/>
              <a:gd name="connsiteY23" fmla="*/ 1084934 h 1084934"/>
              <a:gd name="connsiteX24" fmla="*/ 2081471 w 7909338"/>
              <a:gd name="connsiteY24" fmla="*/ 1084934 h 1084934"/>
              <a:gd name="connsiteX25" fmla="*/ 1621748 w 7909338"/>
              <a:gd name="connsiteY25" fmla="*/ 1084934 h 1084934"/>
              <a:gd name="connsiteX26" fmla="*/ 1011071 w 7909338"/>
              <a:gd name="connsiteY26" fmla="*/ 1084934 h 1084934"/>
              <a:gd name="connsiteX27" fmla="*/ 180826 w 7909338"/>
              <a:gd name="connsiteY27" fmla="*/ 1084934 h 1084934"/>
              <a:gd name="connsiteX28" fmla="*/ 0 w 7909338"/>
              <a:gd name="connsiteY28" fmla="*/ 904108 h 1084934"/>
              <a:gd name="connsiteX29" fmla="*/ 0 w 7909338"/>
              <a:gd name="connsiteY29" fmla="*/ 556933 h 1084934"/>
              <a:gd name="connsiteX30" fmla="*/ 0 w 7909338"/>
              <a:gd name="connsiteY30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909338" h="1084934" fill="none" extrusionOk="0">
                <a:moveTo>
                  <a:pt x="0" y="180826"/>
                </a:moveTo>
                <a:cubicBezTo>
                  <a:pt x="3209" y="61783"/>
                  <a:pt x="80163" y="7092"/>
                  <a:pt x="180826" y="0"/>
                </a:cubicBezTo>
                <a:cubicBezTo>
                  <a:pt x="424111" y="-1410"/>
                  <a:pt x="552488" y="3035"/>
                  <a:pt x="791502" y="0"/>
                </a:cubicBezTo>
                <a:cubicBezTo>
                  <a:pt x="1030516" y="-3035"/>
                  <a:pt x="1299920" y="22951"/>
                  <a:pt x="1553133" y="0"/>
                </a:cubicBezTo>
                <a:cubicBezTo>
                  <a:pt x="1806346" y="-22951"/>
                  <a:pt x="1882845" y="-29791"/>
                  <a:pt x="2163809" y="0"/>
                </a:cubicBezTo>
                <a:cubicBezTo>
                  <a:pt x="2444773" y="29791"/>
                  <a:pt x="2728838" y="30059"/>
                  <a:pt x="3000916" y="0"/>
                </a:cubicBezTo>
                <a:cubicBezTo>
                  <a:pt x="3272994" y="-30059"/>
                  <a:pt x="3438191" y="21020"/>
                  <a:pt x="3838023" y="0"/>
                </a:cubicBezTo>
                <a:cubicBezTo>
                  <a:pt x="4237855" y="-21020"/>
                  <a:pt x="4199599" y="29581"/>
                  <a:pt x="4524176" y="0"/>
                </a:cubicBezTo>
                <a:cubicBezTo>
                  <a:pt x="4848753" y="-29581"/>
                  <a:pt x="4901795" y="1093"/>
                  <a:pt x="5134853" y="0"/>
                </a:cubicBezTo>
                <a:cubicBezTo>
                  <a:pt x="5367911" y="-1093"/>
                  <a:pt x="5448821" y="20825"/>
                  <a:pt x="5745529" y="0"/>
                </a:cubicBezTo>
                <a:cubicBezTo>
                  <a:pt x="6042237" y="-20825"/>
                  <a:pt x="6203595" y="25065"/>
                  <a:pt x="6507159" y="0"/>
                </a:cubicBezTo>
                <a:cubicBezTo>
                  <a:pt x="6810723" y="-25065"/>
                  <a:pt x="7364578" y="-10559"/>
                  <a:pt x="7728512" y="0"/>
                </a:cubicBezTo>
                <a:cubicBezTo>
                  <a:pt x="7827538" y="-4527"/>
                  <a:pt x="7895016" y="91225"/>
                  <a:pt x="7909338" y="180826"/>
                </a:cubicBezTo>
                <a:cubicBezTo>
                  <a:pt x="7892023" y="364983"/>
                  <a:pt x="7917010" y="371661"/>
                  <a:pt x="7909338" y="549700"/>
                </a:cubicBezTo>
                <a:cubicBezTo>
                  <a:pt x="7901666" y="727739"/>
                  <a:pt x="7901885" y="792681"/>
                  <a:pt x="7909338" y="904108"/>
                </a:cubicBezTo>
                <a:cubicBezTo>
                  <a:pt x="7899669" y="1004622"/>
                  <a:pt x="7829810" y="1081699"/>
                  <a:pt x="7728512" y="1084934"/>
                </a:cubicBezTo>
                <a:cubicBezTo>
                  <a:pt x="7386425" y="1103524"/>
                  <a:pt x="7314714" y="1096288"/>
                  <a:pt x="6966882" y="1084934"/>
                </a:cubicBezTo>
                <a:cubicBezTo>
                  <a:pt x="6619050" y="1073581"/>
                  <a:pt x="6660421" y="1075260"/>
                  <a:pt x="6356205" y="1084934"/>
                </a:cubicBezTo>
                <a:cubicBezTo>
                  <a:pt x="6051989" y="1094608"/>
                  <a:pt x="5833823" y="1065211"/>
                  <a:pt x="5594575" y="1084934"/>
                </a:cubicBezTo>
                <a:cubicBezTo>
                  <a:pt x="5355327" y="1104658"/>
                  <a:pt x="5252244" y="1082193"/>
                  <a:pt x="4983899" y="1084934"/>
                </a:cubicBezTo>
                <a:cubicBezTo>
                  <a:pt x="4715554" y="1087675"/>
                  <a:pt x="4608172" y="1071733"/>
                  <a:pt x="4297746" y="1084934"/>
                </a:cubicBezTo>
                <a:cubicBezTo>
                  <a:pt x="3987320" y="1098135"/>
                  <a:pt x="4019244" y="1066642"/>
                  <a:pt x="3838023" y="1084934"/>
                </a:cubicBezTo>
                <a:cubicBezTo>
                  <a:pt x="3656802" y="1103226"/>
                  <a:pt x="3469347" y="1085045"/>
                  <a:pt x="3302823" y="1084934"/>
                </a:cubicBezTo>
                <a:cubicBezTo>
                  <a:pt x="3136299" y="1084823"/>
                  <a:pt x="2890323" y="1086664"/>
                  <a:pt x="2541193" y="1084934"/>
                </a:cubicBezTo>
                <a:cubicBezTo>
                  <a:pt x="2192063" y="1083205"/>
                  <a:pt x="2183022" y="1065963"/>
                  <a:pt x="2081471" y="1084934"/>
                </a:cubicBezTo>
                <a:cubicBezTo>
                  <a:pt x="1979920" y="1103905"/>
                  <a:pt x="1799668" y="1075914"/>
                  <a:pt x="1621748" y="1084934"/>
                </a:cubicBezTo>
                <a:cubicBezTo>
                  <a:pt x="1443828" y="1093954"/>
                  <a:pt x="1305123" y="1058589"/>
                  <a:pt x="1011071" y="1084934"/>
                </a:cubicBezTo>
                <a:cubicBezTo>
                  <a:pt x="717019" y="1111279"/>
                  <a:pt x="545474" y="1051150"/>
                  <a:pt x="180826" y="1084934"/>
                </a:cubicBezTo>
                <a:cubicBezTo>
                  <a:pt x="81684" y="1079220"/>
                  <a:pt x="-8960" y="1027061"/>
                  <a:pt x="0" y="904108"/>
                </a:cubicBezTo>
                <a:cubicBezTo>
                  <a:pt x="-7857" y="781832"/>
                  <a:pt x="-9271" y="687225"/>
                  <a:pt x="0" y="556933"/>
                </a:cubicBezTo>
                <a:cubicBezTo>
                  <a:pt x="9271" y="426641"/>
                  <a:pt x="8929" y="270652"/>
                  <a:pt x="0" y="180826"/>
                </a:cubicBezTo>
                <a:close/>
              </a:path>
              <a:path w="7909338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511920" y="9969"/>
                  <a:pt x="523983" y="-16817"/>
                  <a:pt x="866979" y="0"/>
                </a:cubicBezTo>
                <a:cubicBezTo>
                  <a:pt x="1209975" y="16817"/>
                  <a:pt x="1514738" y="-2954"/>
                  <a:pt x="1704086" y="0"/>
                </a:cubicBezTo>
                <a:cubicBezTo>
                  <a:pt x="1893434" y="2954"/>
                  <a:pt x="2340139" y="-13143"/>
                  <a:pt x="2541193" y="0"/>
                </a:cubicBezTo>
                <a:cubicBezTo>
                  <a:pt x="2742247" y="13143"/>
                  <a:pt x="2873466" y="-23585"/>
                  <a:pt x="3151870" y="0"/>
                </a:cubicBezTo>
                <a:cubicBezTo>
                  <a:pt x="3430274" y="23585"/>
                  <a:pt x="3586648" y="5845"/>
                  <a:pt x="3913500" y="0"/>
                </a:cubicBezTo>
                <a:cubicBezTo>
                  <a:pt x="4240352" y="-5845"/>
                  <a:pt x="4434049" y="13270"/>
                  <a:pt x="4750607" y="0"/>
                </a:cubicBezTo>
                <a:cubicBezTo>
                  <a:pt x="5067165" y="-13270"/>
                  <a:pt x="5067373" y="29696"/>
                  <a:pt x="5361283" y="0"/>
                </a:cubicBezTo>
                <a:cubicBezTo>
                  <a:pt x="5655193" y="-29696"/>
                  <a:pt x="5847158" y="26025"/>
                  <a:pt x="6047436" y="0"/>
                </a:cubicBezTo>
                <a:cubicBezTo>
                  <a:pt x="6247714" y="-26025"/>
                  <a:pt x="6310685" y="15179"/>
                  <a:pt x="6507159" y="0"/>
                </a:cubicBezTo>
                <a:cubicBezTo>
                  <a:pt x="6703633" y="-15179"/>
                  <a:pt x="7201423" y="58464"/>
                  <a:pt x="7728512" y="0"/>
                </a:cubicBezTo>
                <a:cubicBezTo>
                  <a:pt x="7828329" y="-20018"/>
                  <a:pt x="7895909" y="75421"/>
                  <a:pt x="7909338" y="180826"/>
                </a:cubicBezTo>
                <a:cubicBezTo>
                  <a:pt x="7911552" y="301755"/>
                  <a:pt x="7918269" y="448247"/>
                  <a:pt x="7909338" y="520769"/>
                </a:cubicBezTo>
                <a:cubicBezTo>
                  <a:pt x="7900407" y="593291"/>
                  <a:pt x="7904678" y="727654"/>
                  <a:pt x="7909338" y="904108"/>
                </a:cubicBezTo>
                <a:cubicBezTo>
                  <a:pt x="7898344" y="997319"/>
                  <a:pt x="7838512" y="1073235"/>
                  <a:pt x="7728512" y="1084934"/>
                </a:cubicBezTo>
                <a:cubicBezTo>
                  <a:pt x="7354592" y="1061518"/>
                  <a:pt x="7339707" y="1066322"/>
                  <a:pt x="6966882" y="1084934"/>
                </a:cubicBezTo>
                <a:cubicBezTo>
                  <a:pt x="6594057" y="1103547"/>
                  <a:pt x="6552183" y="1065540"/>
                  <a:pt x="6205252" y="1084934"/>
                </a:cubicBezTo>
                <a:cubicBezTo>
                  <a:pt x="5858321" y="1104329"/>
                  <a:pt x="5817820" y="1088356"/>
                  <a:pt x="5670052" y="1084934"/>
                </a:cubicBezTo>
                <a:cubicBezTo>
                  <a:pt x="5522284" y="1081512"/>
                  <a:pt x="5176441" y="1072661"/>
                  <a:pt x="4908422" y="1084934"/>
                </a:cubicBezTo>
                <a:cubicBezTo>
                  <a:pt x="4640403" y="1097208"/>
                  <a:pt x="4459318" y="1107284"/>
                  <a:pt x="4297746" y="1084934"/>
                </a:cubicBezTo>
                <a:cubicBezTo>
                  <a:pt x="4136174" y="1062584"/>
                  <a:pt x="3982703" y="1087831"/>
                  <a:pt x="3762546" y="1084934"/>
                </a:cubicBezTo>
                <a:cubicBezTo>
                  <a:pt x="3542389" y="1082037"/>
                  <a:pt x="3144156" y="1058929"/>
                  <a:pt x="2925439" y="1084934"/>
                </a:cubicBezTo>
                <a:cubicBezTo>
                  <a:pt x="2706722" y="1110939"/>
                  <a:pt x="2635599" y="1091215"/>
                  <a:pt x="2390240" y="1084934"/>
                </a:cubicBezTo>
                <a:cubicBezTo>
                  <a:pt x="2144881" y="1078653"/>
                  <a:pt x="1971896" y="1068422"/>
                  <a:pt x="1855040" y="1084934"/>
                </a:cubicBezTo>
                <a:cubicBezTo>
                  <a:pt x="1738184" y="1101446"/>
                  <a:pt x="1465324" y="1055749"/>
                  <a:pt x="1093410" y="1084934"/>
                </a:cubicBezTo>
                <a:cubicBezTo>
                  <a:pt x="721496" y="1114120"/>
                  <a:pt x="617972" y="1065823"/>
                  <a:pt x="180826" y="1084934"/>
                </a:cubicBezTo>
                <a:cubicBezTo>
                  <a:pt x="78711" y="1076278"/>
                  <a:pt x="-9375" y="994705"/>
                  <a:pt x="0" y="904108"/>
                </a:cubicBezTo>
                <a:cubicBezTo>
                  <a:pt x="-11629" y="790295"/>
                  <a:pt x="13384" y="626858"/>
                  <a:pt x="0" y="528001"/>
                </a:cubicBezTo>
                <a:cubicBezTo>
                  <a:pt x="-13384" y="429144"/>
                  <a:pt x="15557" y="317237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تقيس قدرة الشركة على </a:t>
            </a:r>
            <a:r>
              <a:rPr lang="ar-EG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دفع فوائد ديونها من أرباحها التشغيلية</a:t>
            </a:r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B20FD6-C1D1-B1FC-F240-C9ED3EC72D95}"/>
              </a:ext>
            </a:extLst>
          </p:cNvPr>
          <p:cNvSpPr/>
          <p:nvPr/>
        </p:nvSpPr>
        <p:spPr>
          <a:xfrm>
            <a:off x="4618182" y="1562841"/>
            <a:ext cx="3777457" cy="667272"/>
          </a:xfrm>
          <a:custGeom>
            <a:avLst/>
            <a:gdLst>
              <a:gd name="connsiteX0" fmla="*/ 0 w 3777457"/>
              <a:gd name="connsiteY0" fmla="*/ 111214 h 667272"/>
              <a:gd name="connsiteX1" fmla="*/ 111214 w 3777457"/>
              <a:gd name="connsiteY1" fmla="*/ 0 h 667272"/>
              <a:gd name="connsiteX2" fmla="*/ 632618 w 3777457"/>
              <a:gd name="connsiteY2" fmla="*/ 0 h 667272"/>
              <a:gd name="connsiteX3" fmla="*/ 1296224 w 3777457"/>
              <a:gd name="connsiteY3" fmla="*/ 0 h 667272"/>
              <a:gd name="connsiteX4" fmla="*/ 1817628 w 3777457"/>
              <a:gd name="connsiteY4" fmla="*/ 0 h 667272"/>
              <a:gd name="connsiteX5" fmla="*/ 2339032 w 3777457"/>
              <a:gd name="connsiteY5" fmla="*/ 0 h 667272"/>
              <a:gd name="connsiteX6" fmla="*/ 2967087 w 3777457"/>
              <a:gd name="connsiteY6" fmla="*/ 0 h 667272"/>
              <a:gd name="connsiteX7" fmla="*/ 3666243 w 3777457"/>
              <a:gd name="connsiteY7" fmla="*/ 0 h 667272"/>
              <a:gd name="connsiteX8" fmla="*/ 3777457 w 3777457"/>
              <a:gd name="connsiteY8" fmla="*/ 111214 h 667272"/>
              <a:gd name="connsiteX9" fmla="*/ 3777457 w 3777457"/>
              <a:gd name="connsiteY9" fmla="*/ 556058 h 667272"/>
              <a:gd name="connsiteX10" fmla="*/ 3666243 w 3777457"/>
              <a:gd name="connsiteY10" fmla="*/ 667272 h 667272"/>
              <a:gd name="connsiteX11" fmla="*/ 3109288 w 3777457"/>
              <a:gd name="connsiteY11" fmla="*/ 667272 h 667272"/>
              <a:gd name="connsiteX12" fmla="*/ 2623434 w 3777457"/>
              <a:gd name="connsiteY12" fmla="*/ 667272 h 667272"/>
              <a:gd name="connsiteX13" fmla="*/ 1995379 w 3777457"/>
              <a:gd name="connsiteY13" fmla="*/ 667272 h 667272"/>
              <a:gd name="connsiteX14" fmla="*/ 1438425 w 3777457"/>
              <a:gd name="connsiteY14" fmla="*/ 667272 h 667272"/>
              <a:gd name="connsiteX15" fmla="*/ 774819 w 3777457"/>
              <a:gd name="connsiteY15" fmla="*/ 667272 h 667272"/>
              <a:gd name="connsiteX16" fmla="*/ 111214 w 3777457"/>
              <a:gd name="connsiteY16" fmla="*/ 667272 h 667272"/>
              <a:gd name="connsiteX17" fmla="*/ 0 w 3777457"/>
              <a:gd name="connsiteY17" fmla="*/ 556058 h 667272"/>
              <a:gd name="connsiteX18" fmla="*/ 0 w 3777457"/>
              <a:gd name="connsiteY18" fmla="*/ 111214 h 6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77457" h="667272" fill="none" extrusionOk="0">
                <a:moveTo>
                  <a:pt x="0" y="111214"/>
                </a:moveTo>
                <a:cubicBezTo>
                  <a:pt x="-10278" y="48784"/>
                  <a:pt x="57901" y="-3986"/>
                  <a:pt x="111214" y="0"/>
                </a:cubicBezTo>
                <a:cubicBezTo>
                  <a:pt x="303499" y="19011"/>
                  <a:pt x="472459" y="-25296"/>
                  <a:pt x="632618" y="0"/>
                </a:cubicBezTo>
                <a:cubicBezTo>
                  <a:pt x="792777" y="25296"/>
                  <a:pt x="983986" y="-19286"/>
                  <a:pt x="1296224" y="0"/>
                </a:cubicBezTo>
                <a:cubicBezTo>
                  <a:pt x="1608462" y="19286"/>
                  <a:pt x="1560110" y="15413"/>
                  <a:pt x="1817628" y="0"/>
                </a:cubicBezTo>
                <a:cubicBezTo>
                  <a:pt x="2075146" y="-15413"/>
                  <a:pt x="2097520" y="-20753"/>
                  <a:pt x="2339032" y="0"/>
                </a:cubicBezTo>
                <a:cubicBezTo>
                  <a:pt x="2580544" y="20753"/>
                  <a:pt x="2653876" y="-3696"/>
                  <a:pt x="2967087" y="0"/>
                </a:cubicBezTo>
                <a:cubicBezTo>
                  <a:pt x="3280299" y="3696"/>
                  <a:pt x="3358612" y="3631"/>
                  <a:pt x="3666243" y="0"/>
                </a:cubicBezTo>
                <a:cubicBezTo>
                  <a:pt x="3725935" y="-6661"/>
                  <a:pt x="3766656" y="39112"/>
                  <a:pt x="3777457" y="111214"/>
                </a:cubicBezTo>
                <a:cubicBezTo>
                  <a:pt x="3761615" y="311507"/>
                  <a:pt x="3760633" y="351700"/>
                  <a:pt x="3777457" y="556058"/>
                </a:cubicBezTo>
                <a:cubicBezTo>
                  <a:pt x="3791376" y="611768"/>
                  <a:pt x="3736163" y="674837"/>
                  <a:pt x="3666243" y="667272"/>
                </a:cubicBezTo>
                <a:cubicBezTo>
                  <a:pt x="3392376" y="661195"/>
                  <a:pt x="3221921" y="655206"/>
                  <a:pt x="3109288" y="667272"/>
                </a:cubicBezTo>
                <a:cubicBezTo>
                  <a:pt x="2996655" y="679338"/>
                  <a:pt x="2786837" y="667003"/>
                  <a:pt x="2623434" y="667272"/>
                </a:cubicBezTo>
                <a:cubicBezTo>
                  <a:pt x="2460031" y="667541"/>
                  <a:pt x="2240429" y="684778"/>
                  <a:pt x="1995379" y="667272"/>
                </a:cubicBezTo>
                <a:cubicBezTo>
                  <a:pt x="1750329" y="649766"/>
                  <a:pt x="1602170" y="667552"/>
                  <a:pt x="1438425" y="667272"/>
                </a:cubicBezTo>
                <a:cubicBezTo>
                  <a:pt x="1274680" y="666992"/>
                  <a:pt x="1018547" y="658545"/>
                  <a:pt x="774819" y="667272"/>
                </a:cubicBezTo>
                <a:cubicBezTo>
                  <a:pt x="531091" y="675999"/>
                  <a:pt x="259822" y="637306"/>
                  <a:pt x="111214" y="667272"/>
                </a:cubicBezTo>
                <a:cubicBezTo>
                  <a:pt x="47059" y="668089"/>
                  <a:pt x="871" y="613541"/>
                  <a:pt x="0" y="556058"/>
                </a:cubicBezTo>
                <a:cubicBezTo>
                  <a:pt x="-18273" y="377763"/>
                  <a:pt x="-6051" y="306262"/>
                  <a:pt x="0" y="111214"/>
                </a:cubicBezTo>
                <a:close/>
              </a:path>
              <a:path w="3777457" h="667272" stroke="0" extrusionOk="0">
                <a:moveTo>
                  <a:pt x="0" y="111214"/>
                </a:moveTo>
                <a:cubicBezTo>
                  <a:pt x="5371" y="42077"/>
                  <a:pt x="48936" y="6373"/>
                  <a:pt x="111214" y="0"/>
                </a:cubicBezTo>
                <a:cubicBezTo>
                  <a:pt x="318736" y="26892"/>
                  <a:pt x="470881" y="-2713"/>
                  <a:pt x="703719" y="0"/>
                </a:cubicBezTo>
                <a:cubicBezTo>
                  <a:pt x="936558" y="2713"/>
                  <a:pt x="1220151" y="-21520"/>
                  <a:pt x="1367324" y="0"/>
                </a:cubicBezTo>
                <a:cubicBezTo>
                  <a:pt x="1514498" y="21520"/>
                  <a:pt x="1826978" y="-21521"/>
                  <a:pt x="2030930" y="0"/>
                </a:cubicBezTo>
                <a:cubicBezTo>
                  <a:pt x="2234882" y="21521"/>
                  <a:pt x="2443605" y="-206"/>
                  <a:pt x="2587884" y="0"/>
                </a:cubicBezTo>
                <a:cubicBezTo>
                  <a:pt x="2732163" y="206"/>
                  <a:pt x="3377512" y="-14091"/>
                  <a:pt x="3666243" y="0"/>
                </a:cubicBezTo>
                <a:cubicBezTo>
                  <a:pt x="3722536" y="7110"/>
                  <a:pt x="3779485" y="49365"/>
                  <a:pt x="3777457" y="111214"/>
                </a:cubicBezTo>
                <a:cubicBezTo>
                  <a:pt x="3799278" y="239357"/>
                  <a:pt x="3768001" y="395130"/>
                  <a:pt x="3777457" y="556058"/>
                </a:cubicBezTo>
                <a:cubicBezTo>
                  <a:pt x="3776751" y="621661"/>
                  <a:pt x="3732270" y="677825"/>
                  <a:pt x="3666243" y="667272"/>
                </a:cubicBezTo>
                <a:cubicBezTo>
                  <a:pt x="3502732" y="645231"/>
                  <a:pt x="3228625" y="649549"/>
                  <a:pt x="3109288" y="667272"/>
                </a:cubicBezTo>
                <a:cubicBezTo>
                  <a:pt x="2989951" y="684995"/>
                  <a:pt x="2801240" y="692617"/>
                  <a:pt x="2552334" y="667272"/>
                </a:cubicBezTo>
                <a:cubicBezTo>
                  <a:pt x="2303428" y="641927"/>
                  <a:pt x="2128189" y="656660"/>
                  <a:pt x="1888729" y="667272"/>
                </a:cubicBezTo>
                <a:cubicBezTo>
                  <a:pt x="1649270" y="677884"/>
                  <a:pt x="1557202" y="649522"/>
                  <a:pt x="1296224" y="667272"/>
                </a:cubicBezTo>
                <a:cubicBezTo>
                  <a:pt x="1035246" y="685022"/>
                  <a:pt x="903924" y="644582"/>
                  <a:pt x="632618" y="667272"/>
                </a:cubicBezTo>
                <a:cubicBezTo>
                  <a:pt x="361312" y="689962"/>
                  <a:pt x="369939" y="643307"/>
                  <a:pt x="111214" y="667272"/>
                </a:cubicBezTo>
                <a:cubicBezTo>
                  <a:pt x="50263" y="664111"/>
                  <a:pt x="7021" y="619284"/>
                  <a:pt x="0" y="556058"/>
                </a:cubicBezTo>
                <a:cubicBezTo>
                  <a:pt x="18733" y="404685"/>
                  <a:pt x="-13157" y="232668"/>
                  <a:pt x="0" y="11121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American Airlines Group Inc. (AAL)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64DBB8-7A33-47C4-9889-6963E44D00BE}"/>
              </a:ext>
            </a:extLst>
          </p:cNvPr>
          <p:cNvSpPr/>
          <p:nvPr/>
        </p:nvSpPr>
        <p:spPr>
          <a:xfrm>
            <a:off x="2318327" y="4210225"/>
            <a:ext cx="9335917" cy="1084934"/>
          </a:xfrm>
          <a:custGeom>
            <a:avLst/>
            <a:gdLst>
              <a:gd name="connsiteX0" fmla="*/ 0 w 9335917"/>
              <a:gd name="connsiteY0" fmla="*/ 180826 h 1084934"/>
              <a:gd name="connsiteX1" fmla="*/ 180826 w 9335917"/>
              <a:gd name="connsiteY1" fmla="*/ 0 h 1084934"/>
              <a:gd name="connsiteX2" fmla="*/ 871154 w 9335917"/>
              <a:gd name="connsiteY2" fmla="*/ 0 h 1084934"/>
              <a:gd name="connsiteX3" fmla="*/ 1471740 w 9335917"/>
              <a:gd name="connsiteY3" fmla="*/ 0 h 1084934"/>
              <a:gd name="connsiteX4" fmla="*/ 2251810 w 9335917"/>
              <a:gd name="connsiteY4" fmla="*/ 0 h 1084934"/>
              <a:gd name="connsiteX5" fmla="*/ 3121624 w 9335917"/>
              <a:gd name="connsiteY5" fmla="*/ 0 h 1084934"/>
              <a:gd name="connsiteX6" fmla="*/ 3901694 w 9335917"/>
              <a:gd name="connsiteY6" fmla="*/ 0 h 1084934"/>
              <a:gd name="connsiteX7" fmla="*/ 4681765 w 9335917"/>
              <a:gd name="connsiteY7" fmla="*/ 0 h 1084934"/>
              <a:gd name="connsiteX8" fmla="*/ 5282350 w 9335917"/>
              <a:gd name="connsiteY8" fmla="*/ 0 h 1084934"/>
              <a:gd name="connsiteX9" fmla="*/ 6152164 w 9335917"/>
              <a:gd name="connsiteY9" fmla="*/ 0 h 1084934"/>
              <a:gd name="connsiteX10" fmla="*/ 7021977 w 9335917"/>
              <a:gd name="connsiteY10" fmla="*/ 0 h 1084934"/>
              <a:gd name="connsiteX11" fmla="*/ 7443077 w 9335917"/>
              <a:gd name="connsiteY11" fmla="*/ 0 h 1084934"/>
              <a:gd name="connsiteX12" fmla="*/ 8312891 w 9335917"/>
              <a:gd name="connsiteY12" fmla="*/ 0 h 1084934"/>
              <a:gd name="connsiteX13" fmla="*/ 9155091 w 9335917"/>
              <a:gd name="connsiteY13" fmla="*/ 0 h 1084934"/>
              <a:gd name="connsiteX14" fmla="*/ 9335917 w 9335917"/>
              <a:gd name="connsiteY14" fmla="*/ 180826 h 1084934"/>
              <a:gd name="connsiteX15" fmla="*/ 9335917 w 9335917"/>
              <a:gd name="connsiteY15" fmla="*/ 556933 h 1084934"/>
              <a:gd name="connsiteX16" fmla="*/ 9335917 w 9335917"/>
              <a:gd name="connsiteY16" fmla="*/ 904108 h 1084934"/>
              <a:gd name="connsiteX17" fmla="*/ 9155091 w 9335917"/>
              <a:gd name="connsiteY17" fmla="*/ 1084934 h 1084934"/>
              <a:gd name="connsiteX18" fmla="*/ 8644248 w 9335917"/>
              <a:gd name="connsiteY18" fmla="*/ 1084934 h 1084934"/>
              <a:gd name="connsiteX19" fmla="*/ 8223148 w 9335917"/>
              <a:gd name="connsiteY19" fmla="*/ 1084934 h 1084934"/>
              <a:gd name="connsiteX20" fmla="*/ 7622563 w 9335917"/>
              <a:gd name="connsiteY20" fmla="*/ 1084934 h 1084934"/>
              <a:gd name="connsiteX21" fmla="*/ 7201463 w 9335917"/>
              <a:gd name="connsiteY21" fmla="*/ 1084934 h 1084934"/>
              <a:gd name="connsiteX22" fmla="*/ 6690620 w 9335917"/>
              <a:gd name="connsiteY22" fmla="*/ 1084934 h 1084934"/>
              <a:gd name="connsiteX23" fmla="*/ 6269520 w 9335917"/>
              <a:gd name="connsiteY23" fmla="*/ 1084934 h 1084934"/>
              <a:gd name="connsiteX24" fmla="*/ 5758677 w 9335917"/>
              <a:gd name="connsiteY24" fmla="*/ 1084934 h 1084934"/>
              <a:gd name="connsiteX25" fmla="*/ 5337577 w 9335917"/>
              <a:gd name="connsiteY25" fmla="*/ 1084934 h 1084934"/>
              <a:gd name="connsiteX26" fmla="*/ 4736991 w 9335917"/>
              <a:gd name="connsiteY26" fmla="*/ 1084934 h 1084934"/>
              <a:gd name="connsiteX27" fmla="*/ 4046663 w 9335917"/>
              <a:gd name="connsiteY27" fmla="*/ 1084934 h 1084934"/>
              <a:gd name="connsiteX28" fmla="*/ 3356335 w 9335917"/>
              <a:gd name="connsiteY28" fmla="*/ 1084934 h 1084934"/>
              <a:gd name="connsiteX29" fmla="*/ 2576264 w 9335917"/>
              <a:gd name="connsiteY29" fmla="*/ 1084934 h 1084934"/>
              <a:gd name="connsiteX30" fmla="*/ 2155164 w 9335917"/>
              <a:gd name="connsiteY30" fmla="*/ 1084934 h 1084934"/>
              <a:gd name="connsiteX31" fmla="*/ 1644322 w 9335917"/>
              <a:gd name="connsiteY31" fmla="*/ 1084934 h 1084934"/>
              <a:gd name="connsiteX32" fmla="*/ 774508 w 9335917"/>
              <a:gd name="connsiteY32" fmla="*/ 1084934 h 1084934"/>
              <a:gd name="connsiteX33" fmla="*/ 180826 w 9335917"/>
              <a:gd name="connsiteY33" fmla="*/ 1084934 h 1084934"/>
              <a:gd name="connsiteX34" fmla="*/ 0 w 9335917"/>
              <a:gd name="connsiteY34" fmla="*/ 904108 h 1084934"/>
              <a:gd name="connsiteX35" fmla="*/ 0 w 9335917"/>
              <a:gd name="connsiteY35" fmla="*/ 556933 h 1084934"/>
              <a:gd name="connsiteX36" fmla="*/ 0 w 9335917"/>
              <a:gd name="connsiteY36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35917" h="1084934" fill="none" extrusionOk="0">
                <a:moveTo>
                  <a:pt x="0" y="180826"/>
                </a:moveTo>
                <a:cubicBezTo>
                  <a:pt x="-7741" y="91509"/>
                  <a:pt x="60023" y="13183"/>
                  <a:pt x="180826" y="0"/>
                </a:cubicBezTo>
                <a:cubicBezTo>
                  <a:pt x="515370" y="427"/>
                  <a:pt x="550969" y="7896"/>
                  <a:pt x="871154" y="0"/>
                </a:cubicBezTo>
                <a:cubicBezTo>
                  <a:pt x="1191339" y="-7896"/>
                  <a:pt x="1347504" y="-4407"/>
                  <a:pt x="1471740" y="0"/>
                </a:cubicBezTo>
                <a:cubicBezTo>
                  <a:pt x="1595976" y="4407"/>
                  <a:pt x="2026682" y="7154"/>
                  <a:pt x="2251810" y="0"/>
                </a:cubicBezTo>
                <a:cubicBezTo>
                  <a:pt x="2476938" y="-7154"/>
                  <a:pt x="2697822" y="32466"/>
                  <a:pt x="3121624" y="0"/>
                </a:cubicBezTo>
                <a:cubicBezTo>
                  <a:pt x="3545426" y="-32466"/>
                  <a:pt x="3629160" y="-15"/>
                  <a:pt x="3901694" y="0"/>
                </a:cubicBezTo>
                <a:cubicBezTo>
                  <a:pt x="4174228" y="15"/>
                  <a:pt x="4503025" y="26791"/>
                  <a:pt x="4681765" y="0"/>
                </a:cubicBezTo>
                <a:cubicBezTo>
                  <a:pt x="4860505" y="-26791"/>
                  <a:pt x="5020325" y="-1430"/>
                  <a:pt x="5282350" y="0"/>
                </a:cubicBezTo>
                <a:cubicBezTo>
                  <a:pt x="5544376" y="1430"/>
                  <a:pt x="5916178" y="-22526"/>
                  <a:pt x="6152164" y="0"/>
                </a:cubicBezTo>
                <a:cubicBezTo>
                  <a:pt x="6388150" y="22526"/>
                  <a:pt x="6701600" y="-30596"/>
                  <a:pt x="7021977" y="0"/>
                </a:cubicBezTo>
                <a:cubicBezTo>
                  <a:pt x="7342354" y="30596"/>
                  <a:pt x="7317792" y="8706"/>
                  <a:pt x="7443077" y="0"/>
                </a:cubicBezTo>
                <a:cubicBezTo>
                  <a:pt x="7568362" y="-8706"/>
                  <a:pt x="7944095" y="12455"/>
                  <a:pt x="8312891" y="0"/>
                </a:cubicBezTo>
                <a:cubicBezTo>
                  <a:pt x="8681687" y="-12455"/>
                  <a:pt x="8751274" y="31165"/>
                  <a:pt x="9155091" y="0"/>
                </a:cubicBezTo>
                <a:cubicBezTo>
                  <a:pt x="9263963" y="6207"/>
                  <a:pt x="9341857" y="83933"/>
                  <a:pt x="9335917" y="180826"/>
                </a:cubicBezTo>
                <a:cubicBezTo>
                  <a:pt x="9320793" y="279431"/>
                  <a:pt x="9331565" y="468732"/>
                  <a:pt x="9335917" y="556933"/>
                </a:cubicBezTo>
                <a:cubicBezTo>
                  <a:pt x="9340269" y="645134"/>
                  <a:pt x="9320870" y="808267"/>
                  <a:pt x="9335917" y="904108"/>
                </a:cubicBezTo>
                <a:cubicBezTo>
                  <a:pt x="9340489" y="1012926"/>
                  <a:pt x="9235742" y="1082600"/>
                  <a:pt x="9155091" y="1084934"/>
                </a:cubicBezTo>
                <a:cubicBezTo>
                  <a:pt x="8938707" y="1106770"/>
                  <a:pt x="8838051" y="1065313"/>
                  <a:pt x="8644248" y="1084934"/>
                </a:cubicBezTo>
                <a:cubicBezTo>
                  <a:pt x="8450445" y="1104555"/>
                  <a:pt x="8376949" y="1089846"/>
                  <a:pt x="8223148" y="1084934"/>
                </a:cubicBezTo>
                <a:cubicBezTo>
                  <a:pt x="8069347" y="1080022"/>
                  <a:pt x="7818361" y="1098219"/>
                  <a:pt x="7622563" y="1084934"/>
                </a:cubicBezTo>
                <a:cubicBezTo>
                  <a:pt x="7426765" y="1071649"/>
                  <a:pt x="7312711" y="1070318"/>
                  <a:pt x="7201463" y="1084934"/>
                </a:cubicBezTo>
                <a:cubicBezTo>
                  <a:pt x="7090215" y="1099550"/>
                  <a:pt x="6835215" y="1073805"/>
                  <a:pt x="6690620" y="1084934"/>
                </a:cubicBezTo>
                <a:cubicBezTo>
                  <a:pt x="6546025" y="1096063"/>
                  <a:pt x="6396975" y="1089729"/>
                  <a:pt x="6269520" y="1084934"/>
                </a:cubicBezTo>
                <a:cubicBezTo>
                  <a:pt x="6142065" y="1080139"/>
                  <a:pt x="5880169" y="1110324"/>
                  <a:pt x="5758677" y="1084934"/>
                </a:cubicBezTo>
                <a:cubicBezTo>
                  <a:pt x="5637185" y="1059544"/>
                  <a:pt x="5524514" y="1077562"/>
                  <a:pt x="5337577" y="1084934"/>
                </a:cubicBezTo>
                <a:cubicBezTo>
                  <a:pt x="5150640" y="1092306"/>
                  <a:pt x="4919729" y="1072339"/>
                  <a:pt x="4736991" y="1084934"/>
                </a:cubicBezTo>
                <a:cubicBezTo>
                  <a:pt x="4554253" y="1097529"/>
                  <a:pt x="4208564" y="1102500"/>
                  <a:pt x="4046663" y="1084934"/>
                </a:cubicBezTo>
                <a:cubicBezTo>
                  <a:pt x="3884762" y="1067368"/>
                  <a:pt x="3564651" y="1058967"/>
                  <a:pt x="3356335" y="1084934"/>
                </a:cubicBezTo>
                <a:cubicBezTo>
                  <a:pt x="3148019" y="1110901"/>
                  <a:pt x="2756806" y="1062967"/>
                  <a:pt x="2576264" y="1084934"/>
                </a:cubicBezTo>
                <a:cubicBezTo>
                  <a:pt x="2395722" y="1106901"/>
                  <a:pt x="2341232" y="1082773"/>
                  <a:pt x="2155164" y="1084934"/>
                </a:cubicBezTo>
                <a:cubicBezTo>
                  <a:pt x="1969096" y="1087095"/>
                  <a:pt x="1849361" y="1103921"/>
                  <a:pt x="1644322" y="1084934"/>
                </a:cubicBezTo>
                <a:cubicBezTo>
                  <a:pt x="1439283" y="1065947"/>
                  <a:pt x="1134724" y="1056414"/>
                  <a:pt x="774508" y="1084934"/>
                </a:cubicBezTo>
                <a:cubicBezTo>
                  <a:pt x="414292" y="1113454"/>
                  <a:pt x="448840" y="1113402"/>
                  <a:pt x="180826" y="1084934"/>
                </a:cubicBezTo>
                <a:cubicBezTo>
                  <a:pt x="78342" y="1068505"/>
                  <a:pt x="13697" y="995283"/>
                  <a:pt x="0" y="904108"/>
                </a:cubicBezTo>
                <a:cubicBezTo>
                  <a:pt x="16066" y="797615"/>
                  <a:pt x="-5710" y="636956"/>
                  <a:pt x="0" y="556933"/>
                </a:cubicBezTo>
                <a:cubicBezTo>
                  <a:pt x="5710" y="476911"/>
                  <a:pt x="3683" y="315944"/>
                  <a:pt x="0" y="180826"/>
                </a:cubicBezTo>
                <a:close/>
              </a:path>
              <a:path w="9335917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382786" y="26927"/>
                  <a:pt x="574916" y="-12630"/>
                  <a:pt x="871154" y="0"/>
                </a:cubicBezTo>
                <a:cubicBezTo>
                  <a:pt x="1167392" y="12630"/>
                  <a:pt x="1517372" y="-23291"/>
                  <a:pt x="1740967" y="0"/>
                </a:cubicBezTo>
                <a:cubicBezTo>
                  <a:pt x="1964562" y="23291"/>
                  <a:pt x="2260702" y="-38147"/>
                  <a:pt x="2610781" y="0"/>
                </a:cubicBezTo>
                <a:cubicBezTo>
                  <a:pt x="2960860" y="38147"/>
                  <a:pt x="3049410" y="-24767"/>
                  <a:pt x="3211366" y="0"/>
                </a:cubicBezTo>
                <a:cubicBezTo>
                  <a:pt x="3373323" y="24767"/>
                  <a:pt x="3816168" y="15980"/>
                  <a:pt x="3991437" y="0"/>
                </a:cubicBezTo>
                <a:cubicBezTo>
                  <a:pt x="4166706" y="-15980"/>
                  <a:pt x="4668564" y="-14989"/>
                  <a:pt x="4861250" y="0"/>
                </a:cubicBezTo>
                <a:cubicBezTo>
                  <a:pt x="5053936" y="14989"/>
                  <a:pt x="5198113" y="22539"/>
                  <a:pt x="5461836" y="0"/>
                </a:cubicBezTo>
                <a:cubicBezTo>
                  <a:pt x="5725559" y="-22539"/>
                  <a:pt x="5888627" y="3915"/>
                  <a:pt x="6152164" y="0"/>
                </a:cubicBezTo>
                <a:cubicBezTo>
                  <a:pt x="6415701" y="-3915"/>
                  <a:pt x="6397230" y="-9181"/>
                  <a:pt x="6573264" y="0"/>
                </a:cubicBezTo>
                <a:cubicBezTo>
                  <a:pt x="6749298" y="9181"/>
                  <a:pt x="7115561" y="11892"/>
                  <a:pt x="7353335" y="0"/>
                </a:cubicBezTo>
                <a:cubicBezTo>
                  <a:pt x="7591109" y="-11892"/>
                  <a:pt x="7627767" y="-14829"/>
                  <a:pt x="7774435" y="0"/>
                </a:cubicBezTo>
                <a:cubicBezTo>
                  <a:pt x="7921103" y="14829"/>
                  <a:pt x="8216179" y="26705"/>
                  <a:pt x="8375020" y="0"/>
                </a:cubicBezTo>
                <a:cubicBezTo>
                  <a:pt x="8533861" y="-26705"/>
                  <a:pt x="8985533" y="-31089"/>
                  <a:pt x="9155091" y="0"/>
                </a:cubicBezTo>
                <a:cubicBezTo>
                  <a:pt x="9244049" y="-5307"/>
                  <a:pt x="9329278" y="86837"/>
                  <a:pt x="9335917" y="180826"/>
                </a:cubicBezTo>
                <a:cubicBezTo>
                  <a:pt x="9335573" y="280721"/>
                  <a:pt x="9331873" y="384275"/>
                  <a:pt x="9335917" y="549700"/>
                </a:cubicBezTo>
                <a:cubicBezTo>
                  <a:pt x="9339961" y="715125"/>
                  <a:pt x="9334771" y="803047"/>
                  <a:pt x="9335917" y="904108"/>
                </a:cubicBezTo>
                <a:cubicBezTo>
                  <a:pt x="9336813" y="995840"/>
                  <a:pt x="9240242" y="1101916"/>
                  <a:pt x="9155091" y="1084934"/>
                </a:cubicBezTo>
                <a:cubicBezTo>
                  <a:pt x="9014234" y="1086069"/>
                  <a:pt x="8815438" y="1082902"/>
                  <a:pt x="8554506" y="1084934"/>
                </a:cubicBezTo>
                <a:cubicBezTo>
                  <a:pt x="8293575" y="1086966"/>
                  <a:pt x="8200546" y="1068729"/>
                  <a:pt x="7953920" y="1084934"/>
                </a:cubicBezTo>
                <a:cubicBezTo>
                  <a:pt x="7707294" y="1101139"/>
                  <a:pt x="7656145" y="1076900"/>
                  <a:pt x="7443077" y="1084934"/>
                </a:cubicBezTo>
                <a:cubicBezTo>
                  <a:pt x="7230009" y="1092968"/>
                  <a:pt x="6780937" y="1097644"/>
                  <a:pt x="6573264" y="1084934"/>
                </a:cubicBezTo>
                <a:cubicBezTo>
                  <a:pt x="6365591" y="1072224"/>
                  <a:pt x="6292137" y="1109805"/>
                  <a:pt x="6062421" y="1084934"/>
                </a:cubicBezTo>
                <a:cubicBezTo>
                  <a:pt x="5832705" y="1060063"/>
                  <a:pt x="5772937" y="1066431"/>
                  <a:pt x="5551578" y="1084934"/>
                </a:cubicBezTo>
                <a:cubicBezTo>
                  <a:pt x="5330219" y="1103437"/>
                  <a:pt x="5006234" y="1080211"/>
                  <a:pt x="4771508" y="1084934"/>
                </a:cubicBezTo>
                <a:cubicBezTo>
                  <a:pt x="4536782" y="1089658"/>
                  <a:pt x="4173408" y="1065576"/>
                  <a:pt x="3991437" y="1084934"/>
                </a:cubicBezTo>
                <a:cubicBezTo>
                  <a:pt x="3809466" y="1104292"/>
                  <a:pt x="3510901" y="1105490"/>
                  <a:pt x="3211366" y="1084934"/>
                </a:cubicBezTo>
                <a:cubicBezTo>
                  <a:pt x="2911831" y="1064378"/>
                  <a:pt x="2903928" y="1107213"/>
                  <a:pt x="2700523" y="1084934"/>
                </a:cubicBezTo>
                <a:cubicBezTo>
                  <a:pt x="2497118" y="1062655"/>
                  <a:pt x="2319212" y="1060703"/>
                  <a:pt x="2010195" y="1084934"/>
                </a:cubicBezTo>
                <a:cubicBezTo>
                  <a:pt x="1701178" y="1109165"/>
                  <a:pt x="1689981" y="1055392"/>
                  <a:pt x="1409610" y="1084934"/>
                </a:cubicBezTo>
                <a:cubicBezTo>
                  <a:pt x="1129240" y="1114476"/>
                  <a:pt x="1093175" y="1074985"/>
                  <a:pt x="988510" y="1084934"/>
                </a:cubicBezTo>
                <a:cubicBezTo>
                  <a:pt x="883845" y="1094883"/>
                  <a:pt x="491142" y="1066491"/>
                  <a:pt x="180826" y="1084934"/>
                </a:cubicBezTo>
                <a:cubicBezTo>
                  <a:pt x="85782" y="1068353"/>
                  <a:pt x="-4146" y="1006808"/>
                  <a:pt x="0" y="904108"/>
                </a:cubicBezTo>
                <a:cubicBezTo>
                  <a:pt x="-665" y="831103"/>
                  <a:pt x="10487" y="728828"/>
                  <a:pt x="0" y="556933"/>
                </a:cubicBezTo>
                <a:cubicBezTo>
                  <a:pt x="-10487" y="385038"/>
                  <a:pt x="3802" y="311034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شركة ذات نسبة فائدة مغطاة منخفضة مثل شركة أمريكان إيلاينز </a:t>
            </a:r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قد تواجه صعوبات في تلبية التزامات فوائد ديونها، مما يزيد من مخاطر الاستثمار فيها.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4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8" grpId="0" animBg="1"/>
      <p:bldP spid="10" grpId="0" animBg="1"/>
      <p:bldP spid="1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67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endParaRPr lang="en-US" sz="8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60201" y="85104"/>
            <a:ext cx="2540663" cy="399590"/>
          </a:xfrm>
          <a:custGeom>
            <a:avLst/>
            <a:gdLst>
              <a:gd name="connsiteX0" fmla="*/ 0 w 2540663"/>
              <a:gd name="connsiteY0" fmla="*/ 66600 h 399590"/>
              <a:gd name="connsiteX1" fmla="*/ 66600 w 2540663"/>
              <a:gd name="connsiteY1" fmla="*/ 0 h 399590"/>
              <a:gd name="connsiteX2" fmla="*/ 668466 w 2540663"/>
              <a:gd name="connsiteY2" fmla="*/ 0 h 399590"/>
              <a:gd name="connsiteX3" fmla="*/ 1318481 w 2540663"/>
              <a:gd name="connsiteY3" fmla="*/ 0 h 399590"/>
              <a:gd name="connsiteX4" fmla="*/ 2474063 w 2540663"/>
              <a:gd name="connsiteY4" fmla="*/ 0 h 399590"/>
              <a:gd name="connsiteX5" fmla="*/ 2540663 w 2540663"/>
              <a:gd name="connsiteY5" fmla="*/ 66600 h 399590"/>
              <a:gd name="connsiteX6" fmla="*/ 2540663 w 2540663"/>
              <a:gd name="connsiteY6" fmla="*/ 332990 h 399590"/>
              <a:gd name="connsiteX7" fmla="*/ 2474063 w 2540663"/>
              <a:gd name="connsiteY7" fmla="*/ 399590 h 399590"/>
              <a:gd name="connsiteX8" fmla="*/ 1848123 w 2540663"/>
              <a:gd name="connsiteY8" fmla="*/ 399590 h 399590"/>
              <a:gd name="connsiteX9" fmla="*/ 1222182 w 2540663"/>
              <a:gd name="connsiteY9" fmla="*/ 399590 h 399590"/>
              <a:gd name="connsiteX10" fmla="*/ 692540 w 2540663"/>
              <a:gd name="connsiteY10" fmla="*/ 399590 h 399590"/>
              <a:gd name="connsiteX11" fmla="*/ 66600 w 2540663"/>
              <a:gd name="connsiteY11" fmla="*/ 399590 h 399590"/>
              <a:gd name="connsiteX12" fmla="*/ 0 w 2540663"/>
              <a:gd name="connsiteY12" fmla="*/ 332990 h 399590"/>
              <a:gd name="connsiteX13" fmla="*/ 0 w 254066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066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7109" y="16819"/>
                  <a:pt x="536609" y="-4519"/>
                  <a:pt x="668466" y="0"/>
                </a:cubicBezTo>
                <a:cubicBezTo>
                  <a:pt x="800323" y="4519"/>
                  <a:pt x="1135891" y="-9359"/>
                  <a:pt x="1318481" y="0"/>
                </a:cubicBezTo>
                <a:cubicBezTo>
                  <a:pt x="1501072" y="9359"/>
                  <a:pt x="2238207" y="-46381"/>
                  <a:pt x="2474063" y="0"/>
                </a:cubicBezTo>
                <a:cubicBezTo>
                  <a:pt x="2508301" y="3418"/>
                  <a:pt x="2540417" y="25716"/>
                  <a:pt x="2540663" y="66600"/>
                </a:cubicBezTo>
                <a:cubicBezTo>
                  <a:pt x="2541281" y="163177"/>
                  <a:pt x="2546614" y="233743"/>
                  <a:pt x="2540663" y="332990"/>
                </a:cubicBezTo>
                <a:cubicBezTo>
                  <a:pt x="2534506" y="368193"/>
                  <a:pt x="2510027" y="398983"/>
                  <a:pt x="2474063" y="399590"/>
                </a:cubicBezTo>
                <a:cubicBezTo>
                  <a:pt x="2284937" y="381399"/>
                  <a:pt x="2107224" y="368617"/>
                  <a:pt x="1848123" y="399590"/>
                </a:cubicBezTo>
                <a:cubicBezTo>
                  <a:pt x="1589022" y="430563"/>
                  <a:pt x="1506009" y="378428"/>
                  <a:pt x="1222182" y="399590"/>
                </a:cubicBezTo>
                <a:cubicBezTo>
                  <a:pt x="938355" y="420752"/>
                  <a:pt x="936796" y="403369"/>
                  <a:pt x="692540" y="399590"/>
                </a:cubicBezTo>
                <a:cubicBezTo>
                  <a:pt x="448284" y="395811"/>
                  <a:pt x="283335" y="42203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 اللتي تتعرض لها الشركات</a:t>
            </a:r>
            <a:endParaRPr lang="en-US"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2642110" y="484694"/>
            <a:ext cx="5926021" cy="559456"/>
          </a:xfrm>
          <a:custGeom>
            <a:avLst/>
            <a:gdLst>
              <a:gd name="connsiteX0" fmla="*/ 0 w 5926021"/>
              <a:gd name="connsiteY0" fmla="*/ 93245 h 559456"/>
              <a:gd name="connsiteX1" fmla="*/ 93245 w 5926021"/>
              <a:gd name="connsiteY1" fmla="*/ 0 h 559456"/>
              <a:gd name="connsiteX2" fmla="*/ 616180 w 5926021"/>
              <a:gd name="connsiteY2" fmla="*/ 0 h 559456"/>
              <a:gd name="connsiteX3" fmla="*/ 1139115 w 5926021"/>
              <a:gd name="connsiteY3" fmla="*/ 0 h 559456"/>
              <a:gd name="connsiteX4" fmla="*/ 1776841 w 5926021"/>
              <a:gd name="connsiteY4" fmla="*/ 0 h 559456"/>
              <a:gd name="connsiteX5" fmla="*/ 2357171 w 5926021"/>
              <a:gd name="connsiteY5" fmla="*/ 0 h 559456"/>
              <a:gd name="connsiteX6" fmla="*/ 2822711 w 5926021"/>
              <a:gd name="connsiteY6" fmla="*/ 0 h 559456"/>
              <a:gd name="connsiteX7" fmla="*/ 3575227 w 5926021"/>
              <a:gd name="connsiteY7" fmla="*/ 0 h 559456"/>
              <a:gd name="connsiteX8" fmla="*/ 4040767 w 5926021"/>
              <a:gd name="connsiteY8" fmla="*/ 0 h 559456"/>
              <a:gd name="connsiteX9" fmla="*/ 4735888 w 5926021"/>
              <a:gd name="connsiteY9" fmla="*/ 0 h 559456"/>
              <a:gd name="connsiteX10" fmla="*/ 5832776 w 5926021"/>
              <a:gd name="connsiteY10" fmla="*/ 0 h 559456"/>
              <a:gd name="connsiteX11" fmla="*/ 5926021 w 5926021"/>
              <a:gd name="connsiteY11" fmla="*/ 93245 h 559456"/>
              <a:gd name="connsiteX12" fmla="*/ 5926021 w 5926021"/>
              <a:gd name="connsiteY12" fmla="*/ 466211 h 559456"/>
              <a:gd name="connsiteX13" fmla="*/ 5832776 w 5926021"/>
              <a:gd name="connsiteY13" fmla="*/ 559456 h 559456"/>
              <a:gd name="connsiteX14" fmla="*/ 5367236 w 5926021"/>
              <a:gd name="connsiteY14" fmla="*/ 559456 h 559456"/>
              <a:gd name="connsiteX15" fmla="*/ 4614720 w 5926021"/>
              <a:gd name="connsiteY15" fmla="*/ 559456 h 559456"/>
              <a:gd name="connsiteX16" fmla="*/ 3919599 w 5926021"/>
              <a:gd name="connsiteY16" fmla="*/ 559456 h 559456"/>
              <a:gd name="connsiteX17" fmla="*/ 3224478 w 5926021"/>
              <a:gd name="connsiteY17" fmla="*/ 559456 h 559456"/>
              <a:gd name="connsiteX18" fmla="*/ 2644148 w 5926021"/>
              <a:gd name="connsiteY18" fmla="*/ 559456 h 559456"/>
              <a:gd name="connsiteX19" fmla="*/ 1891631 w 5926021"/>
              <a:gd name="connsiteY19" fmla="*/ 559456 h 559456"/>
              <a:gd name="connsiteX20" fmla="*/ 1139115 w 5926021"/>
              <a:gd name="connsiteY20" fmla="*/ 559456 h 559456"/>
              <a:gd name="connsiteX21" fmla="*/ 673575 w 5926021"/>
              <a:gd name="connsiteY21" fmla="*/ 559456 h 559456"/>
              <a:gd name="connsiteX22" fmla="*/ 93245 w 5926021"/>
              <a:gd name="connsiteY22" fmla="*/ 559456 h 559456"/>
              <a:gd name="connsiteX23" fmla="*/ 0 w 5926021"/>
              <a:gd name="connsiteY23" fmla="*/ 466211 h 559456"/>
              <a:gd name="connsiteX24" fmla="*/ 0 w 5926021"/>
              <a:gd name="connsiteY24" fmla="*/ 93245 h 55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26021" h="559456" fill="none" extrusionOk="0">
                <a:moveTo>
                  <a:pt x="0" y="93245"/>
                </a:moveTo>
                <a:cubicBezTo>
                  <a:pt x="1476" y="32058"/>
                  <a:pt x="35403" y="-3484"/>
                  <a:pt x="93245" y="0"/>
                </a:cubicBezTo>
                <a:cubicBezTo>
                  <a:pt x="256740" y="23734"/>
                  <a:pt x="393517" y="24760"/>
                  <a:pt x="616180" y="0"/>
                </a:cubicBezTo>
                <a:cubicBezTo>
                  <a:pt x="838843" y="-24760"/>
                  <a:pt x="1028228" y="-5787"/>
                  <a:pt x="1139115" y="0"/>
                </a:cubicBezTo>
                <a:cubicBezTo>
                  <a:pt x="1250002" y="5787"/>
                  <a:pt x="1545662" y="-17197"/>
                  <a:pt x="1776841" y="0"/>
                </a:cubicBezTo>
                <a:cubicBezTo>
                  <a:pt x="2008020" y="17197"/>
                  <a:pt x="2170902" y="26119"/>
                  <a:pt x="2357171" y="0"/>
                </a:cubicBezTo>
                <a:cubicBezTo>
                  <a:pt x="2543440" y="-26119"/>
                  <a:pt x="2617135" y="-22281"/>
                  <a:pt x="2822711" y="0"/>
                </a:cubicBezTo>
                <a:cubicBezTo>
                  <a:pt x="3028287" y="22281"/>
                  <a:pt x="3219974" y="1104"/>
                  <a:pt x="3575227" y="0"/>
                </a:cubicBezTo>
                <a:cubicBezTo>
                  <a:pt x="3930480" y="-1104"/>
                  <a:pt x="3835057" y="8686"/>
                  <a:pt x="4040767" y="0"/>
                </a:cubicBezTo>
                <a:cubicBezTo>
                  <a:pt x="4246477" y="-8686"/>
                  <a:pt x="4456928" y="-33435"/>
                  <a:pt x="4735888" y="0"/>
                </a:cubicBezTo>
                <a:cubicBezTo>
                  <a:pt x="5014848" y="33435"/>
                  <a:pt x="5601614" y="-14907"/>
                  <a:pt x="5832776" y="0"/>
                </a:cubicBezTo>
                <a:cubicBezTo>
                  <a:pt x="5885118" y="-8137"/>
                  <a:pt x="5924266" y="42307"/>
                  <a:pt x="5926021" y="93245"/>
                </a:cubicBezTo>
                <a:cubicBezTo>
                  <a:pt x="5915057" y="239643"/>
                  <a:pt x="5911383" y="347140"/>
                  <a:pt x="5926021" y="466211"/>
                </a:cubicBezTo>
                <a:cubicBezTo>
                  <a:pt x="5917681" y="521034"/>
                  <a:pt x="5886245" y="560952"/>
                  <a:pt x="5832776" y="559456"/>
                </a:cubicBezTo>
                <a:cubicBezTo>
                  <a:pt x="5632094" y="556215"/>
                  <a:pt x="5585028" y="566185"/>
                  <a:pt x="5367236" y="559456"/>
                </a:cubicBezTo>
                <a:cubicBezTo>
                  <a:pt x="5149444" y="552727"/>
                  <a:pt x="4794826" y="557422"/>
                  <a:pt x="4614720" y="559456"/>
                </a:cubicBezTo>
                <a:cubicBezTo>
                  <a:pt x="4434614" y="561490"/>
                  <a:pt x="4247561" y="540008"/>
                  <a:pt x="3919599" y="559456"/>
                </a:cubicBezTo>
                <a:cubicBezTo>
                  <a:pt x="3591637" y="578904"/>
                  <a:pt x="3449897" y="573764"/>
                  <a:pt x="3224478" y="559456"/>
                </a:cubicBezTo>
                <a:cubicBezTo>
                  <a:pt x="2999059" y="545148"/>
                  <a:pt x="2933181" y="552535"/>
                  <a:pt x="2644148" y="559456"/>
                </a:cubicBezTo>
                <a:cubicBezTo>
                  <a:pt x="2355115" y="566378"/>
                  <a:pt x="2253568" y="530513"/>
                  <a:pt x="1891631" y="559456"/>
                </a:cubicBezTo>
                <a:cubicBezTo>
                  <a:pt x="1529694" y="588399"/>
                  <a:pt x="1451510" y="554483"/>
                  <a:pt x="1139115" y="559456"/>
                </a:cubicBezTo>
                <a:cubicBezTo>
                  <a:pt x="826720" y="564429"/>
                  <a:pt x="864215" y="561794"/>
                  <a:pt x="673575" y="559456"/>
                </a:cubicBezTo>
                <a:cubicBezTo>
                  <a:pt x="482935" y="557118"/>
                  <a:pt x="319617" y="574292"/>
                  <a:pt x="93245" y="559456"/>
                </a:cubicBezTo>
                <a:cubicBezTo>
                  <a:pt x="48461" y="553085"/>
                  <a:pt x="4091" y="508401"/>
                  <a:pt x="0" y="466211"/>
                </a:cubicBezTo>
                <a:cubicBezTo>
                  <a:pt x="14435" y="363200"/>
                  <a:pt x="10059" y="233121"/>
                  <a:pt x="0" y="93245"/>
                </a:cubicBezTo>
                <a:close/>
              </a:path>
              <a:path w="5926021" h="559456" stroke="0" extrusionOk="0">
                <a:moveTo>
                  <a:pt x="0" y="93245"/>
                </a:moveTo>
                <a:cubicBezTo>
                  <a:pt x="2202" y="38583"/>
                  <a:pt x="40046" y="12664"/>
                  <a:pt x="93245" y="0"/>
                </a:cubicBezTo>
                <a:cubicBezTo>
                  <a:pt x="265460" y="22976"/>
                  <a:pt x="576145" y="-515"/>
                  <a:pt x="730971" y="0"/>
                </a:cubicBezTo>
                <a:cubicBezTo>
                  <a:pt x="885797" y="515"/>
                  <a:pt x="1219416" y="-34030"/>
                  <a:pt x="1483487" y="0"/>
                </a:cubicBezTo>
                <a:cubicBezTo>
                  <a:pt x="1747558" y="34030"/>
                  <a:pt x="1918933" y="-11963"/>
                  <a:pt x="2236003" y="0"/>
                </a:cubicBezTo>
                <a:cubicBezTo>
                  <a:pt x="2553073" y="11963"/>
                  <a:pt x="2641686" y="-26801"/>
                  <a:pt x="2816334" y="0"/>
                </a:cubicBezTo>
                <a:cubicBezTo>
                  <a:pt x="2990982" y="26801"/>
                  <a:pt x="3314127" y="-25577"/>
                  <a:pt x="3511455" y="0"/>
                </a:cubicBezTo>
                <a:cubicBezTo>
                  <a:pt x="3708783" y="25577"/>
                  <a:pt x="4100915" y="-19624"/>
                  <a:pt x="4263971" y="0"/>
                </a:cubicBezTo>
                <a:cubicBezTo>
                  <a:pt x="4427027" y="19624"/>
                  <a:pt x="4650033" y="-26517"/>
                  <a:pt x="4844301" y="0"/>
                </a:cubicBezTo>
                <a:cubicBezTo>
                  <a:pt x="5038569" y="26517"/>
                  <a:pt x="5379058" y="9163"/>
                  <a:pt x="5832776" y="0"/>
                </a:cubicBezTo>
                <a:cubicBezTo>
                  <a:pt x="5882252" y="11981"/>
                  <a:pt x="5929557" y="49850"/>
                  <a:pt x="5926021" y="93245"/>
                </a:cubicBezTo>
                <a:cubicBezTo>
                  <a:pt x="5927512" y="184479"/>
                  <a:pt x="5928770" y="327120"/>
                  <a:pt x="5926021" y="466211"/>
                </a:cubicBezTo>
                <a:cubicBezTo>
                  <a:pt x="5927333" y="518940"/>
                  <a:pt x="5880338" y="552404"/>
                  <a:pt x="5832776" y="559456"/>
                </a:cubicBezTo>
                <a:cubicBezTo>
                  <a:pt x="5685814" y="574897"/>
                  <a:pt x="5277545" y="564744"/>
                  <a:pt x="5137655" y="559456"/>
                </a:cubicBezTo>
                <a:cubicBezTo>
                  <a:pt x="4997765" y="554168"/>
                  <a:pt x="4567519" y="592002"/>
                  <a:pt x="4385139" y="559456"/>
                </a:cubicBezTo>
                <a:cubicBezTo>
                  <a:pt x="4202759" y="526910"/>
                  <a:pt x="4103386" y="574828"/>
                  <a:pt x="3862204" y="559456"/>
                </a:cubicBezTo>
                <a:cubicBezTo>
                  <a:pt x="3621023" y="544084"/>
                  <a:pt x="3504555" y="587007"/>
                  <a:pt x="3167083" y="559456"/>
                </a:cubicBezTo>
                <a:cubicBezTo>
                  <a:pt x="2829611" y="531905"/>
                  <a:pt x="2731355" y="535301"/>
                  <a:pt x="2471962" y="559456"/>
                </a:cubicBezTo>
                <a:cubicBezTo>
                  <a:pt x="2212569" y="583611"/>
                  <a:pt x="2185799" y="537958"/>
                  <a:pt x="1949027" y="559456"/>
                </a:cubicBezTo>
                <a:cubicBezTo>
                  <a:pt x="1712256" y="580954"/>
                  <a:pt x="1542975" y="592808"/>
                  <a:pt x="1253906" y="559456"/>
                </a:cubicBezTo>
                <a:cubicBezTo>
                  <a:pt x="964837" y="526104"/>
                  <a:pt x="822416" y="567994"/>
                  <a:pt x="673575" y="559456"/>
                </a:cubicBezTo>
                <a:cubicBezTo>
                  <a:pt x="524734" y="550918"/>
                  <a:pt x="368083" y="537980"/>
                  <a:pt x="93245" y="559456"/>
                </a:cubicBezTo>
                <a:cubicBezTo>
                  <a:pt x="38257" y="559354"/>
                  <a:pt x="-2827" y="511772"/>
                  <a:pt x="0" y="466211"/>
                </a:cubicBezTo>
                <a:cubicBezTo>
                  <a:pt x="16092" y="386963"/>
                  <a:pt x="-2878" y="235887"/>
                  <a:pt x="0" y="93245"/>
                </a:cubicBezTo>
                <a:close/>
              </a:path>
            </a:pathLst>
          </a:cu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قبل شراء الأسهم,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يجب معرفة المخاطر المعرض لها</a:t>
            </a:r>
            <a:endParaRPr lang="en-US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9281847" y="1536508"/>
            <a:ext cx="2141879" cy="1084933"/>
          </a:xfrm>
          <a:custGeom>
            <a:avLst/>
            <a:gdLst>
              <a:gd name="connsiteX0" fmla="*/ 0 w 2141879"/>
              <a:gd name="connsiteY0" fmla="*/ 180826 h 1084933"/>
              <a:gd name="connsiteX1" fmla="*/ 180826 w 2141879"/>
              <a:gd name="connsiteY1" fmla="*/ 0 h 1084933"/>
              <a:gd name="connsiteX2" fmla="*/ 1961053 w 2141879"/>
              <a:gd name="connsiteY2" fmla="*/ 0 h 1084933"/>
              <a:gd name="connsiteX3" fmla="*/ 2141879 w 2141879"/>
              <a:gd name="connsiteY3" fmla="*/ 180826 h 1084933"/>
              <a:gd name="connsiteX4" fmla="*/ 2141879 w 2141879"/>
              <a:gd name="connsiteY4" fmla="*/ 904107 h 1084933"/>
              <a:gd name="connsiteX5" fmla="*/ 1961053 w 2141879"/>
              <a:gd name="connsiteY5" fmla="*/ 1084933 h 1084933"/>
              <a:gd name="connsiteX6" fmla="*/ 180826 w 2141879"/>
              <a:gd name="connsiteY6" fmla="*/ 1084933 h 1084933"/>
              <a:gd name="connsiteX7" fmla="*/ 0 w 2141879"/>
              <a:gd name="connsiteY7" fmla="*/ 904107 h 1084933"/>
              <a:gd name="connsiteX8" fmla="*/ 0 w 2141879"/>
              <a:gd name="connsiteY8" fmla="*/ 180826 h 108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1879" h="1084933" fill="none" extrusionOk="0">
                <a:moveTo>
                  <a:pt x="0" y="180826"/>
                </a:moveTo>
                <a:cubicBezTo>
                  <a:pt x="2137" y="85856"/>
                  <a:pt x="83208" y="465"/>
                  <a:pt x="180826" y="0"/>
                </a:cubicBezTo>
                <a:cubicBezTo>
                  <a:pt x="383883" y="-113686"/>
                  <a:pt x="1081326" y="-64365"/>
                  <a:pt x="1961053" y="0"/>
                </a:cubicBezTo>
                <a:cubicBezTo>
                  <a:pt x="2058526" y="-10604"/>
                  <a:pt x="2137485" y="89962"/>
                  <a:pt x="2141879" y="180826"/>
                </a:cubicBezTo>
                <a:cubicBezTo>
                  <a:pt x="2125837" y="292464"/>
                  <a:pt x="2204672" y="821343"/>
                  <a:pt x="2141879" y="904107"/>
                </a:cubicBezTo>
                <a:cubicBezTo>
                  <a:pt x="2130331" y="996983"/>
                  <a:pt x="2062596" y="1082999"/>
                  <a:pt x="1961053" y="1084933"/>
                </a:cubicBezTo>
                <a:cubicBezTo>
                  <a:pt x="1712066" y="992950"/>
                  <a:pt x="624218" y="1165194"/>
                  <a:pt x="180826" y="1084933"/>
                </a:cubicBezTo>
                <a:cubicBezTo>
                  <a:pt x="97606" y="1089211"/>
                  <a:pt x="-12970" y="991748"/>
                  <a:pt x="0" y="904107"/>
                </a:cubicBezTo>
                <a:cubicBezTo>
                  <a:pt x="-5866" y="570598"/>
                  <a:pt x="-15074" y="460963"/>
                  <a:pt x="0" y="180826"/>
                </a:cubicBezTo>
                <a:close/>
              </a:path>
              <a:path w="2141879" h="1084933" stroke="0" extrusionOk="0">
                <a:moveTo>
                  <a:pt x="0" y="180826"/>
                </a:moveTo>
                <a:cubicBezTo>
                  <a:pt x="8473" y="68787"/>
                  <a:pt x="80456" y="3748"/>
                  <a:pt x="180826" y="0"/>
                </a:cubicBezTo>
                <a:cubicBezTo>
                  <a:pt x="439971" y="10205"/>
                  <a:pt x="1112690" y="58955"/>
                  <a:pt x="1961053" y="0"/>
                </a:cubicBezTo>
                <a:cubicBezTo>
                  <a:pt x="2072268" y="-282"/>
                  <a:pt x="2149036" y="70387"/>
                  <a:pt x="2141879" y="180826"/>
                </a:cubicBezTo>
                <a:cubicBezTo>
                  <a:pt x="2201932" y="308291"/>
                  <a:pt x="2140142" y="766264"/>
                  <a:pt x="2141879" y="904107"/>
                </a:cubicBezTo>
                <a:cubicBezTo>
                  <a:pt x="2144334" y="998908"/>
                  <a:pt x="2066375" y="1066651"/>
                  <a:pt x="1961053" y="1084933"/>
                </a:cubicBezTo>
                <a:cubicBezTo>
                  <a:pt x="1624326" y="978066"/>
                  <a:pt x="980847" y="940711"/>
                  <a:pt x="180826" y="1084933"/>
                </a:cubicBezTo>
                <a:cubicBezTo>
                  <a:pt x="67317" y="1081434"/>
                  <a:pt x="-12462" y="994735"/>
                  <a:pt x="0" y="904107"/>
                </a:cubicBezTo>
                <a:cubicBezTo>
                  <a:pt x="-27072" y="698205"/>
                  <a:pt x="-21873" y="285317"/>
                  <a:pt x="0" y="180826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المخاطر السوقية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Market Risk</a:t>
            </a:r>
            <a:endParaRPr lang="en-US" b="1" u="sng" dirty="0">
              <a:solidFill>
                <a:srgbClr val="FF0000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877639" y="1287089"/>
            <a:ext cx="5281013" cy="1084934"/>
          </a:xfrm>
          <a:custGeom>
            <a:avLst/>
            <a:gdLst>
              <a:gd name="connsiteX0" fmla="*/ 0 w 5281013"/>
              <a:gd name="connsiteY0" fmla="*/ 180826 h 1084934"/>
              <a:gd name="connsiteX1" fmla="*/ 180826 w 5281013"/>
              <a:gd name="connsiteY1" fmla="*/ 0 h 1084934"/>
              <a:gd name="connsiteX2" fmla="*/ 697359 w 5281013"/>
              <a:gd name="connsiteY2" fmla="*/ 0 h 1084934"/>
              <a:gd name="connsiteX3" fmla="*/ 1361473 w 5281013"/>
              <a:gd name="connsiteY3" fmla="*/ 0 h 1084934"/>
              <a:gd name="connsiteX4" fmla="*/ 1878006 w 5281013"/>
              <a:gd name="connsiteY4" fmla="*/ 0 h 1084934"/>
              <a:gd name="connsiteX5" fmla="*/ 2492926 w 5281013"/>
              <a:gd name="connsiteY5" fmla="*/ 0 h 1084934"/>
              <a:gd name="connsiteX6" fmla="*/ 3058652 w 5281013"/>
              <a:gd name="connsiteY6" fmla="*/ 0 h 1084934"/>
              <a:gd name="connsiteX7" fmla="*/ 3525991 w 5281013"/>
              <a:gd name="connsiteY7" fmla="*/ 0 h 1084934"/>
              <a:gd name="connsiteX8" fmla="*/ 4239299 w 5281013"/>
              <a:gd name="connsiteY8" fmla="*/ 0 h 1084934"/>
              <a:gd name="connsiteX9" fmla="*/ 5100187 w 5281013"/>
              <a:gd name="connsiteY9" fmla="*/ 0 h 1084934"/>
              <a:gd name="connsiteX10" fmla="*/ 5281013 w 5281013"/>
              <a:gd name="connsiteY10" fmla="*/ 180826 h 1084934"/>
              <a:gd name="connsiteX11" fmla="*/ 5281013 w 5281013"/>
              <a:gd name="connsiteY11" fmla="*/ 535234 h 1084934"/>
              <a:gd name="connsiteX12" fmla="*/ 5281013 w 5281013"/>
              <a:gd name="connsiteY12" fmla="*/ 904108 h 1084934"/>
              <a:gd name="connsiteX13" fmla="*/ 5100187 w 5281013"/>
              <a:gd name="connsiteY13" fmla="*/ 1084934 h 1084934"/>
              <a:gd name="connsiteX14" fmla="*/ 4583654 w 5281013"/>
              <a:gd name="connsiteY14" fmla="*/ 1084934 h 1084934"/>
              <a:gd name="connsiteX15" fmla="*/ 3919540 w 5281013"/>
              <a:gd name="connsiteY15" fmla="*/ 1084934 h 1084934"/>
              <a:gd name="connsiteX16" fmla="*/ 3206233 w 5281013"/>
              <a:gd name="connsiteY16" fmla="*/ 1084934 h 1084934"/>
              <a:gd name="connsiteX17" fmla="*/ 2542119 w 5281013"/>
              <a:gd name="connsiteY17" fmla="*/ 1084934 h 1084934"/>
              <a:gd name="connsiteX18" fmla="*/ 1878006 w 5281013"/>
              <a:gd name="connsiteY18" fmla="*/ 1084934 h 1084934"/>
              <a:gd name="connsiteX19" fmla="*/ 1312279 w 5281013"/>
              <a:gd name="connsiteY19" fmla="*/ 1084934 h 1084934"/>
              <a:gd name="connsiteX20" fmla="*/ 180826 w 5281013"/>
              <a:gd name="connsiteY20" fmla="*/ 1084934 h 1084934"/>
              <a:gd name="connsiteX21" fmla="*/ 0 w 5281013"/>
              <a:gd name="connsiteY21" fmla="*/ 904108 h 1084934"/>
              <a:gd name="connsiteX22" fmla="*/ 0 w 5281013"/>
              <a:gd name="connsiteY22" fmla="*/ 535234 h 1084934"/>
              <a:gd name="connsiteX23" fmla="*/ 0 w 5281013"/>
              <a:gd name="connsiteY23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1013" h="1084934" fill="none" extrusionOk="0">
                <a:moveTo>
                  <a:pt x="0" y="180826"/>
                </a:moveTo>
                <a:cubicBezTo>
                  <a:pt x="7830" y="77449"/>
                  <a:pt x="90826" y="-21252"/>
                  <a:pt x="180826" y="0"/>
                </a:cubicBezTo>
                <a:cubicBezTo>
                  <a:pt x="411730" y="5536"/>
                  <a:pt x="553516" y="684"/>
                  <a:pt x="697359" y="0"/>
                </a:cubicBezTo>
                <a:cubicBezTo>
                  <a:pt x="841202" y="-684"/>
                  <a:pt x="1110440" y="-15632"/>
                  <a:pt x="1361473" y="0"/>
                </a:cubicBezTo>
                <a:cubicBezTo>
                  <a:pt x="1612506" y="15632"/>
                  <a:pt x="1693837" y="-23316"/>
                  <a:pt x="1878006" y="0"/>
                </a:cubicBezTo>
                <a:cubicBezTo>
                  <a:pt x="2062175" y="23316"/>
                  <a:pt x="2359131" y="-27043"/>
                  <a:pt x="2492926" y="0"/>
                </a:cubicBezTo>
                <a:cubicBezTo>
                  <a:pt x="2626721" y="27043"/>
                  <a:pt x="2885821" y="-1479"/>
                  <a:pt x="3058652" y="0"/>
                </a:cubicBezTo>
                <a:cubicBezTo>
                  <a:pt x="3231483" y="1479"/>
                  <a:pt x="3313710" y="10924"/>
                  <a:pt x="3525991" y="0"/>
                </a:cubicBezTo>
                <a:cubicBezTo>
                  <a:pt x="3738272" y="-10924"/>
                  <a:pt x="3971086" y="8025"/>
                  <a:pt x="4239299" y="0"/>
                </a:cubicBezTo>
                <a:cubicBezTo>
                  <a:pt x="4507512" y="-8025"/>
                  <a:pt x="4788225" y="-6762"/>
                  <a:pt x="5100187" y="0"/>
                </a:cubicBezTo>
                <a:cubicBezTo>
                  <a:pt x="5211697" y="180"/>
                  <a:pt x="5267706" y="92349"/>
                  <a:pt x="5281013" y="180826"/>
                </a:cubicBezTo>
                <a:cubicBezTo>
                  <a:pt x="5289677" y="308419"/>
                  <a:pt x="5268859" y="388643"/>
                  <a:pt x="5281013" y="535234"/>
                </a:cubicBezTo>
                <a:cubicBezTo>
                  <a:pt x="5293167" y="681825"/>
                  <a:pt x="5264676" y="744601"/>
                  <a:pt x="5281013" y="904108"/>
                </a:cubicBezTo>
                <a:cubicBezTo>
                  <a:pt x="5268750" y="1007639"/>
                  <a:pt x="5201679" y="1077590"/>
                  <a:pt x="5100187" y="1084934"/>
                </a:cubicBezTo>
                <a:cubicBezTo>
                  <a:pt x="4966870" y="1066061"/>
                  <a:pt x="4759357" y="1109532"/>
                  <a:pt x="4583654" y="1084934"/>
                </a:cubicBezTo>
                <a:cubicBezTo>
                  <a:pt x="4407951" y="1060336"/>
                  <a:pt x="4228225" y="1087468"/>
                  <a:pt x="3919540" y="1084934"/>
                </a:cubicBezTo>
                <a:cubicBezTo>
                  <a:pt x="3610855" y="1082400"/>
                  <a:pt x="3407830" y="1118652"/>
                  <a:pt x="3206233" y="1084934"/>
                </a:cubicBezTo>
                <a:cubicBezTo>
                  <a:pt x="3004636" y="1051216"/>
                  <a:pt x="2709943" y="1093336"/>
                  <a:pt x="2542119" y="1084934"/>
                </a:cubicBezTo>
                <a:cubicBezTo>
                  <a:pt x="2374295" y="1076532"/>
                  <a:pt x="2086897" y="1102318"/>
                  <a:pt x="1878006" y="1084934"/>
                </a:cubicBezTo>
                <a:cubicBezTo>
                  <a:pt x="1669115" y="1067550"/>
                  <a:pt x="1476934" y="1081908"/>
                  <a:pt x="1312279" y="1084934"/>
                </a:cubicBezTo>
                <a:cubicBezTo>
                  <a:pt x="1147624" y="1087960"/>
                  <a:pt x="738108" y="1076154"/>
                  <a:pt x="180826" y="1084934"/>
                </a:cubicBezTo>
                <a:cubicBezTo>
                  <a:pt x="71290" y="1085581"/>
                  <a:pt x="1431" y="1000740"/>
                  <a:pt x="0" y="904108"/>
                </a:cubicBezTo>
                <a:cubicBezTo>
                  <a:pt x="-18364" y="782573"/>
                  <a:pt x="18375" y="712207"/>
                  <a:pt x="0" y="535234"/>
                </a:cubicBezTo>
                <a:cubicBezTo>
                  <a:pt x="-18375" y="358261"/>
                  <a:pt x="6752" y="306365"/>
                  <a:pt x="0" y="180826"/>
                </a:cubicBezTo>
                <a:close/>
              </a:path>
              <a:path w="5281013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374395" y="-22993"/>
                  <a:pt x="623684" y="6897"/>
                  <a:pt x="795746" y="0"/>
                </a:cubicBezTo>
                <a:cubicBezTo>
                  <a:pt x="967808" y="-6897"/>
                  <a:pt x="1363462" y="-33358"/>
                  <a:pt x="1509053" y="0"/>
                </a:cubicBezTo>
                <a:cubicBezTo>
                  <a:pt x="1654644" y="33358"/>
                  <a:pt x="1927775" y="-12333"/>
                  <a:pt x="2222361" y="0"/>
                </a:cubicBezTo>
                <a:cubicBezTo>
                  <a:pt x="2516947" y="12333"/>
                  <a:pt x="2560631" y="13220"/>
                  <a:pt x="2788087" y="0"/>
                </a:cubicBezTo>
                <a:cubicBezTo>
                  <a:pt x="3015543" y="-13220"/>
                  <a:pt x="3186284" y="-18775"/>
                  <a:pt x="3452201" y="0"/>
                </a:cubicBezTo>
                <a:cubicBezTo>
                  <a:pt x="3718118" y="18775"/>
                  <a:pt x="3822272" y="22351"/>
                  <a:pt x="4165508" y="0"/>
                </a:cubicBezTo>
                <a:cubicBezTo>
                  <a:pt x="4508744" y="-22351"/>
                  <a:pt x="4824519" y="33682"/>
                  <a:pt x="5100187" y="0"/>
                </a:cubicBezTo>
                <a:cubicBezTo>
                  <a:pt x="5196191" y="3530"/>
                  <a:pt x="5277022" y="83728"/>
                  <a:pt x="5281013" y="180826"/>
                </a:cubicBezTo>
                <a:cubicBezTo>
                  <a:pt x="5265671" y="325209"/>
                  <a:pt x="5275123" y="408592"/>
                  <a:pt x="5281013" y="542467"/>
                </a:cubicBezTo>
                <a:cubicBezTo>
                  <a:pt x="5286903" y="676342"/>
                  <a:pt x="5271921" y="756490"/>
                  <a:pt x="5281013" y="904108"/>
                </a:cubicBezTo>
                <a:cubicBezTo>
                  <a:pt x="5282836" y="1005686"/>
                  <a:pt x="5198335" y="1081854"/>
                  <a:pt x="5100187" y="1084934"/>
                </a:cubicBezTo>
                <a:cubicBezTo>
                  <a:pt x="4926059" y="1056718"/>
                  <a:pt x="4612703" y="1065867"/>
                  <a:pt x="4436073" y="1084934"/>
                </a:cubicBezTo>
                <a:cubicBezTo>
                  <a:pt x="4259443" y="1104001"/>
                  <a:pt x="4069910" y="1074263"/>
                  <a:pt x="3722766" y="1084934"/>
                </a:cubicBezTo>
                <a:cubicBezTo>
                  <a:pt x="3375622" y="1095605"/>
                  <a:pt x="3336621" y="1062706"/>
                  <a:pt x="3206233" y="1084934"/>
                </a:cubicBezTo>
                <a:cubicBezTo>
                  <a:pt x="3075845" y="1107162"/>
                  <a:pt x="2815210" y="1095227"/>
                  <a:pt x="2542119" y="1084934"/>
                </a:cubicBezTo>
                <a:cubicBezTo>
                  <a:pt x="2269028" y="1074641"/>
                  <a:pt x="2157669" y="1056115"/>
                  <a:pt x="1878006" y="1084934"/>
                </a:cubicBezTo>
                <a:cubicBezTo>
                  <a:pt x="1598343" y="1113753"/>
                  <a:pt x="1546232" y="1090812"/>
                  <a:pt x="1361473" y="1084934"/>
                </a:cubicBezTo>
                <a:cubicBezTo>
                  <a:pt x="1176714" y="1079056"/>
                  <a:pt x="740825" y="1082100"/>
                  <a:pt x="180826" y="1084934"/>
                </a:cubicBezTo>
                <a:cubicBezTo>
                  <a:pt x="90795" y="1080307"/>
                  <a:pt x="-1403" y="1001494"/>
                  <a:pt x="0" y="904108"/>
                </a:cubicBezTo>
                <a:cubicBezTo>
                  <a:pt x="-405" y="814833"/>
                  <a:pt x="-650" y="617307"/>
                  <a:pt x="0" y="528001"/>
                </a:cubicBezTo>
                <a:cubicBezTo>
                  <a:pt x="650" y="438695"/>
                  <a:pt x="-5391" y="296248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أمثلة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ar-EG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تأثر قطاع التكنولوجيا بالتقلبات الاقتصادية</a:t>
            </a:r>
            <a:endParaRPr lang="en-US" b="1" u="sng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FAD879-84E6-9431-34B5-3D729C14F1BE}"/>
              </a:ext>
            </a:extLst>
          </p:cNvPr>
          <p:cNvSpPr/>
          <p:nvPr/>
        </p:nvSpPr>
        <p:spPr>
          <a:xfrm>
            <a:off x="6681857" y="1495920"/>
            <a:ext cx="2141879" cy="667272"/>
          </a:xfrm>
          <a:custGeom>
            <a:avLst/>
            <a:gdLst>
              <a:gd name="connsiteX0" fmla="*/ 0 w 2141879"/>
              <a:gd name="connsiteY0" fmla="*/ 111214 h 667272"/>
              <a:gd name="connsiteX1" fmla="*/ 111214 w 2141879"/>
              <a:gd name="connsiteY1" fmla="*/ 0 h 667272"/>
              <a:gd name="connsiteX2" fmla="*/ 770226 w 2141879"/>
              <a:gd name="connsiteY2" fmla="*/ 0 h 667272"/>
              <a:gd name="connsiteX3" fmla="*/ 1429237 w 2141879"/>
              <a:gd name="connsiteY3" fmla="*/ 0 h 667272"/>
              <a:gd name="connsiteX4" fmla="*/ 2030665 w 2141879"/>
              <a:gd name="connsiteY4" fmla="*/ 0 h 667272"/>
              <a:gd name="connsiteX5" fmla="*/ 2141879 w 2141879"/>
              <a:gd name="connsiteY5" fmla="*/ 111214 h 667272"/>
              <a:gd name="connsiteX6" fmla="*/ 2141879 w 2141879"/>
              <a:gd name="connsiteY6" fmla="*/ 556058 h 667272"/>
              <a:gd name="connsiteX7" fmla="*/ 2030665 w 2141879"/>
              <a:gd name="connsiteY7" fmla="*/ 667272 h 667272"/>
              <a:gd name="connsiteX8" fmla="*/ 1371653 w 2141879"/>
              <a:gd name="connsiteY8" fmla="*/ 667272 h 667272"/>
              <a:gd name="connsiteX9" fmla="*/ 712642 w 2141879"/>
              <a:gd name="connsiteY9" fmla="*/ 667272 h 667272"/>
              <a:gd name="connsiteX10" fmla="*/ 111214 w 2141879"/>
              <a:gd name="connsiteY10" fmla="*/ 667272 h 667272"/>
              <a:gd name="connsiteX11" fmla="*/ 0 w 2141879"/>
              <a:gd name="connsiteY11" fmla="*/ 556058 h 667272"/>
              <a:gd name="connsiteX12" fmla="*/ 0 w 2141879"/>
              <a:gd name="connsiteY12" fmla="*/ 111214 h 6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41879" h="667272" fill="none" extrusionOk="0">
                <a:moveTo>
                  <a:pt x="0" y="111214"/>
                </a:moveTo>
                <a:cubicBezTo>
                  <a:pt x="-3961" y="47394"/>
                  <a:pt x="59162" y="-10818"/>
                  <a:pt x="111214" y="0"/>
                </a:cubicBezTo>
                <a:cubicBezTo>
                  <a:pt x="258753" y="-17006"/>
                  <a:pt x="514428" y="899"/>
                  <a:pt x="770226" y="0"/>
                </a:cubicBezTo>
                <a:cubicBezTo>
                  <a:pt x="1026024" y="-899"/>
                  <a:pt x="1149512" y="-18866"/>
                  <a:pt x="1429237" y="0"/>
                </a:cubicBezTo>
                <a:cubicBezTo>
                  <a:pt x="1708962" y="18866"/>
                  <a:pt x="1837659" y="-27803"/>
                  <a:pt x="2030665" y="0"/>
                </a:cubicBezTo>
                <a:cubicBezTo>
                  <a:pt x="2081809" y="-1008"/>
                  <a:pt x="2149988" y="45806"/>
                  <a:pt x="2141879" y="111214"/>
                </a:cubicBezTo>
                <a:cubicBezTo>
                  <a:pt x="2127136" y="205329"/>
                  <a:pt x="2134831" y="428140"/>
                  <a:pt x="2141879" y="556058"/>
                </a:cubicBezTo>
                <a:cubicBezTo>
                  <a:pt x="2134997" y="617278"/>
                  <a:pt x="2086451" y="655437"/>
                  <a:pt x="2030665" y="667272"/>
                </a:cubicBezTo>
                <a:cubicBezTo>
                  <a:pt x="1838192" y="651471"/>
                  <a:pt x="1694645" y="665929"/>
                  <a:pt x="1371653" y="667272"/>
                </a:cubicBezTo>
                <a:cubicBezTo>
                  <a:pt x="1048661" y="668615"/>
                  <a:pt x="1013307" y="646206"/>
                  <a:pt x="712642" y="667272"/>
                </a:cubicBezTo>
                <a:cubicBezTo>
                  <a:pt x="411977" y="688338"/>
                  <a:pt x="312775" y="683845"/>
                  <a:pt x="111214" y="667272"/>
                </a:cubicBezTo>
                <a:cubicBezTo>
                  <a:pt x="48062" y="660611"/>
                  <a:pt x="-10801" y="606800"/>
                  <a:pt x="0" y="556058"/>
                </a:cubicBezTo>
                <a:cubicBezTo>
                  <a:pt x="15842" y="355765"/>
                  <a:pt x="16824" y="315572"/>
                  <a:pt x="0" y="111214"/>
                </a:cubicBezTo>
                <a:close/>
              </a:path>
              <a:path w="2141879" h="667272" stroke="0" extrusionOk="0">
                <a:moveTo>
                  <a:pt x="0" y="111214"/>
                </a:moveTo>
                <a:cubicBezTo>
                  <a:pt x="5371" y="42077"/>
                  <a:pt x="48936" y="6373"/>
                  <a:pt x="111214" y="0"/>
                </a:cubicBezTo>
                <a:cubicBezTo>
                  <a:pt x="266841" y="-12881"/>
                  <a:pt x="621749" y="6220"/>
                  <a:pt x="751031" y="0"/>
                </a:cubicBezTo>
                <a:cubicBezTo>
                  <a:pt x="880313" y="-6220"/>
                  <a:pt x="1228735" y="18699"/>
                  <a:pt x="1429237" y="0"/>
                </a:cubicBezTo>
                <a:cubicBezTo>
                  <a:pt x="1629739" y="-18699"/>
                  <a:pt x="1793352" y="-26418"/>
                  <a:pt x="2030665" y="0"/>
                </a:cubicBezTo>
                <a:cubicBezTo>
                  <a:pt x="2085196" y="9257"/>
                  <a:pt x="2141413" y="42026"/>
                  <a:pt x="2141879" y="111214"/>
                </a:cubicBezTo>
                <a:cubicBezTo>
                  <a:pt x="2142332" y="251765"/>
                  <a:pt x="2121136" y="372928"/>
                  <a:pt x="2141879" y="556058"/>
                </a:cubicBezTo>
                <a:cubicBezTo>
                  <a:pt x="2133382" y="615301"/>
                  <a:pt x="2085002" y="662019"/>
                  <a:pt x="2030665" y="667272"/>
                </a:cubicBezTo>
                <a:cubicBezTo>
                  <a:pt x="1898298" y="649308"/>
                  <a:pt x="1576191" y="634691"/>
                  <a:pt x="1371653" y="667272"/>
                </a:cubicBezTo>
                <a:cubicBezTo>
                  <a:pt x="1167115" y="699853"/>
                  <a:pt x="924980" y="651008"/>
                  <a:pt x="712642" y="667272"/>
                </a:cubicBezTo>
                <a:cubicBezTo>
                  <a:pt x="500304" y="683536"/>
                  <a:pt x="327065" y="656651"/>
                  <a:pt x="111214" y="667272"/>
                </a:cubicBezTo>
                <a:cubicBezTo>
                  <a:pt x="53549" y="670798"/>
                  <a:pt x="-3355" y="611470"/>
                  <a:pt x="0" y="556058"/>
                </a:cubicBezTo>
                <a:cubicBezTo>
                  <a:pt x="-17409" y="411414"/>
                  <a:pt x="20501" y="305834"/>
                  <a:pt x="0" y="11121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 المتعلقة بالتقلبات في السوق ككل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D4F73A-57C0-7AA4-0A00-0AFA8C1CFF53}"/>
              </a:ext>
            </a:extLst>
          </p:cNvPr>
          <p:cNvSpPr/>
          <p:nvPr/>
        </p:nvSpPr>
        <p:spPr>
          <a:xfrm>
            <a:off x="790337" y="3279236"/>
            <a:ext cx="9219670" cy="1084934"/>
          </a:xfrm>
          <a:custGeom>
            <a:avLst/>
            <a:gdLst>
              <a:gd name="connsiteX0" fmla="*/ 0 w 9219670"/>
              <a:gd name="connsiteY0" fmla="*/ 180826 h 1084934"/>
              <a:gd name="connsiteX1" fmla="*/ 180826 w 9219670"/>
              <a:gd name="connsiteY1" fmla="*/ 0 h 1084934"/>
              <a:gd name="connsiteX2" fmla="*/ 862212 w 9219670"/>
              <a:gd name="connsiteY2" fmla="*/ 0 h 1084934"/>
              <a:gd name="connsiteX3" fmla="*/ 1455018 w 9219670"/>
              <a:gd name="connsiteY3" fmla="*/ 0 h 1084934"/>
              <a:gd name="connsiteX4" fmla="*/ 2224984 w 9219670"/>
              <a:gd name="connsiteY4" fmla="*/ 0 h 1084934"/>
              <a:gd name="connsiteX5" fmla="*/ 3083530 w 9219670"/>
              <a:gd name="connsiteY5" fmla="*/ 0 h 1084934"/>
              <a:gd name="connsiteX6" fmla="*/ 3853497 w 9219670"/>
              <a:gd name="connsiteY6" fmla="*/ 0 h 1084934"/>
              <a:gd name="connsiteX7" fmla="*/ 4623463 w 9219670"/>
              <a:gd name="connsiteY7" fmla="*/ 0 h 1084934"/>
              <a:gd name="connsiteX8" fmla="*/ 5216269 w 9219670"/>
              <a:gd name="connsiteY8" fmla="*/ 0 h 1084934"/>
              <a:gd name="connsiteX9" fmla="*/ 6074815 w 9219670"/>
              <a:gd name="connsiteY9" fmla="*/ 0 h 1084934"/>
              <a:gd name="connsiteX10" fmla="*/ 6933361 w 9219670"/>
              <a:gd name="connsiteY10" fmla="*/ 0 h 1084934"/>
              <a:gd name="connsiteX11" fmla="*/ 7349007 w 9219670"/>
              <a:gd name="connsiteY11" fmla="*/ 0 h 1084934"/>
              <a:gd name="connsiteX12" fmla="*/ 8207553 w 9219670"/>
              <a:gd name="connsiteY12" fmla="*/ 0 h 1084934"/>
              <a:gd name="connsiteX13" fmla="*/ 9038844 w 9219670"/>
              <a:gd name="connsiteY13" fmla="*/ 0 h 1084934"/>
              <a:gd name="connsiteX14" fmla="*/ 9219670 w 9219670"/>
              <a:gd name="connsiteY14" fmla="*/ 180826 h 1084934"/>
              <a:gd name="connsiteX15" fmla="*/ 9219670 w 9219670"/>
              <a:gd name="connsiteY15" fmla="*/ 556933 h 1084934"/>
              <a:gd name="connsiteX16" fmla="*/ 9219670 w 9219670"/>
              <a:gd name="connsiteY16" fmla="*/ 904108 h 1084934"/>
              <a:gd name="connsiteX17" fmla="*/ 9038844 w 9219670"/>
              <a:gd name="connsiteY17" fmla="*/ 1084934 h 1084934"/>
              <a:gd name="connsiteX18" fmla="*/ 8534618 w 9219670"/>
              <a:gd name="connsiteY18" fmla="*/ 1084934 h 1084934"/>
              <a:gd name="connsiteX19" fmla="*/ 8118973 w 9219670"/>
              <a:gd name="connsiteY19" fmla="*/ 1084934 h 1084934"/>
              <a:gd name="connsiteX20" fmla="*/ 7526167 w 9219670"/>
              <a:gd name="connsiteY20" fmla="*/ 1084934 h 1084934"/>
              <a:gd name="connsiteX21" fmla="*/ 7110522 w 9219670"/>
              <a:gd name="connsiteY21" fmla="*/ 1084934 h 1084934"/>
              <a:gd name="connsiteX22" fmla="*/ 6606296 w 9219670"/>
              <a:gd name="connsiteY22" fmla="*/ 1084934 h 1084934"/>
              <a:gd name="connsiteX23" fmla="*/ 6190651 w 9219670"/>
              <a:gd name="connsiteY23" fmla="*/ 1084934 h 1084934"/>
              <a:gd name="connsiteX24" fmla="*/ 5686425 w 9219670"/>
              <a:gd name="connsiteY24" fmla="*/ 1084934 h 1084934"/>
              <a:gd name="connsiteX25" fmla="*/ 5270779 w 9219670"/>
              <a:gd name="connsiteY25" fmla="*/ 1084934 h 1084934"/>
              <a:gd name="connsiteX26" fmla="*/ 4677974 w 9219670"/>
              <a:gd name="connsiteY26" fmla="*/ 1084934 h 1084934"/>
              <a:gd name="connsiteX27" fmla="*/ 3996588 w 9219670"/>
              <a:gd name="connsiteY27" fmla="*/ 1084934 h 1084934"/>
              <a:gd name="connsiteX28" fmla="*/ 3315202 w 9219670"/>
              <a:gd name="connsiteY28" fmla="*/ 1084934 h 1084934"/>
              <a:gd name="connsiteX29" fmla="*/ 2545235 w 9219670"/>
              <a:gd name="connsiteY29" fmla="*/ 1084934 h 1084934"/>
              <a:gd name="connsiteX30" fmla="*/ 2129590 w 9219670"/>
              <a:gd name="connsiteY30" fmla="*/ 1084934 h 1084934"/>
              <a:gd name="connsiteX31" fmla="*/ 1625364 w 9219670"/>
              <a:gd name="connsiteY31" fmla="*/ 1084934 h 1084934"/>
              <a:gd name="connsiteX32" fmla="*/ 766818 w 9219670"/>
              <a:gd name="connsiteY32" fmla="*/ 1084934 h 1084934"/>
              <a:gd name="connsiteX33" fmla="*/ 180826 w 9219670"/>
              <a:gd name="connsiteY33" fmla="*/ 1084934 h 1084934"/>
              <a:gd name="connsiteX34" fmla="*/ 0 w 9219670"/>
              <a:gd name="connsiteY34" fmla="*/ 904108 h 1084934"/>
              <a:gd name="connsiteX35" fmla="*/ 0 w 9219670"/>
              <a:gd name="connsiteY35" fmla="*/ 556933 h 1084934"/>
              <a:gd name="connsiteX36" fmla="*/ 0 w 9219670"/>
              <a:gd name="connsiteY36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219670" h="1084934" fill="none" extrusionOk="0">
                <a:moveTo>
                  <a:pt x="0" y="180826"/>
                </a:moveTo>
                <a:cubicBezTo>
                  <a:pt x="-7741" y="91509"/>
                  <a:pt x="60023" y="13183"/>
                  <a:pt x="180826" y="0"/>
                </a:cubicBezTo>
                <a:cubicBezTo>
                  <a:pt x="411563" y="33654"/>
                  <a:pt x="601741" y="-28711"/>
                  <a:pt x="862212" y="0"/>
                </a:cubicBezTo>
                <a:cubicBezTo>
                  <a:pt x="1122683" y="28711"/>
                  <a:pt x="1243152" y="14035"/>
                  <a:pt x="1455018" y="0"/>
                </a:cubicBezTo>
                <a:cubicBezTo>
                  <a:pt x="1666884" y="-14035"/>
                  <a:pt x="1991380" y="-29435"/>
                  <a:pt x="2224984" y="0"/>
                </a:cubicBezTo>
                <a:cubicBezTo>
                  <a:pt x="2458588" y="29435"/>
                  <a:pt x="2679514" y="19545"/>
                  <a:pt x="3083530" y="0"/>
                </a:cubicBezTo>
                <a:cubicBezTo>
                  <a:pt x="3487546" y="-19545"/>
                  <a:pt x="3581245" y="18354"/>
                  <a:pt x="3853497" y="0"/>
                </a:cubicBezTo>
                <a:cubicBezTo>
                  <a:pt x="4125749" y="-18354"/>
                  <a:pt x="4340187" y="-29918"/>
                  <a:pt x="4623463" y="0"/>
                </a:cubicBezTo>
                <a:cubicBezTo>
                  <a:pt x="4906739" y="29918"/>
                  <a:pt x="4973682" y="-1752"/>
                  <a:pt x="5216269" y="0"/>
                </a:cubicBezTo>
                <a:cubicBezTo>
                  <a:pt x="5458856" y="1752"/>
                  <a:pt x="5731469" y="15333"/>
                  <a:pt x="6074815" y="0"/>
                </a:cubicBezTo>
                <a:cubicBezTo>
                  <a:pt x="6418161" y="-15333"/>
                  <a:pt x="6708978" y="-31160"/>
                  <a:pt x="6933361" y="0"/>
                </a:cubicBezTo>
                <a:cubicBezTo>
                  <a:pt x="7157744" y="31160"/>
                  <a:pt x="7200876" y="6924"/>
                  <a:pt x="7349007" y="0"/>
                </a:cubicBezTo>
                <a:cubicBezTo>
                  <a:pt x="7497138" y="-6924"/>
                  <a:pt x="7908281" y="-8171"/>
                  <a:pt x="8207553" y="0"/>
                </a:cubicBezTo>
                <a:cubicBezTo>
                  <a:pt x="8506825" y="8171"/>
                  <a:pt x="8683133" y="-8071"/>
                  <a:pt x="9038844" y="0"/>
                </a:cubicBezTo>
                <a:cubicBezTo>
                  <a:pt x="9147716" y="6207"/>
                  <a:pt x="9225610" y="83933"/>
                  <a:pt x="9219670" y="180826"/>
                </a:cubicBezTo>
                <a:cubicBezTo>
                  <a:pt x="9204546" y="279431"/>
                  <a:pt x="9215318" y="468732"/>
                  <a:pt x="9219670" y="556933"/>
                </a:cubicBezTo>
                <a:cubicBezTo>
                  <a:pt x="9224022" y="645134"/>
                  <a:pt x="9204623" y="808267"/>
                  <a:pt x="9219670" y="904108"/>
                </a:cubicBezTo>
                <a:cubicBezTo>
                  <a:pt x="9224242" y="1012926"/>
                  <a:pt x="9119495" y="1082600"/>
                  <a:pt x="9038844" y="1084934"/>
                </a:cubicBezTo>
                <a:cubicBezTo>
                  <a:pt x="8787517" y="1085242"/>
                  <a:pt x="8730387" y="1082744"/>
                  <a:pt x="8534618" y="1084934"/>
                </a:cubicBezTo>
                <a:cubicBezTo>
                  <a:pt x="8338849" y="1087124"/>
                  <a:pt x="8307579" y="1104143"/>
                  <a:pt x="8118973" y="1084934"/>
                </a:cubicBezTo>
                <a:cubicBezTo>
                  <a:pt x="7930367" y="1065725"/>
                  <a:pt x="7819649" y="1091484"/>
                  <a:pt x="7526167" y="1084934"/>
                </a:cubicBezTo>
                <a:cubicBezTo>
                  <a:pt x="7232685" y="1078384"/>
                  <a:pt x="7300930" y="1097551"/>
                  <a:pt x="7110522" y="1084934"/>
                </a:cubicBezTo>
                <a:cubicBezTo>
                  <a:pt x="6920114" y="1072317"/>
                  <a:pt x="6724605" y="1103796"/>
                  <a:pt x="6606296" y="1084934"/>
                </a:cubicBezTo>
                <a:cubicBezTo>
                  <a:pt x="6487987" y="1066072"/>
                  <a:pt x="6332355" y="1097924"/>
                  <a:pt x="6190651" y="1084934"/>
                </a:cubicBezTo>
                <a:cubicBezTo>
                  <a:pt x="6048947" y="1071944"/>
                  <a:pt x="5873402" y="1063977"/>
                  <a:pt x="5686425" y="1084934"/>
                </a:cubicBezTo>
                <a:cubicBezTo>
                  <a:pt x="5499448" y="1105891"/>
                  <a:pt x="5449933" y="1065774"/>
                  <a:pt x="5270779" y="1084934"/>
                </a:cubicBezTo>
                <a:cubicBezTo>
                  <a:pt x="5091625" y="1104094"/>
                  <a:pt x="4826909" y="1093913"/>
                  <a:pt x="4677974" y="1084934"/>
                </a:cubicBezTo>
                <a:cubicBezTo>
                  <a:pt x="4529039" y="1075955"/>
                  <a:pt x="4261898" y="1061256"/>
                  <a:pt x="3996588" y="1084934"/>
                </a:cubicBezTo>
                <a:cubicBezTo>
                  <a:pt x="3731278" y="1108612"/>
                  <a:pt x="3540086" y="1065553"/>
                  <a:pt x="3315202" y="1084934"/>
                </a:cubicBezTo>
                <a:cubicBezTo>
                  <a:pt x="3090318" y="1104315"/>
                  <a:pt x="2890320" y="1110382"/>
                  <a:pt x="2545235" y="1084934"/>
                </a:cubicBezTo>
                <a:cubicBezTo>
                  <a:pt x="2200150" y="1059486"/>
                  <a:pt x="2324211" y="1100567"/>
                  <a:pt x="2129590" y="1084934"/>
                </a:cubicBezTo>
                <a:cubicBezTo>
                  <a:pt x="1934969" y="1069301"/>
                  <a:pt x="1748920" y="1101370"/>
                  <a:pt x="1625364" y="1084934"/>
                </a:cubicBezTo>
                <a:cubicBezTo>
                  <a:pt x="1501808" y="1068498"/>
                  <a:pt x="988698" y="1078966"/>
                  <a:pt x="766818" y="1084934"/>
                </a:cubicBezTo>
                <a:cubicBezTo>
                  <a:pt x="544938" y="1090902"/>
                  <a:pt x="401710" y="1083640"/>
                  <a:pt x="180826" y="1084934"/>
                </a:cubicBezTo>
                <a:cubicBezTo>
                  <a:pt x="78342" y="1068505"/>
                  <a:pt x="13697" y="995283"/>
                  <a:pt x="0" y="904108"/>
                </a:cubicBezTo>
                <a:cubicBezTo>
                  <a:pt x="16066" y="797615"/>
                  <a:pt x="-5710" y="636956"/>
                  <a:pt x="0" y="556933"/>
                </a:cubicBezTo>
                <a:cubicBezTo>
                  <a:pt x="5710" y="476911"/>
                  <a:pt x="3683" y="315944"/>
                  <a:pt x="0" y="180826"/>
                </a:cubicBezTo>
                <a:close/>
              </a:path>
              <a:path w="9219670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322426" y="1888"/>
                  <a:pt x="564584" y="22290"/>
                  <a:pt x="862212" y="0"/>
                </a:cubicBezTo>
                <a:cubicBezTo>
                  <a:pt x="1159840" y="-22290"/>
                  <a:pt x="1360090" y="-8086"/>
                  <a:pt x="1720758" y="0"/>
                </a:cubicBezTo>
                <a:cubicBezTo>
                  <a:pt x="2081426" y="8086"/>
                  <a:pt x="2294339" y="21661"/>
                  <a:pt x="2579305" y="0"/>
                </a:cubicBezTo>
                <a:cubicBezTo>
                  <a:pt x="2864271" y="-21661"/>
                  <a:pt x="3038185" y="15518"/>
                  <a:pt x="3172111" y="0"/>
                </a:cubicBezTo>
                <a:cubicBezTo>
                  <a:pt x="3306037" y="-15518"/>
                  <a:pt x="3667759" y="28474"/>
                  <a:pt x="3942077" y="0"/>
                </a:cubicBezTo>
                <a:cubicBezTo>
                  <a:pt x="4216395" y="-28474"/>
                  <a:pt x="4599302" y="19124"/>
                  <a:pt x="4800623" y="0"/>
                </a:cubicBezTo>
                <a:cubicBezTo>
                  <a:pt x="5001944" y="-19124"/>
                  <a:pt x="5177744" y="2764"/>
                  <a:pt x="5393429" y="0"/>
                </a:cubicBezTo>
                <a:cubicBezTo>
                  <a:pt x="5609114" y="-2764"/>
                  <a:pt x="5844574" y="14608"/>
                  <a:pt x="6074815" y="0"/>
                </a:cubicBezTo>
                <a:cubicBezTo>
                  <a:pt x="6305056" y="-14608"/>
                  <a:pt x="6348724" y="589"/>
                  <a:pt x="6490460" y="0"/>
                </a:cubicBezTo>
                <a:cubicBezTo>
                  <a:pt x="6632197" y="-589"/>
                  <a:pt x="7062797" y="22175"/>
                  <a:pt x="7260427" y="0"/>
                </a:cubicBezTo>
                <a:cubicBezTo>
                  <a:pt x="7458057" y="-22175"/>
                  <a:pt x="7553110" y="5981"/>
                  <a:pt x="7676072" y="0"/>
                </a:cubicBezTo>
                <a:cubicBezTo>
                  <a:pt x="7799034" y="-5981"/>
                  <a:pt x="8007870" y="-9971"/>
                  <a:pt x="8268878" y="0"/>
                </a:cubicBezTo>
                <a:cubicBezTo>
                  <a:pt x="8529886" y="9971"/>
                  <a:pt x="8873498" y="5039"/>
                  <a:pt x="9038844" y="0"/>
                </a:cubicBezTo>
                <a:cubicBezTo>
                  <a:pt x="9127802" y="-5307"/>
                  <a:pt x="9213031" y="86837"/>
                  <a:pt x="9219670" y="180826"/>
                </a:cubicBezTo>
                <a:cubicBezTo>
                  <a:pt x="9219326" y="280721"/>
                  <a:pt x="9215626" y="384275"/>
                  <a:pt x="9219670" y="549700"/>
                </a:cubicBezTo>
                <a:cubicBezTo>
                  <a:pt x="9223714" y="715125"/>
                  <a:pt x="9218524" y="803047"/>
                  <a:pt x="9219670" y="904108"/>
                </a:cubicBezTo>
                <a:cubicBezTo>
                  <a:pt x="9220566" y="995840"/>
                  <a:pt x="9123995" y="1101916"/>
                  <a:pt x="9038844" y="1084934"/>
                </a:cubicBezTo>
                <a:cubicBezTo>
                  <a:pt x="8838541" y="1083049"/>
                  <a:pt x="8577399" y="1058769"/>
                  <a:pt x="8446038" y="1084934"/>
                </a:cubicBezTo>
                <a:cubicBezTo>
                  <a:pt x="8314677" y="1111099"/>
                  <a:pt x="8100156" y="1072768"/>
                  <a:pt x="7853232" y="1084934"/>
                </a:cubicBezTo>
                <a:cubicBezTo>
                  <a:pt x="7606308" y="1097100"/>
                  <a:pt x="7465915" y="1087655"/>
                  <a:pt x="7349007" y="1084934"/>
                </a:cubicBezTo>
                <a:cubicBezTo>
                  <a:pt x="7232099" y="1082213"/>
                  <a:pt x="6775927" y="1077388"/>
                  <a:pt x="6490460" y="1084934"/>
                </a:cubicBezTo>
                <a:cubicBezTo>
                  <a:pt x="6204993" y="1092480"/>
                  <a:pt x="6230303" y="1091742"/>
                  <a:pt x="5986235" y="1084934"/>
                </a:cubicBezTo>
                <a:cubicBezTo>
                  <a:pt x="5742167" y="1078126"/>
                  <a:pt x="5634965" y="1095479"/>
                  <a:pt x="5482009" y="1084934"/>
                </a:cubicBezTo>
                <a:cubicBezTo>
                  <a:pt x="5329053" y="1074389"/>
                  <a:pt x="5049431" y="1054857"/>
                  <a:pt x="4712043" y="1084934"/>
                </a:cubicBezTo>
                <a:cubicBezTo>
                  <a:pt x="4374655" y="1115011"/>
                  <a:pt x="4287905" y="1112999"/>
                  <a:pt x="3942077" y="1084934"/>
                </a:cubicBezTo>
                <a:cubicBezTo>
                  <a:pt x="3596249" y="1056869"/>
                  <a:pt x="3416638" y="1088677"/>
                  <a:pt x="3172111" y="1084934"/>
                </a:cubicBezTo>
                <a:cubicBezTo>
                  <a:pt x="2927584" y="1081191"/>
                  <a:pt x="2810907" y="1103402"/>
                  <a:pt x="2667885" y="1084934"/>
                </a:cubicBezTo>
                <a:cubicBezTo>
                  <a:pt x="2524863" y="1066466"/>
                  <a:pt x="2319030" y="1057515"/>
                  <a:pt x="1986499" y="1084934"/>
                </a:cubicBezTo>
                <a:cubicBezTo>
                  <a:pt x="1653968" y="1112353"/>
                  <a:pt x="1557900" y="1057385"/>
                  <a:pt x="1393693" y="1084934"/>
                </a:cubicBezTo>
                <a:cubicBezTo>
                  <a:pt x="1229486" y="1112483"/>
                  <a:pt x="1168099" y="1088213"/>
                  <a:pt x="978048" y="1084934"/>
                </a:cubicBezTo>
                <a:cubicBezTo>
                  <a:pt x="787998" y="1081655"/>
                  <a:pt x="461656" y="1113321"/>
                  <a:pt x="180826" y="1084934"/>
                </a:cubicBezTo>
                <a:cubicBezTo>
                  <a:pt x="85782" y="1068353"/>
                  <a:pt x="-4146" y="1006808"/>
                  <a:pt x="0" y="904108"/>
                </a:cubicBezTo>
                <a:cubicBezTo>
                  <a:pt x="-665" y="831103"/>
                  <a:pt x="10487" y="728828"/>
                  <a:pt x="0" y="556933"/>
                </a:cubicBezTo>
                <a:cubicBezTo>
                  <a:pt x="-10487" y="385038"/>
                  <a:pt x="3802" y="311034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آبل </a:t>
            </a:r>
            <a:r>
              <a:rPr lang="ar-EG" dirty="0">
                <a:solidFill>
                  <a:schemeClr val="accent5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قد تتأثر قيمة أسهمها بالتقلبات العامة في سوق التكنولوجيا والابتكار</a:t>
            </a:r>
            <a:endParaRPr lang="en-US" b="1" u="sng" dirty="0">
              <a:solidFill>
                <a:schemeClr val="accent5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C05E6C-5D33-90CD-1384-60B70158261B}"/>
              </a:ext>
            </a:extLst>
          </p:cNvPr>
          <p:cNvSpPr/>
          <p:nvPr/>
        </p:nvSpPr>
        <p:spPr>
          <a:xfrm>
            <a:off x="1010862" y="4728916"/>
            <a:ext cx="9219670" cy="1084934"/>
          </a:xfrm>
          <a:custGeom>
            <a:avLst/>
            <a:gdLst>
              <a:gd name="connsiteX0" fmla="*/ 0 w 9219670"/>
              <a:gd name="connsiteY0" fmla="*/ 180826 h 1084934"/>
              <a:gd name="connsiteX1" fmla="*/ 180826 w 9219670"/>
              <a:gd name="connsiteY1" fmla="*/ 0 h 1084934"/>
              <a:gd name="connsiteX2" fmla="*/ 862212 w 9219670"/>
              <a:gd name="connsiteY2" fmla="*/ 0 h 1084934"/>
              <a:gd name="connsiteX3" fmla="*/ 1455018 w 9219670"/>
              <a:gd name="connsiteY3" fmla="*/ 0 h 1084934"/>
              <a:gd name="connsiteX4" fmla="*/ 2224984 w 9219670"/>
              <a:gd name="connsiteY4" fmla="*/ 0 h 1084934"/>
              <a:gd name="connsiteX5" fmla="*/ 3083530 w 9219670"/>
              <a:gd name="connsiteY5" fmla="*/ 0 h 1084934"/>
              <a:gd name="connsiteX6" fmla="*/ 3853497 w 9219670"/>
              <a:gd name="connsiteY6" fmla="*/ 0 h 1084934"/>
              <a:gd name="connsiteX7" fmla="*/ 4623463 w 9219670"/>
              <a:gd name="connsiteY7" fmla="*/ 0 h 1084934"/>
              <a:gd name="connsiteX8" fmla="*/ 5216269 w 9219670"/>
              <a:gd name="connsiteY8" fmla="*/ 0 h 1084934"/>
              <a:gd name="connsiteX9" fmla="*/ 6074815 w 9219670"/>
              <a:gd name="connsiteY9" fmla="*/ 0 h 1084934"/>
              <a:gd name="connsiteX10" fmla="*/ 6933361 w 9219670"/>
              <a:gd name="connsiteY10" fmla="*/ 0 h 1084934"/>
              <a:gd name="connsiteX11" fmla="*/ 7349007 w 9219670"/>
              <a:gd name="connsiteY11" fmla="*/ 0 h 1084934"/>
              <a:gd name="connsiteX12" fmla="*/ 8207553 w 9219670"/>
              <a:gd name="connsiteY12" fmla="*/ 0 h 1084934"/>
              <a:gd name="connsiteX13" fmla="*/ 9038844 w 9219670"/>
              <a:gd name="connsiteY13" fmla="*/ 0 h 1084934"/>
              <a:gd name="connsiteX14" fmla="*/ 9219670 w 9219670"/>
              <a:gd name="connsiteY14" fmla="*/ 180826 h 1084934"/>
              <a:gd name="connsiteX15" fmla="*/ 9219670 w 9219670"/>
              <a:gd name="connsiteY15" fmla="*/ 556933 h 1084934"/>
              <a:gd name="connsiteX16" fmla="*/ 9219670 w 9219670"/>
              <a:gd name="connsiteY16" fmla="*/ 904108 h 1084934"/>
              <a:gd name="connsiteX17" fmla="*/ 9038844 w 9219670"/>
              <a:gd name="connsiteY17" fmla="*/ 1084934 h 1084934"/>
              <a:gd name="connsiteX18" fmla="*/ 8534618 w 9219670"/>
              <a:gd name="connsiteY18" fmla="*/ 1084934 h 1084934"/>
              <a:gd name="connsiteX19" fmla="*/ 8118973 w 9219670"/>
              <a:gd name="connsiteY19" fmla="*/ 1084934 h 1084934"/>
              <a:gd name="connsiteX20" fmla="*/ 7526167 w 9219670"/>
              <a:gd name="connsiteY20" fmla="*/ 1084934 h 1084934"/>
              <a:gd name="connsiteX21" fmla="*/ 7110522 w 9219670"/>
              <a:gd name="connsiteY21" fmla="*/ 1084934 h 1084934"/>
              <a:gd name="connsiteX22" fmla="*/ 6606296 w 9219670"/>
              <a:gd name="connsiteY22" fmla="*/ 1084934 h 1084934"/>
              <a:gd name="connsiteX23" fmla="*/ 6190651 w 9219670"/>
              <a:gd name="connsiteY23" fmla="*/ 1084934 h 1084934"/>
              <a:gd name="connsiteX24" fmla="*/ 5686425 w 9219670"/>
              <a:gd name="connsiteY24" fmla="*/ 1084934 h 1084934"/>
              <a:gd name="connsiteX25" fmla="*/ 5270779 w 9219670"/>
              <a:gd name="connsiteY25" fmla="*/ 1084934 h 1084934"/>
              <a:gd name="connsiteX26" fmla="*/ 4677974 w 9219670"/>
              <a:gd name="connsiteY26" fmla="*/ 1084934 h 1084934"/>
              <a:gd name="connsiteX27" fmla="*/ 3996588 w 9219670"/>
              <a:gd name="connsiteY27" fmla="*/ 1084934 h 1084934"/>
              <a:gd name="connsiteX28" fmla="*/ 3315202 w 9219670"/>
              <a:gd name="connsiteY28" fmla="*/ 1084934 h 1084934"/>
              <a:gd name="connsiteX29" fmla="*/ 2545235 w 9219670"/>
              <a:gd name="connsiteY29" fmla="*/ 1084934 h 1084934"/>
              <a:gd name="connsiteX30" fmla="*/ 2129590 w 9219670"/>
              <a:gd name="connsiteY30" fmla="*/ 1084934 h 1084934"/>
              <a:gd name="connsiteX31" fmla="*/ 1625364 w 9219670"/>
              <a:gd name="connsiteY31" fmla="*/ 1084934 h 1084934"/>
              <a:gd name="connsiteX32" fmla="*/ 766818 w 9219670"/>
              <a:gd name="connsiteY32" fmla="*/ 1084934 h 1084934"/>
              <a:gd name="connsiteX33" fmla="*/ 180826 w 9219670"/>
              <a:gd name="connsiteY33" fmla="*/ 1084934 h 1084934"/>
              <a:gd name="connsiteX34" fmla="*/ 0 w 9219670"/>
              <a:gd name="connsiteY34" fmla="*/ 904108 h 1084934"/>
              <a:gd name="connsiteX35" fmla="*/ 0 w 9219670"/>
              <a:gd name="connsiteY35" fmla="*/ 556933 h 1084934"/>
              <a:gd name="connsiteX36" fmla="*/ 0 w 9219670"/>
              <a:gd name="connsiteY36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219670" h="1084934" fill="none" extrusionOk="0">
                <a:moveTo>
                  <a:pt x="0" y="180826"/>
                </a:moveTo>
                <a:cubicBezTo>
                  <a:pt x="-7741" y="91509"/>
                  <a:pt x="60023" y="13183"/>
                  <a:pt x="180826" y="0"/>
                </a:cubicBezTo>
                <a:cubicBezTo>
                  <a:pt x="411563" y="33654"/>
                  <a:pt x="601741" y="-28711"/>
                  <a:pt x="862212" y="0"/>
                </a:cubicBezTo>
                <a:cubicBezTo>
                  <a:pt x="1122683" y="28711"/>
                  <a:pt x="1243152" y="14035"/>
                  <a:pt x="1455018" y="0"/>
                </a:cubicBezTo>
                <a:cubicBezTo>
                  <a:pt x="1666884" y="-14035"/>
                  <a:pt x="1991380" y="-29435"/>
                  <a:pt x="2224984" y="0"/>
                </a:cubicBezTo>
                <a:cubicBezTo>
                  <a:pt x="2458588" y="29435"/>
                  <a:pt x="2679514" y="19545"/>
                  <a:pt x="3083530" y="0"/>
                </a:cubicBezTo>
                <a:cubicBezTo>
                  <a:pt x="3487546" y="-19545"/>
                  <a:pt x="3581245" y="18354"/>
                  <a:pt x="3853497" y="0"/>
                </a:cubicBezTo>
                <a:cubicBezTo>
                  <a:pt x="4125749" y="-18354"/>
                  <a:pt x="4340187" y="-29918"/>
                  <a:pt x="4623463" y="0"/>
                </a:cubicBezTo>
                <a:cubicBezTo>
                  <a:pt x="4906739" y="29918"/>
                  <a:pt x="4973682" y="-1752"/>
                  <a:pt x="5216269" y="0"/>
                </a:cubicBezTo>
                <a:cubicBezTo>
                  <a:pt x="5458856" y="1752"/>
                  <a:pt x="5731469" y="15333"/>
                  <a:pt x="6074815" y="0"/>
                </a:cubicBezTo>
                <a:cubicBezTo>
                  <a:pt x="6418161" y="-15333"/>
                  <a:pt x="6708978" y="-31160"/>
                  <a:pt x="6933361" y="0"/>
                </a:cubicBezTo>
                <a:cubicBezTo>
                  <a:pt x="7157744" y="31160"/>
                  <a:pt x="7200876" y="6924"/>
                  <a:pt x="7349007" y="0"/>
                </a:cubicBezTo>
                <a:cubicBezTo>
                  <a:pt x="7497138" y="-6924"/>
                  <a:pt x="7908281" y="-8171"/>
                  <a:pt x="8207553" y="0"/>
                </a:cubicBezTo>
                <a:cubicBezTo>
                  <a:pt x="8506825" y="8171"/>
                  <a:pt x="8683133" y="-8071"/>
                  <a:pt x="9038844" y="0"/>
                </a:cubicBezTo>
                <a:cubicBezTo>
                  <a:pt x="9147716" y="6207"/>
                  <a:pt x="9225610" y="83933"/>
                  <a:pt x="9219670" y="180826"/>
                </a:cubicBezTo>
                <a:cubicBezTo>
                  <a:pt x="9204546" y="279431"/>
                  <a:pt x="9215318" y="468732"/>
                  <a:pt x="9219670" y="556933"/>
                </a:cubicBezTo>
                <a:cubicBezTo>
                  <a:pt x="9224022" y="645134"/>
                  <a:pt x="9204623" y="808267"/>
                  <a:pt x="9219670" y="904108"/>
                </a:cubicBezTo>
                <a:cubicBezTo>
                  <a:pt x="9224242" y="1012926"/>
                  <a:pt x="9119495" y="1082600"/>
                  <a:pt x="9038844" y="1084934"/>
                </a:cubicBezTo>
                <a:cubicBezTo>
                  <a:pt x="8787517" y="1085242"/>
                  <a:pt x="8730387" y="1082744"/>
                  <a:pt x="8534618" y="1084934"/>
                </a:cubicBezTo>
                <a:cubicBezTo>
                  <a:pt x="8338849" y="1087124"/>
                  <a:pt x="8307579" y="1104143"/>
                  <a:pt x="8118973" y="1084934"/>
                </a:cubicBezTo>
                <a:cubicBezTo>
                  <a:pt x="7930367" y="1065725"/>
                  <a:pt x="7819649" y="1091484"/>
                  <a:pt x="7526167" y="1084934"/>
                </a:cubicBezTo>
                <a:cubicBezTo>
                  <a:pt x="7232685" y="1078384"/>
                  <a:pt x="7300930" y="1097551"/>
                  <a:pt x="7110522" y="1084934"/>
                </a:cubicBezTo>
                <a:cubicBezTo>
                  <a:pt x="6920114" y="1072317"/>
                  <a:pt x="6724605" y="1103796"/>
                  <a:pt x="6606296" y="1084934"/>
                </a:cubicBezTo>
                <a:cubicBezTo>
                  <a:pt x="6487987" y="1066072"/>
                  <a:pt x="6332355" y="1097924"/>
                  <a:pt x="6190651" y="1084934"/>
                </a:cubicBezTo>
                <a:cubicBezTo>
                  <a:pt x="6048947" y="1071944"/>
                  <a:pt x="5873402" y="1063977"/>
                  <a:pt x="5686425" y="1084934"/>
                </a:cubicBezTo>
                <a:cubicBezTo>
                  <a:pt x="5499448" y="1105891"/>
                  <a:pt x="5449933" y="1065774"/>
                  <a:pt x="5270779" y="1084934"/>
                </a:cubicBezTo>
                <a:cubicBezTo>
                  <a:pt x="5091625" y="1104094"/>
                  <a:pt x="4826909" y="1093913"/>
                  <a:pt x="4677974" y="1084934"/>
                </a:cubicBezTo>
                <a:cubicBezTo>
                  <a:pt x="4529039" y="1075955"/>
                  <a:pt x="4261898" y="1061256"/>
                  <a:pt x="3996588" y="1084934"/>
                </a:cubicBezTo>
                <a:cubicBezTo>
                  <a:pt x="3731278" y="1108612"/>
                  <a:pt x="3540086" y="1065553"/>
                  <a:pt x="3315202" y="1084934"/>
                </a:cubicBezTo>
                <a:cubicBezTo>
                  <a:pt x="3090318" y="1104315"/>
                  <a:pt x="2890320" y="1110382"/>
                  <a:pt x="2545235" y="1084934"/>
                </a:cubicBezTo>
                <a:cubicBezTo>
                  <a:pt x="2200150" y="1059486"/>
                  <a:pt x="2324211" y="1100567"/>
                  <a:pt x="2129590" y="1084934"/>
                </a:cubicBezTo>
                <a:cubicBezTo>
                  <a:pt x="1934969" y="1069301"/>
                  <a:pt x="1748920" y="1101370"/>
                  <a:pt x="1625364" y="1084934"/>
                </a:cubicBezTo>
                <a:cubicBezTo>
                  <a:pt x="1501808" y="1068498"/>
                  <a:pt x="988698" y="1078966"/>
                  <a:pt x="766818" y="1084934"/>
                </a:cubicBezTo>
                <a:cubicBezTo>
                  <a:pt x="544938" y="1090902"/>
                  <a:pt x="401710" y="1083640"/>
                  <a:pt x="180826" y="1084934"/>
                </a:cubicBezTo>
                <a:cubicBezTo>
                  <a:pt x="78342" y="1068505"/>
                  <a:pt x="13697" y="995283"/>
                  <a:pt x="0" y="904108"/>
                </a:cubicBezTo>
                <a:cubicBezTo>
                  <a:pt x="16066" y="797615"/>
                  <a:pt x="-5710" y="636956"/>
                  <a:pt x="0" y="556933"/>
                </a:cubicBezTo>
                <a:cubicBezTo>
                  <a:pt x="5710" y="476911"/>
                  <a:pt x="3683" y="315944"/>
                  <a:pt x="0" y="180826"/>
                </a:cubicBezTo>
                <a:close/>
              </a:path>
              <a:path w="9219670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322426" y="1888"/>
                  <a:pt x="564584" y="22290"/>
                  <a:pt x="862212" y="0"/>
                </a:cubicBezTo>
                <a:cubicBezTo>
                  <a:pt x="1159840" y="-22290"/>
                  <a:pt x="1360090" y="-8086"/>
                  <a:pt x="1720758" y="0"/>
                </a:cubicBezTo>
                <a:cubicBezTo>
                  <a:pt x="2081426" y="8086"/>
                  <a:pt x="2294339" y="21661"/>
                  <a:pt x="2579305" y="0"/>
                </a:cubicBezTo>
                <a:cubicBezTo>
                  <a:pt x="2864271" y="-21661"/>
                  <a:pt x="3038185" y="15518"/>
                  <a:pt x="3172111" y="0"/>
                </a:cubicBezTo>
                <a:cubicBezTo>
                  <a:pt x="3306037" y="-15518"/>
                  <a:pt x="3667759" y="28474"/>
                  <a:pt x="3942077" y="0"/>
                </a:cubicBezTo>
                <a:cubicBezTo>
                  <a:pt x="4216395" y="-28474"/>
                  <a:pt x="4599302" y="19124"/>
                  <a:pt x="4800623" y="0"/>
                </a:cubicBezTo>
                <a:cubicBezTo>
                  <a:pt x="5001944" y="-19124"/>
                  <a:pt x="5177744" y="2764"/>
                  <a:pt x="5393429" y="0"/>
                </a:cubicBezTo>
                <a:cubicBezTo>
                  <a:pt x="5609114" y="-2764"/>
                  <a:pt x="5844574" y="14608"/>
                  <a:pt x="6074815" y="0"/>
                </a:cubicBezTo>
                <a:cubicBezTo>
                  <a:pt x="6305056" y="-14608"/>
                  <a:pt x="6348724" y="589"/>
                  <a:pt x="6490460" y="0"/>
                </a:cubicBezTo>
                <a:cubicBezTo>
                  <a:pt x="6632197" y="-589"/>
                  <a:pt x="7062797" y="22175"/>
                  <a:pt x="7260427" y="0"/>
                </a:cubicBezTo>
                <a:cubicBezTo>
                  <a:pt x="7458057" y="-22175"/>
                  <a:pt x="7553110" y="5981"/>
                  <a:pt x="7676072" y="0"/>
                </a:cubicBezTo>
                <a:cubicBezTo>
                  <a:pt x="7799034" y="-5981"/>
                  <a:pt x="8007870" y="-9971"/>
                  <a:pt x="8268878" y="0"/>
                </a:cubicBezTo>
                <a:cubicBezTo>
                  <a:pt x="8529886" y="9971"/>
                  <a:pt x="8873498" y="5039"/>
                  <a:pt x="9038844" y="0"/>
                </a:cubicBezTo>
                <a:cubicBezTo>
                  <a:pt x="9127802" y="-5307"/>
                  <a:pt x="9213031" y="86837"/>
                  <a:pt x="9219670" y="180826"/>
                </a:cubicBezTo>
                <a:cubicBezTo>
                  <a:pt x="9219326" y="280721"/>
                  <a:pt x="9215626" y="384275"/>
                  <a:pt x="9219670" y="549700"/>
                </a:cubicBezTo>
                <a:cubicBezTo>
                  <a:pt x="9223714" y="715125"/>
                  <a:pt x="9218524" y="803047"/>
                  <a:pt x="9219670" y="904108"/>
                </a:cubicBezTo>
                <a:cubicBezTo>
                  <a:pt x="9220566" y="995840"/>
                  <a:pt x="9123995" y="1101916"/>
                  <a:pt x="9038844" y="1084934"/>
                </a:cubicBezTo>
                <a:cubicBezTo>
                  <a:pt x="8838541" y="1083049"/>
                  <a:pt x="8577399" y="1058769"/>
                  <a:pt x="8446038" y="1084934"/>
                </a:cubicBezTo>
                <a:cubicBezTo>
                  <a:pt x="8314677" y="1111099"/>
                  <a:pt x="8100156" y="1072768"/>
                  <a:pt x="7853232" y="1084934"/>
                </a:cubicBezTo>
                <a:cubicBezTo>
                  <a:pt x="7606308" y="1097100"/>
                  <a:pt x="7465915" y="1087655"/>
                  <a:pt x="7349007" y="1084934"/>
                </a:cubicBezTo>
                <a:cubicBezTo>
                  <a:pt x="7232099" y="1082213"/>
                  <a:pt x="6775927" y="1077388"/>
                  <a:pt x="6490460" y="1084934"/>
                </a:cubicBezTo>
                <a:cubicBezTo>
                  <a:pt x="6204993" y="1092480"/>
                  <a:pt x="6230303" y="1091742"/>
                  <a:pt x="5986235" y="1084934"/>
                </a:cubicBezTo>
                <a:cubicBezTo>
                  <a:pt x="5742167" y="1078126"/>
                  <a:pt x="5634965" y="1095479"/>
                  <a:pt x="5482009" y="1084934"/>
                </a:cubicBezTo>
                <a:cubicBezTo>
                  <a:pt x="5329053" y="1074389"/>
                  <a:pt x="5049431" y="1054857"/>
                  <a:pt x="4712043" y="1084934"/>
                </a:cubicBezTo>
                <a:cubicBezTo>
                  <a:pt x="4374655" y="1115011"/>
                  <a:pt x="4287905" y="1112999"/>
                  <a:pt x="3942077" y="1084934"/>
                </a:cubicBezTo>
                <a:cubicBezTo>
                  <a:pt x="3596249" y="1056869"/>
                  <a:pt x="3416638" y="1088677"/>
                  <a:pt x="3172111" y="1084934"/>
                </a:cubicBezTo>
                <a:cubicBezTo>
                  <a:pt x="2927584" y="1081191"/>
                  <a:pt x="2810907" y="1103402"/>
                  <a:pt x="2667885" y="1084934"/>
                </a:cubicBezTo>
                <a:cubicBezTo>
                  <a:pt x="2524863" y="1066466"/>
                  <a:pt x="2319030" y="1057515"/>
                  <a:pt x="1986499" y="1084934"/>
                </a:cubicBezTo>
                <a:cubicBezTo>
                  <a:pt x="1653968" y="1112353"/>
                  <a:pt x="1557900" y="1057385"/>
                  <a:pt x="1393693" y="1084934"/>
                </a:cubicBezTo>
                <a:cubicBezTo>
                  <a:pt x="1229486" y="1112483"/>
                  <a:pt x="1168099" y="1088213"/>
                  <a:pt x="978048" y="1084934"/>
                </a:cubicBezTo>
                <a:cubicBezTo>
                  <a:pt x="787998" y="1081655"/>
                  <a:pt x="461656" y="1113321"/>
                  <a:pt x="180826" y="1084934"/>
                </a:cubicBezTo>
                <a:cubicBezTo>
                  <a:pt x="85782" y="1068353"/>
                  <a:pt x="-4146" y="1006808"/>
                  <a:pt x="0" y="904108"/>
                </a:cubicBezTo>
                <a:cubicBezTo>
                  <a:pt x="-665" y="831103"/>
                  <a:pt x="10487" y="728828"/>
                  <a:pt x="0" y="556933"/>
                </a:cubicBezTo>
                <a:cubicBezTo>
                  <a:pt x="-10487" y="385038"/>
                  <a:pt x="3802" y="311034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وما نوكيا عنا ببعيد = </a:t>
            </a:r>
            <a:r>
              <a:rPr lang="ar-EG" b="1" dirty="0">
                <a:solidFill>
                  <a:srgbClr val="00B05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تأثرت بالإبتكار عند المنافسين </a:t>
            </a:r>
            <a:r>
              <a:rPr lang="ar-EG" b="1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وفشلت في تلبية إحتياجات العميل </a:t>
            </a:r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وفشلت في مراقبة المنافسين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2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6391" y="6167564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المخاطرة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6175646" y="194491"/>
            <a:ext cx="2622235" cy="399590"/>
          </a:xfrm>
          <a:prstGeom prst="roundRect">
            <a:avLst/>
          </a:pr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أهمية دراسة نسب المخاطرة؟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EFBA0A-5D84-6F14-3D83-CE4260C65C7E}"/>
              </a:ext>
            </a:extLst>
          </p:cNvPr>
          <p:cNvSpPr/>
          <p:nvPr/>
        </p:nvSpPr>
        <p:spPr>
          <a:xfrm>
            <a:off x="1424443" y="1154306"/>
            <a:ext cx="10042702" cy="927505"/>
          </a:xfrm>
          <a:custGeom>
            <a:avLst/>
            <a:gdLst>
              <a:gd name="connsiteX0" fmla="*/ 0 w 10042702"/>
              <a:gd name="connsiteY0" fmla="*/ 154587 h 927505"/>
              <a:gd name="connsiteX1" fmla="*/ 154587 w 10042702"/>
              <a:gd name="connsiteY1" fmla="*/ 0 h 927505"/>
              <a:gd name="connsiteX2" fmla="*/ 849839 w 10042702"/>
              <a:gd name="connsiteY2" fmla="*/ 0 h 927505"/>
              <a:gd name="connsiteX3" fmla="*/ 1447756 w 10042702"/>
              <a:gd name="connsiteY3" fmla="*/ 0 h 927505"/>
              <a:gd name="connsiteX4" fmla="*/ 2240343 w 10042702"/>
              <a:gd name="connsiteY4" fmla="*/ 0 h 927505"/>
              <a:gd name="connsiteX5" fmla="*/ 3130266 w 10042702"/>
              <a:gd name="connsiteY5" fmla="*/ 0 h 927505"/>
              <a:gd name="connsiteX6" fmla="*/ 3922853 w 10042702"/>
              <a:gd name="connsiteY6" fmla="*/ 0 h 927505"/>
              <a:gd name="connsiteX7" fmla="*/ 4715440 w 10042702"/>
              <a:gd name="connsiteY7" fmla="*/ 0 h 927505"/>
              <a:gd name="connsiteX8" fmla="*/ 5313357 w 10042702"/>
              <a:gd name="connsiteY8" fmla="*/ 0 h 927505"/>
              <a:gd name="connsiteX9" fmla="*/ 6203279 w 10042702"/>
              <a:gd name="connsiteY9" fmla="*/ 0 h 927505"/>
              <a:gd name="connsiteX10" fmla="*/ 7093202 w 10042702"/>
              <a:gd name="connsiteY10" fmla="*/ 0 h 927505"/>
              <a:gd name="connsiteX11" fmla="*/ 7496448 w 10042702"/>
              <a:gd name="connsiteY11" fmla="*/ 0 h 927505"/>
              <a:gd name="connsiteX12" fmla="*/ 8386371 w 10042702"/>
              <a:gd name="connsiteY12" fmla="*/ 0 h 927505"/>
              <a:gd name="connsiteX13" fmla="*/ 8984287 w 10042702"/>
              <a:gd name="connsiteY13" fmla="*/ 0 h 927505"/>
              <a:gd name="connsiteX14" fmla="*/ 9888115 w 10042702"/>
              <a:gd name="connsiteY14" fmla="*/ 0 h 927505"/>
              <a:gd name="connsiteX15" fmla="*/ 10042702 w 10042702"/>
              <a:gd name="connsiteY15" fmla="*/ 154587 h 927505"/>
              <a:gd name="connsiteX16" fmla="*/ 10042702 w 10042702"/>
              <a:gd name="connsiteY16" fmla="*/ 772918 h 927505"/>
              <a:gd name="connsiteX17" fmla="*/ 9888115 w 10042702"/>
              <a:gd name="connsiteY17" fmla="*/ 927505 h 927505"/>
              <a:gd name="connsiteX18" fmla="*/ 9387534 w 10042702"/>
              <a:gd name="connsiteY18" fmla="*/ 927505 h 927505"/>
              <a:gd name="connsiteX19" fmla="*/ 8984287 w 10042702"/>
              <a:gd name="connsiteY19" fmla="*/ 927505 h 927505"/>
              <a:gd name="connsiteX20" fmla="*/ 8386371 w 10042702"/>
              <a:gd name="connsiteY20" fmla="*/ 927505 h 927505"/>
              <a:gd name="connsiteX21" fmla="*/ 7983125 w 10042702"/>
              <a:gd name="connsiteY21" fmla="*/ 927505 h 927505"/>
              <a:gd name="connsiteX22" fmla="*/ 7482543 w 10042702"/>
              <a:gd name="connsiteY22" fmla="*/ 927505 h 927505"/>
              <a:gd name="connsiteX23" fmla="*/ 7079297 w 10042702"/>
              <a:gd name="connsiteY23" fmla="*/ 927505 h 927505"/>
              <a:gd name="connsiteX24" fmla="*/ 6578715 w 10042702"/>
              <a:gd name="connsiteY24" fmla="*/ 927505 h 927505"/>
              <a:gd name="connsiteX25" fmla="*/ 6175469 w 10042702"/>
              <a:gd name="connsiteY25" fmla="*/ 927505 h 927505"/>
              <a:gd name="connsiteX26" fmla="*/ 5577553 w 10042702"/>
              <a:gd name="connsiteY26" fmla="*/ 927505 h 927505"/>
              <a:gd name="connsiteX27" fmla="*/ 4882301 w 10042702"/>
              <a:gd name="connsiteY27" fmla="*/ 927505 h 927505"/>
              <a:gd name="connsiteX28" fmla="*/ 4187049 w 10042702"/>
              <a:gd name="connsiteY28" fmla="*/ 927505 h 927505"/>
              <a:gd name="connsiteX29" fmla="*/ 3394461 w 10042702"/>
              <a:gd name="connsiteY29" fmla="*/ 927505 h 927505"/>
              <a:gd name="connsiteX30" fmla="*/ 2991215 w 10042702"/>
              <a:gd name="connsiteY30" fmla="*/ 927505 h 927505"/>
              <a:gd name="connsiteX31" fmla="*/ 2490634 w 10042702"/>
              <a:gd name="connsiteY31" fmla="*/ 927505 h 927505"/>
              <a:gd name="connsiteX32" fmla="*/ 1600711 w 10042702"/>
              <a:gd name="connsiteY32" fmla="*/ 927505 h 927505"/>
              <a:gd name="connsiteX33" fmla="*/ 1197465 w 10042702"/>
              <a:gd name="connsiteY33" fmla="*/ 927505 h 927505"/>
              <a:gd name="connsiteX34" fmla="*/ 154587 w 10042702"/>
              <a:gd name="connsiteY34" fmla="*/ 927505 h 927505"/>
              <a:gd name="connsiteX35" fmla="*/ 0 w 10042702"/>
              <a:gd name="connsiteY35" fmla="*/ 772918 h 927505"/>
              <a:gd name="connsiteX36" fmla="*/ 0 w 10042702"/>
              <a:gd name="connsiteY36" fmla="*/ 154587 h 92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042702" h="927505" fill="none" extrusionOk="0">
                <a:moveTo>
                  <a:pt x="0" y="154587"/>
                </a:moveTo>
                <a:cubicBezTo>
                  <a:pt x="-3970" y="74622"/>
                  <a:pt x="55182" y="8834"/>
                  <a:pt x="154587" y="0"/>
                </a:cubicBezTo>
                <a:cubicBezTo>
                  <a:pt x="298020" y="-26509"/>
                  <a:pt x="543130" y="-25777"/>
                  <a:pt x="849839" y="0"/>
                </a:cubicBezTo>
                <a:cubicBezTo>
                  <a:pt x="1156548" y="25777"/>
                  <a:pt x="1155183" y="12639"/>
                  <a:pt x="1447756" y="0"/>
                </a:cubicBezTo>
                <a:cubicBezTo>
                  <a:pt x="1740329" y="-12639"/>
                  <a:pt x="1939336" y="23820"/>
                  <a:pt x="2240343" y="0"/>
                </a:cubicBezTo>
                <a:cubicBezTo>
                  <a:pt x="2541350" y="-23820"/>
                  <a:pt x="2801290" y="1377"/>
                  <a:pt x="3130266" y="0"/>
                </a:cubicBezTo>
                <a:cubicBezTo>
                  <a:pt x="3459242" y="-1377"/>
                  <a:pt x="3576022" y="28970"/>
                  <a:pt x="3922853" y="0"/>
                </a:cubicBezTo>
                <a:cubicBezTo>
                  <a:pt x="4269684" y="-28970"/>
                  <a:pt x="4368501" y="-23297"/>
                  <a:pt x="4715440" y="0"/>
                </a:cubicBezTo>
                <a:cubicBezTo>
                  <a:pt x="5062379" y="23297"/>
                  <a:pt x="5131366" y="-16850"/>
                  <a:pt x="5313357" y="0"/>
                </a:cubicBezTo>
                <a:cubicBezTo>
                  <a:pt x="5495348" y="16850"/>
                  <a:pt x="5877521" y="26035"/>
                  <a:pt x="6203279" y="0"/>
                </a:cubicBezTo>
                <a:cubicBezTo>
                  <a:pt x="6529037" y="-26035"/>
                  <a:pt x="6898304" y="20376"/>
                  <a:pt x="7093202" y="0"/>
                </a:cubicBezTo>
                <a:cubicBezTo>
                  <a:pt x="7288100" y="-20376"/>
                  <a:pt x="7413398" y="-12260"/>
                  <a:pt x="7496448" y="0"/>
                </a:cubicBezTo>
                <a:cubicBezTo>
                  <a:pt x="7579498" y="12260"/>
                  <a:pt x="8082579" y="33712"/>
                  <a:pt x="8386371" y="0"/>
                </a:cubicBezTo>
                <a:cubicBezTo>
                  <a:pt x="8690163" y="-33712"/>
                  <a:pt x="8853767" y="22318"/>
                  <a:pt x="8984287" y="0"/>
                </a:cubicBezTo>
                <a:cubicBezTo>
                  <a:pt x="9114807" y="-22318"/>
                  <a:pt x="9646856" y="-25969"/>
                  <a:pt x="9888115" y="0"/>
                </a:cubicBezTo>
                <a:cubicBezTo>
                  <a:pt x="9985603" y="2044"/>
                  <a:pt x="10032244" y="83982"/>
                  <a:pt x="10042702" y="154587"/>
                </a:cubicBezTo>
                <a:cubicBezTo>
                  <a:pt x="10030087" y="312303"/>
                  <a:pt x="10051343" y="638119"/>
                  <a:pt x="10042702" y="772918"/>
                </a:cubicBezTo>
                <a:cubicBezTo>
                  <a:pt x="10047102" y="866908"/>
                  <a:pt x="9955833" y="925361"/>
                  <a:pt x="9888115" y="927505"/>
                </a:cubicBezTo>
                <a:cubicBezTo>
                  <a:pt x="9729122" y="907474"/>
                  <a:pt x="9497005" y="913856"/>
                  <a:pt x="9387534" y="927505"/>
                </a:cubicBezTo>
                <a:cubicBezTo>
                  <a:pt x="9278063" y="941154"/>
                  <a:pt x="9152709" y="943388"/>
                  <a:pt x="8984287" y="927505"/>
                </a:cubicBezTo>
                <a:cubicBezTo>
                  <a:pt x="8815865" y="911622"/>
                  <a:pt x="8553133" y="950130"/>
                  <a:pt x="8386371" y="927505"/>
                </a:cubicBezTo>
                <a:cubicBezTo>
                  <a:pt x="8219609" y="904880"/>
                  <a:pt x="8183492" y="916974"/>
                  <a:pt x="7983125" y="927505"/>
                </a:cubicBezTo>
                <a:cubicBezTo>
                  <a:pt x="7782758" y="938036"/>
                  <a:pt x="7624838" y="941588"/>
                  <a:pt x="7482543" y="927505"/>
                </a:cubicBezTo>
                <a:cubicBezTo>
                  <a:pt x="7340248" y="913422"/>
                  <a:pt x="7219711" y="944616"/>
                  <a:pt x="7079297" y="927505"/>
                </a:cubicBezTo>
                <a:cubicBezTo>
                  <a:pt x="6938883" y="910394"/>
                  <a:pt x="6743176" y="910463"/>
                  <a:pt x="6578715" y="927505"/>
                </a:cubicBezTo>
                <a:cubicBezTo>
                  <a:pt x="6414254" y="944547"/>
                  <a:pt x="6267989" y="921529"/>
                  <a:pt x="6175469" y="927505"/>
                </a:cubicBezTo>
                <a:cubicBezTo>
                  <a:pt x="6082949" y="933481"/>
                  <a:pt x="5774524" y="911646"/>
                  <a:pt x="5577553" y="927505"/>
                </a:cubicBezTo>
                <a:cubicBezTo>
                  <a:pt x="5380582" y="943364"/>
                  <a:pt x="5202235" y="954331"/>
                  <a:pt x="4882301" y="927505"/>
                </a:cubicBezTo>
                <a:cubicBezTo>
                  <a:pt x="4562367" y="900679"/>
                  <a:pt x="4415787" y="917629"/>
                  <a:pt x="4187049" y="927505"/>
                </a:cubicBezTo>
                <a:cubicBezTo>
                  <a:pt x="3958311" y="937381"/>
                  <a:pt x="3566640" y="948648"/>
                  <a:pt x="3394461" y="927505"/>
                </a:cubicBezTo>
                <a:cubicBezTo>
                  <a:pt x="3222282" y="906362"/>
                  <a:pt x="3135257" y="932977"/>
                  <a:pt x="2991215" y="927505"/>
                </a:cubicBezTo>
                <a:cubicBezTo>
                  <a:pt x="2847173" y="922033"/>
                  <a:pt x="2674366" y="941755"/>
                  <a:pt x="2490634" y="927505"/>
                </a:cubicBezTo>
                <a:cubicBezTo>
                  <a:pt x="2306902" y="913255"/>
                  <a:pt x="1905474" y="971133"/>
                  <a:pt x="1600711" y="927505"/>
                </a:cubicBezTo>
                <a:cubicBezTo>
                  <a:pt x="1295948" y="883877"/>
                  <a:pt x="1334012" y="929693"/>
                  <a:pt x="1197465" y="927505"/>
                </a:cubicBezTo>
                <a:cubicBezTo>
                  <a:pt x="1060918" y="925317"/>
                  <a:pt x="632256" y="963577"/>
                  <a:pt x="154587" y="927505"/>
                </a:cubicBezTo>
                <a:cubicBezTo>
                  <a:pt x="69940" y="931141"/>
                  <a:pt x="-11113" y="850151"/>
                  <a:pt x="0" y="772918"/>
                </a:cubicBezTo>
                <a:cubicBezTo>
                  <a:pt x="29839" y="554972"/>
                  <a:pt x="3510" y="435805"/>
                  <a:pt x="0" y="154587"/>
                </a:cubicBezTo>
                <a:close/>
              </a:path>
              <a:path w="10042702" h="927505" stroke="0" extrusionOk="0">
                <a:moveTo>
                  <a:pt x="0" y="154587"/>
                </a:moveTo>
                <a:cubicBezTo>
                  <a:pt x="9018" y="56257"/>
                  <a:pt x="66752" y="18313"/>
                  <a:pt x="154587" y="0"/>
                </a:cubicBezTo>
                <a:cubicBezTo>
                  <a:pt x="316984" y="-10875"/>
                  <a:pt x="587665" y="-932"/>
                  <a:pt x="849839" y="0"/>
                </a:cubicBezTo>
                <a:cubicBezTo>
                  <a:pt x="1112013" y="932"/>
                  <a:pt x="1379587" y="21409"/>
                  <a:pt x="1739762" y="0"/>
                </a:cubicBezTo>
                <a:cubicBezTo>
                  <a:pt x="2099937" y="-21409"/>
                  <a:pt x="2416407" y="28224"/>
                  <a:pt x="2629684" y="0"/>
                </a:cubicBezTo>
                <a:cubicBezTo>
                  <a:pt x="2842961" y="-28224"/>
                  <a:pt x="2969635" y="-22601"/>
                  <a:pt x="3227601" y="0"/>
                </a:cubicBezTo>
                <a:cubicBezTo>
                  <a:pt x="3485567" y="22601"/>
                  <a:pt x="3760901" y="-10088"/>
                  <a:pt x="4020188" y="0"/>
                </a:cubicBezTo>
                <a:cubicBezTo>
                  <a:pt x="4279475" y="10088"/>
                  <a:pt x="4722797" y="-308"/>
                  <a:pt x="4910111" y="0"/>
                </a:cubicBezTo>
                <a:cubicBezTo>
                  <a:pt x="5097425" y="308"/>
                  <a:pt x="5315218" y="10869"/>
                  <a:pt x="5508027" y="0"/>
                </a:cubicBezTo>
                <a:cubicBezTo>
                  <a:pt x="5700836" y="-10869"/>
                  <a:pt x="6001129" y="32317"/>
                  <a:pt x="6203279" y="0"/>
                </a:cubicBezTo>
                <a:cubicBezTo>
                  <a:pt x="6405429" y="-32317"/>
                  <a:pt x="6418564" y="16490"/>
                  <a:pt x="6606526" y="0"/>
                </a:cubicBezTo>
                <a:cubicBezTo>
                  <a:pt x="6794488" y="-16490"/>
                  <a:pt x="7072641" y="12432"/>
                  <a:pt x="7399113" y="0"/>
                </a:cubicBezTo>
                <a:cubicBezTo>
                  <a:pt x="7725585" y="-12432"/>
                  <a:pt x="7692863" y="-4235"/>
                  <a:pt x="7802359" y="0"/>
                </a:cubicBezTo>
                <a:cubicBezTo>
                  <a:pt x="7911855" y="4235"/>
                  <a:pt x="8171058" y="-2595"/>
                  <a:pt x="8400276" y="0"/>
                </a:cubicBezTo>
                <a:cubicBezTo>
                  <a:pt x="8629494" y="2595"/>
                  <a:pt x="8866837" y="-6256"/>
                  <a:pt x="9290198" y="0"/>
                </a:cubicBezTo>
                <a:cubicBezTo>
                  <a:pt x="9713559" y="6256"/>
                  <a:pt x="9684893" y="-20632"/>
                  <a:pt x="9888115" y="0"/>
                </a:cubicBezTo>
                <a:cubicBezTo>
                  <a:pt x="9964251" y="-5594"/>
                  <a:pt x="10051475" y="59083"/>
                  <a:pt x="10042702" y="154587"/>
                </a:cubicBezTo>
                <a:cubicBezTo>
                  <a:pt x="10030354" y="287308"/>
                  <a:pt x="10072432" y="592287"/>
                  <a:pt x="10042702" y="772918"/>
                </a:cubicBezTo>
                <a:cubicBezTo>
                  <a:pt x="10044420" y="842705"/>
                  <a:pt x="9965077" y="937214"/>
                  <a:pt x="9888115" y="927505"/>
                </a:cubicBezTo>
                <a:cubicBezTo>
                  <a:pt x="9667944" y="943042"/>
                  <a:pt x="9545251" y="947895"/>
                  <a:pt x="9290198" y="927505"/>
                </a:cubicBezTo>
                <a:cubicBezTo>
                  <a:pt x="9035145" y="907115"/>
                  <a:pt x="8864519" y="899510"/>
                  <a:pt x="8692282" y="927505"/>
                </a:cubicBezTo>
                <a:cubicBezTo>
                  <a:pt x="8520045" y="955500"/>
                  <a:pt x="8356214" y="909644"/>
                  <a:pt x="8191700" y="927505"/>
                </a:cubicBezTo>
                <a:cubicBezTo>
                  <a:pt x="8027186" y="945366"/>
                  <a:pt x="7528087" y="934506"/>
                  <a:pt x="7301778" y="927505"/>
                </a:cubicBezTo>
                <a:cubicBezTo>
                  <a:pt x="7075469" y="920504"/>
                  <a:pt x="7026282" y="915230"/>
                  <a:pt x="6801196" y="927505"/>
                </a:cubicBezTo>
                <a:cubicBezTo>
                  <a:pt x="6576110" y="939780"/>
                  <a:pt x="6407421" y="906548"/>
                  <a:pt x="6300615" y="927505"/>
                </a:cubicBezTo>
                <a:cubicBezTo>
                  <a:pt x="6193809" y="948462"/>
                  <a:pt x="5727351" y="896960"/>
                  <a:pt x="5508027" y="927505"/>
                </a:cubicBezTo>
                <a:cubicBezTo>
                  <a:pt x="5288703" y="958050"/>
                  <a:pt x="5001669" y="917404"/>
                  <a:pt x="4715440" y="927505"/>
                </a:cubicBezTo>
                <a:cubicBezTo>
                  <a:pt x="4429211" y="937606"/>
                  <a:pt x="4311627" y="899913"/>
                  <a:pt x="3922853" y="927505"/>
                </a:cubicBezTo>
                <a:cubicBezTo>
                  <a:pt x="3534079" y="955097"/>
                  <a:pt x="3668213" y="936759"/>
                  <a:pt x="3422271" y="927505"/>
                </a:cubicBezTo>
                <a:cubicBezTo>
                  <a:pt x="3176329" y="918251"/>
                  <a:pt x="2870761" y="939167"/>
                  <a:pt x="2727019" y="927505"/>
                </a:cubicBezTo>
                <a:cubicBezTo>
                  <a:pt x="2583277" y="915843"/>
                  <a:pt x="2334969" y="900589"/>
                  <a:pt x="2129103" y="927505"/>
                </a:cubicBezTo>
                <a:cubicBezTo>
                  <a:pt x="1923237" y="954421"/>
                  <a:pt x="1864238" y="925897"/>
                  <a:pt x="1725857" y="927505"/>
                </a:cubicBezTo>
                <a:cubicBezTo>
                  <a:pt x="1587476" y="929113"/>
                  <a:pt x="1246830" y="936063"/>
                  <a:pt x="835934" y="927505"/>
                </a:cubicBezTo>
                <a:cubicBezTo>
                  <a:pt x="425038" y="918947"/>
                  <a:pt x="490246" y="893704"/>
                  <a:pt x="154587" y="927505"/>
                </a:cubicBezTo>
                <a:cubicBezTo>
                  <a:pt x="77738" y="927637"/>
                  <a:pt x="-11722" y="868328"/>
                  <a:pt x="0" y="772918"/>
                </a:cubicBezTo>
                <a:cubicBezTo>
                  <a:pt x="-6806" y="541748"/>
                  <a:pt x="-30608" y="398636"/>
                  <a:pt x="0" y="15458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في سوق الأسهم هي مقياس </a:t>
            </a:r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لتقلب السهم بالنسبة للسوق ككل</a:t>
            </a:r>
            <a:r>
              <a:rPr lang="ar-EG" sz="14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بيتا تعكس درجة تأثر سعر السهم بتقلبات السوق. </a:t>
            </a:r>
            <a:r>
              <a:rPr lang="ar-EG" sz="14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إذا كانت بيتا أعلى من 1، فهذا يعني أن السهم أكثر تقلبًا من السوق، </a:t>
            </a:r>
            <a:r>
              <a:rPr lang="ar-EG" sz="14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وإذا كانت أقل من 1، فهذا يعني أن السهم أقل تقلبًا من السوق.</a:t>
            </a:r>
            <a:endParaRPr lang="en-US" sz="1400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2781527" y="151057"/>
            <a:ext cx="2903078" cy="758973"/>
          </a:xfrm>
          <a:custGeom>
            <a:avLst/>
            <a:gdLst>
              <a:gd name="connsiteX0" fmla="*/ 0 w 2903078"/>
              <a:gd name="connsiteY0" fmla="*/ 126498 h 758973"/>
              <a:gd name="connsiteX1" fmla="*/ 126498 w 2903078"/>
              <a:gd name="connsiteY1" fmla="*/ 0 h 758973"/>
              <a:gd name="connsiteX2" fmla="*/ 2776580 w 2903078"/>
              <a:gd name="connsiteY2" fmla="*/ 0 h 758973"/>
              <a:gd name="connsiteX3" fmla="*/ 2903078 w 2903078"/>
              <a:gd name="connsiteY3" fmla="*/ 126498 h 758973"/>
              <a:gd name="connsiteX4" fmla="*/ 2903078 w 2903078"/>
              <a:gd name="connsiteY4" fmla="*/ 632475 h 758973"/>
              <a:gd name="connsiteX5" fmla="*/ 2776580 w 2903078"/>
              <a:gd name="connsiteY5" fmla="*/ 758973 h 758973"/>
              <a:gd name="connsiteX6" fmla="*/ 126498 w 2903078"/>
              <a:gd name="connsiteY6" fmla="*/ 758973 h 758973"/>
              <a:gd name="connsiteX7" fmla="*/ 0 w 2903078"/>
              <a:gd name="connsiteY7" fmla="*/ 632475 h 758973"/>
              <a:gd name="connsiteX8" fmla="*/ 0 w 2903078"/>
              <a:gd name="connsiteY8" fmla="*/ 126498 h 75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3078" h="758973" fill="none" extrusionOk="0">
                <a:moveTo>
                  <a:pt x="0" y="126498"/>
                </a:moveTo>
                <a:cubicBezTo>
                  <a:pt x="-6372" y="62308"/>
                  <a:pt x="58831" y="1851"/>
                  <a:pt x="126498" y="0"/>
                </a:cubicBezTo>
                <a:cubicBezTo>
                  <a:pt x="1023932" y="-41674"/>
                  <a:pt x="1529708" y="-34848"/>
                  <a:pt x="2776580" y="0"/>
                </a:cubicBezTo>
                <a:cubicBezTo>
                  <a:pt x="2844039" y="854"/>
                  <a:pt x="2893776" y="55893"/>
                  <a:pt x="2903078" y="126498"/>
                </a:cubicBezTo>
                <a:cubicBezTo>
                  <a:pt x="2932885" y="215500"/>
                  <a:pt x="2880503" y="558576"/>
                  <a:pt x="2903078" y="632475"/>
                </a:cubicBezTo>
                <a:cubicBezTo>
                  <a:pt x="2905703" y="703863"/>
                  <a:pt x="2853874" y="757353"/>
                  <a:pt x="2776580" y="758973"/>
                </a:cubicBezTo>
                <a:cubicBezTo>
                  <a:pt x="1531024" y="594240"/>
                  <a:pt x="536818" y="842026"/>
                  <a:pt x="126498" y="758973"/>
                </a:cubicBezTo>
                <a:cubicBezTo>
                  <a:pt x="58134" y="760512"/>
                  <a:pt x="784" y="703233"/>
                  <a:pt x="0" y="632475"/>
                </a:cubicBezTo>
                <a:cubicBezTo>
                  <a:pt x="31687" y="467209"/>
                  <a:pt x="37652" y="294504"/>
                  <a:pt x="0" y="126498"/>
                </a:cubicBezTo>
                <a:close/>
              </a:path>
              <a:path w="2903078" h="758973" stroke="0" extrusionOk="0">
                <a:moveTo>
                  <a:pt x="0" y="126498"/>
                </a:moveTo>
                <a:cubicBezTo>
                  <a:pt x="667" y="68916"/>
                  <a:pt x="46006" y="799"/>
                  <a:pt x="126498" y="0"/>
                </a:cubicBezTo>
                <a:cubicBezTo>
                  <a:pt x="1102760" y="-151106"/>
                  <a:pt x="1547414" y="127079"/>
                  <a:pt x="2776580" y="0"/>
                </a:cubicBezTo>
                <a:cubicBezTo>
                  <a:pt x="2845398" y="-9505"/>
                  <a:pt x="2901091" y="48477"/>
                  <a:pt x="2903078" y="126498"/>
                </a:cubicBezTo>
                <a:cubicBezTo>
                  <a:pt x="2906890" y="358557"/>
                  <a:pt x="2861202" y="444812"/>
                  <a:pt x="2903078" y="632475"/>
                </a:cubicBezTo>
                <a:cubicBezTo>
                  <a:pt x="2906558" y="703564"/>
                  <a:pt x="2844028" y="750775"/>
                  <a:pt x="2776580" y="758973"/>
                </a:cubicBezTo>
                <a:cubicBezTo>
                  <a:pt x="1749217" y="745513"/>
                  <a:pt x="1277815" y="913399"/>
                  <a:pt x="126498" y="758973"/>
                </a:cubicBezTo>
                <a:cubicBezTo>
                  <a:pt x="57122" y="758210"/>
                  <a:pt x="11840" y="700191"/>
                  <a:pt x="0" y="632475"/>
                </a:cubicBezTo>
                <a:cubicBezTo>
                  <a:pt x="-27692" y="552954"/>
                  <a:pt x="32404" y="297354"/>
                  <a:pt x="0" y="126498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93864521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نسبة بيتا</a:t>
            </a:r>
          </a:p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 </a:t>
            </a:r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Beta Ratio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8202030" y="2492452"/>
            <a:ext cx="3452214" cy="824857"/>
          </a:xfrm>
          <a:custGeom>
            <a:avLst/>
            <a:gdLst>
              <a:gd name="connsiteX0" fmla="*/ 0 w 3452214"/>
              <a:gd name="connsiteY0" fmla="*/ 137479 h 824857"/>
              <a:gd name="connsiteX1" fmla="*/ 137479 w 3452214"/>
              <a:gd name="connsiteY1" fmla="*/ 0 h 824857"/>
              <a:gd name="connsiteX2" fmla="*/ 741158 w 3452214"/>
              <a:gd name="connsiteY2" fmla="*/ 0 h 824857"/>
              <a:gd name="connsiteX3" fmla="*/ 1344836 w 3452214"/>
              <a:gd name="connsiteY3" fmla="*/ 0 h 824857"/>
              <a:gd name="connsiteX4" fmla="*/ 1916742 w 3452214"/>
              <a:gd name="connsiteY4" fmla="*/ 0 h 824857"/>
              <a:gd name="connsiteX5" fmla="*/ 2615739 w 3452214"/>
              <a:gd name="connsiteY5" fmla="*/ 0 h 824857"/>
              <a:gd name="connsiteX6" fmla="*/ 3314735 w 3452214"/>
              <a:gd name="connsiteY6" fmla="*/ 0 h 824857"/>
              <a:gd name="connsiteX7" fmla="*/ 3452214 w 3452214"/>
              <a:gd name="connsiteY7" fmla="*/ 137479 h 824857"/>
              <a:gd name="connsiteX8" fmla="*/ 3452214 w 3452214"/>
              <a:gd name="connsiteY8" fmla="*/ 687378 h 824857"/>
              <a:gd name="connsiteX9" fmla="*/ 3314735 w 3452214"/>
              <a:gd name="connsiteY9" fmla="*/ 824857 h 824857"/>
              <a:gd name="connsiteX10" fmla="*/ 2615739 w 3452214"/>
              <a:gd name="connsiteY10" fmla="*/ 824857 h 824857"/>
              <a:gd name="connsiteX11" fmla="*/ 2012060 w 3452214"/>
              <a:gd name="connsiteY11" fmla="*/ 824857 h 824857"/>
              <a:gd name="connsiteX12" fmla="*/ 1471927 w 3452214"/>
              <a:gd name="connsiteY12" fmla="*/ 824857 h 824857"/>
              <a:gd name="connsiteX13" fmla="*/ 772930 w 3452214"/>
              <a:gd name="connsiteY13" fmla="*/ 824857 h 824857"/>
              <a:gd name="connsiteX14" fmla="*/ 137479 w 3452214"/>
              <a:gd name="connsiteY14" fmla="*/ 824857 h 824857"/>
              <a:gd name="connsiteX15" fmla="*/ 0 w 3452214"/>
              <a:gd name="connsiteY15" fmla="*/ 687378 h 824857"/>
              <a:gd name="connsiteX16" fmla="*/ 0 w 3452214"/>
              <a:gd name="connsiteY16" fmla="*/ 137479 h 82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2214" h="824857" fill="none" extrusionOk="0">
                <a:moveTo>
                  <a:pt x="0" y="137479"/>
                </a:moveTo>
                <a:cubicBezTo>
                  <a:pt x="220" y="59558"/>
                  <a:pt x="54075" y="8628"/>
                  <a:pt x="137479" y="0"/>
                </a:cubicBezTo>
                <a:cubicBezTo>
                  <a:pt x="375379" y="-27176"/>
                  <a:pt x="483542" y="6610"/>
                  <a:pt x="741158" y="0"/>
                </a:cubicBezTo>
                <a:cubicBezTo>
                  <a:pt x="998774" y="-6610"/>
                  <a:pt x="1204038" y="4424"/>
                  <a:pt x="1344836" y="0"/>
                </a:cubicBezTo>
                <a:cubicBezTo>
                  <a:pt x="1485634" y="-4424"/>
                  <a:pt x="1796342" y="-25079"/>
                  <a:pt x="1916742" y="0"/>
                </a:cubicBezTo>
                <a:cubicBezTo>
                  <a:pt x="2037142" y="25079"/>
                  <a:pt x="2313730" y="-29755"/>
                  <a:pt x="2615739" y="0"/>
                </a:cubicBezTo>
                <a:cubicBezTo>
                  <a:pt x="2917748" y="29755"/>
                  <a:pt x="3023525" y="3820"/>
                  <a:pt x="3314735" y="0"/>
                </a:cubicBezTo>
                <a:cubicBezTo>
                  <a:pt x="3398675" y="-3591"/>
                  <a:pt x="3455770" y="53892"/>
                  <a:pt x="3452214" y="137479"/>
                </a:cubicBezTo>
                <a:cubicBezTo>
                  <a:pt x="3438011" y="270236"/>
                  <a:pt x="3431049" y="472922"/>
                  <a:pt x="3452214" y="687378"/>
                </a:cubicBezTo>
                <a:cubicBezTo>
                  <a:pt x="3450643" y="757259"/>
                  <a:pt x="3386227" y="820470"/>
                  <a:pt x="3314735" y="824857"/>
                </a:cubicBezTo>
                <a:cubicBezTo>
                  <a:pt x="3027798" y="835312"/>
                  <a:pt x="2951867" y="818849"/>
                  <a:pt x="2615739" y="824857"/>
                </a:cubicBezTo>
                <a:cubicBezTo>
                  <a:pt x="2279611" y="830865"/>
                  <a:pt x="2170963" y="805706"/>
                  <a:pt x="2012060" y="824857"/>
                </a:cubicBezTo>
                <a:cubicBezTo>
                  <a:pt x="1853157" y="844008"/>
                  <a:pt x="1641539" y="833470"/>
                  <a:pt x="1471927" y="824857"/>
                </a:cubicBezTo>
                <a:cubicBezTo>
                  <a:pt x="1302315" y="816244"/>
                  <a:pt x="1081164" y="841128"/>
                  <a:pt x="772930" y="824857"/>
                </a:cubicBezTo>
                <a:cubicBezTo>
                  <a:pt x="464696" y="808586"/>
                  <a:pt x="279582" y="847550"/>
                  <a:pt x="137479" y="824857"/>
                </a:cubicBezTo>
                <a:cubicBezTo>
                  <a:pt x="65165" y="824913"/>
                  <a:pt x="-13730" y="775059"/>
                  <a:pt x="0" y="687378"/>
                </a:cubicBezTo>
                <a:cubicBezTo>
                  <a:pt x="-2038" y="419462"/>
                  <a:pt x="17208" y="292819"/>
                  <a:pt x="0" y="137479"/>
                </a:cubicBezTo>
                <a:close/>
              </a:path>
              <a:path w="3452214" h="824857" stroke="0" extrusionOk="0">
                <a:moveTo>
                  <a:pt x="0" y="137479"/>
                </a:moveTo>
                <a:cubicBezTo>
                  <a:pt x="9027" y="48583"/>
                  <a:pt x="59884" y="12414"/>
                  <a:pt x="137479" y="0"/>
                </a:cubicBezTo>
                <a:cubicBezTo>
                  <a:pt x="300909" y="-31654"/>
                  <a:pt x="547148" y="-7531"/>
                  <a:pt x="772930" y="0"/>
                </a:cubicBezTo>
                <a:cubicBezTo>
                  <a:pt x="998712" y="7531"/>
                  <a:pt x="1222817" y="6163"/>
                  <a:pt x="1471927" y="0"/>
                </a:cubicBezTo>
                <a:cubicBezTo>
                  <a:pt x="1721037" y="-6163"/>
                  <a:pt x="1832995" y="17455"/>
                  <a:pt x="2170923" y="0"/>
                </a:cubicBezTo>
                <a:cubicBezTo>
                  <a:pt x="2508851" y="-17455"/>
                  <a:pt x="2907960" y="13604"/>
                  <a:pt x="3314735" y="0"/>
                </a:cubicBezTo>
                <a:cubicBezTo>
                  <a:pt x="3391293" y="-2111"/>
                  <a:pt x="3456194" y="64358"/>
                  <a:pt x="3452214" y="137479"/>
                </a:cubicBezTo>
                <a:cubicBezTo>
                  <a:pt x="3452742" y="253081"/>
                  <a:pt x="3428960" y="431662"/>
                  <a:pt x="3452214" y="687378"/>
                </a:cubicBezTo>
                <a:cubicBezTo>
                  <a:pt x="3440470" y="774038"/>
                  <a:pt x="3378268" y="833457"/>
                  <a:pt x="3314735" y="824857"/>
                </a:cubicBezTo>
                <a:cubicBezTo>
                  <a:pt x="3005052" y="834774"/>
                  <a:pt x="2940110" y="844198"/>
                  <a:pt x="2679284" y="824857"/>
                </a:cubicBezTo>
                <a:cubicBezTo>
                  <a:pt x="2418458" y="805516"/>
                  <a:pt x="2314262" y="845907"/>
                  <a:pt x="2139150" y="824857"/>
                </a:cubicBezTo>
                <a:cubicBezTo>
                  <a:pt x="1964038" y="803807"/>
                  <a:pt x="1713704" y="851398"/>
                  <a:pt x="1535472" y="824857"/>
                </a:cubicBezTo>
                <a:cubicBezTo>
                  <a:pt x="1357240" y="798316"/>
                  <a:pt x="1121661" y="798513"/>
                  <a:pt x="836475" y="824857"/>
                </a:cubicBezTo>
                <a:cubicBezTo>
                  <a:pt x="551289" y="851201"/>
                  <a:pt x="279699" y="832531"/>
                  <a:pt x="137479" y="824857"/>
                </a:cubicBezTo>
                <a:cubicBezTo>
                  <a:pt x="54341" y="820492"/>
                  <a:pt x="7529" y="754613"/>
                  <a:pt x="0" y="687378"/>
                </a:cubicBezTo>
                <a:cubicBezTo>
                  <a:pt x="11089" y="462889"/>
                  <a:pt x="23700" y="265145"/>
                  <a:pt x="0" y="13747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أمثلة على شركات ذات نسبة بيتا عالية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64DBB8-7A33-47C4-9889-6963E44D00BE}"/>
              </a:ext>
            </a:extLst>
          </p:cNvPr>
          <p:cNvSpPr/>
          <p:nvPr/>
        </p:nvSpPr>
        <p:spPr>
          <a:xfrm>
            <a:off x="5135669" y="2597630"/>
            <a:ext cx="2351094" cy="614499"/>
          </a:xfrm>
          <a:custGeom>
            <a:avLst/>
            <a:gdLst>
              <a:gd name="connsiteX0" fmla="*/ 0 w 2351094"/>
              <a:gd name="connsiteY0" fmla="*/ 102419 h 614499"/>
              <a:gd name="connsiteX1" fmla="*/ 102419 w 2351094"/>
              <a:gd name="connsiteY1" fmla="*/ 0 h 614499"/>
              <a:gd name="connsiteX2" fmla="*/ 660446 w 2351094"/>
              <a:gd name="connsiteY2" fmla="*/ 0 h 614499"/>
              <a:gd name="connsiteX3" fmla="*/ 1154084 w 2351094"/>
              <a:gd name="connsiteY3" fmla="*/ 0 h 614499"/>
              <a:gd name="connsiteX4" fmla="*/ 1712111 w 2351094"/>
              <a:gd name="connsiteY4" fmla="*/ 0 h 614499"/>
              <a:gd name="connsiteX5" fmla="*/ 2248675 w 2351094"/>
              <a:gd name="connsiteY5" fmla="*/ 0 h 614499"/>
              <a:gd name="connsiteX6" fmla="*/ 2351094 w 2351094"/>
              <a:gd name="connsiteY6" fmla="*/ 102419 h 614499"/>
              <a:gd name="connsiteX7" fmla="*/ 2351094 w 2351094"/>
              <a:gd name="connsiteY7" fmla="*/ 512080 h 614499"/>
              <a:gd name="connsiteX8" fmla="*/ 2248675 w 2351094"/>
              <a:gd name="connsiteY8" fmla="*/ 614499 h 614499"/>
              <a:gd name="connsiteX9" fmla="*/ 1755036 w 2351094"/>
              <a:gd name="connsiteY9" fmla="*/ 614499 h 614499"/>
              <a:gd name="connsiteX10" fmla="*/ 1197010 w 2351094"/>
              <a:gd name="connsiteY10" fmla="*/ 614499 h 614499"/>
              <a:gd name="connsiteX11" fmla="*/ 703371 w 2351094"/>
              <a:gd name="connsiteY11" fmla="*/ 614499 h 614499"/>
              <a:gd name="connsiteX12" fmla="*/ 102419 w 2351094"/>
              <a:gd name="connsiteY12" fmla="*/ 614499 h 614499"/>
              <a:gd name="connsiteX13" fmla="*/ 0 w 2351094"/>
              <a:gd name="connsiteY13" fmla="*/ 512080 h 614499"/>
              <a:gd name="connsiteX14" fmla="*/ 0 w 2351094"/>
              <a:gd name="connsiteY14" fmla="*/ 102419 h 6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94" h="614499" fill="none" extrusionOk="0">
                <a:moveTo>
                  <a:pt x="0" y="102419"/>
                </a:moveTo>
                <a:cubicBezTo>
                  <a:pt x="-4509" y="32891"/>
                  <a:pt x="42025" y="5016"/>
                  <a:pt x="102419" y="0"/>
                </a:cubicBezTo>
                <a:cubicBezTo>
                  <a:pt x="313849" y="2890"/>
                  <a:pt x="529898" y="14942"/>
                  <a:pt x="660446" y="0"/>
                </a:cubicBezTo>
                <a:cubicBezTo>
                  <a:pt x="790994" y="-14942"/>
                  <a:pt x="910510" y="12374"/>
                  <a:pt x="1154084" y="0"/>
                </a:cubicBezTo>
                <a:cubicBezTo>
                  <a:pt x="1397658" y="-12374"/>
                  <a:pt x="1488212" y="-3289"/>
                  <a:pt x="1712111" y="0"/>
                </a:cubicBezTo>
                <a:cubicBezTo>
                  <a:pt x="1936010" y="3289"/>
                  <a:pt x="2079463" y="601"/>
                  <a:pt x="2248675" y="0"/>
                </a:cubicBezTo>
                <a:cubicBezTo>
                  <a:pt x="2308538" y="1625"/>
                  <a:pt x="2351444" y="51486"/>
                  <a:pt x="2351094" y="102419"/>
                </a:cubicBezTo>
                <a:cubicBezTo>
                  <a:pt x="2347758" y="295244"/>
                  <a:pt x="2336123" y="350538"/>
                  <a:pt x="2351094" y="512080"/>
                </a:cubicBezTo>
                <a:cubicBezTo>
                  <a:pt x="2358904" y="565144"/>
                  <a:pt x="2306576" y="611618"/>
                  <a:pt x="2248675" y="614499"/>
                </a:cubicBezTo>
                <a:cubicBezTo>
                  <a:pt x="2024524" y="633114"/>
                  <a:pt x="1970632" y="621182"/>
                  <a:pt x="1755036" y="614499"/>
                </a:cubicBezTo>
                <a:cubicBezTo>
                  <a:pt x="1539440" y="607816"/>
                  <a:pt x="1387753" y="612734"/>
                  <a:pt x="1197010" y="614499"/>
                </a:cubicBezTo>
                <a:cubicBezTo>
                  <a:pt x="1006267" y="616264"/>
                  <a:pt x="903056" y="626130"/>
                  <a:pt x="703371" y="614499"/>
                </a:cubicBezTo>
                <a:cubicBezTo>
                  <a:pt x="503686" y="602868"/>
                  <a:pt x="348732" y="604499"/>
                  <a:pt x="102419" y="614499"/>
                </a:cubicBezTo>
                <a:cubicBezTo>
                  <a:pt x="51705" y="612098"/>
                  <a:pt x="5943" y="573934"/>
                  <a:pt x="0" y="512080"/>
                </a:cubicBezTo>
                <a:cubicBezTo>
                  <a:pt x="-7171" y="362274"/>
                  <a:pt x="9480" y="235171"/>
                  <a:pt x="0" y="102419"/>
                </a:cubicBezTo>
                <a:close/>
              </a:path>
              <a:path w="2351094" h="614499" stroke="0" extrusionOk="0">
                <a:moveTo>
                  <a:pt x="0" y="102419"/>
                </a:moveTo>
                <a:cubicBezTo>
                  <a:pt x="7599" y="34938"/>
                  <a:pt x="45196" y="4907"/>
                  <a:pt x="102419" y="0"/>
                </a:cubicBezTo>
                <a:cubicBezTo>
                  <a:pt x="305474" y="1363"/>
                  <a:pt x="452063" y="21448"/>
                  <a:pt x="638983" y="0"/>
                </a:cubicBezTo>
                <a:cubicBezTo>
                  <a:pt x="825903" y="-21448"/>
                  <a:pt x="1090128" y="-1059"/>
                  <a:pt x="1218472" y="0"/>
                </a:cubicBezTo>
                <a:cubicBezTo>
                  <a:pt x="1346816" y="1059"/>
                  <a:pt x="1885423" y="3714"/>
                  <a:pt x="2248675" y="0"/>
                </a:cubicBezTo>
                <a:cubicBezTo>
                  <a:pt x="2297029" y="11029"/>
                  <a:pt x="2350551" y="36816"/>
                  <a:pt x="2351094" y="102419"/>
                </a:cubicBezTo>
                <a:cubicBezTo>
                  <a:pt x="2337926" y="279235"/>
                  <a:pt x="2363698" y="344689"/>
                  <a:pt x="2351094" y="512080"/>
                </a:cubicBezTo>
                <a:cubicBezTo>
                  <a:pt x="2346393" y="567438"/>
                  <a:pt x="2299557" y="610286"/>
                  <a:pt x="2248675" y="614499"/>
                </a:cubicBezTo>
                <a:cubicBezTo>
                  <a:pt x="2008649" y="607270"/>
                  <a:pt x="1809370" y="641585"/>
                  <a:pt x="1690648" y="614499"/>
                </a:cubicBezTo>
                <a:cubicBezTo>
                  <a:pt x="1571926" y="587413"/>
                  <a:pt x="1291503" y="610768"/>
                  <a:pt x="1132622" y="614499"/>
                </a:cubicBezTo>
                <a:cubicBezTo>
                  <a:pt x="973741" y="618230"/>
                  <a:pt x="757423" y="617133"/>
                  <a:pt x="660446" y="614499"/>
                </a:cubicBezTo>
                <a:cubicBezTo>
                  <a:pt x="563469" y="611865"/>
                  <a:pt x="346479" y="593423"/>
                  <a:pt x="102419" y="614499"/>
                </a:cubicBezTo>
                <a:cubicBezTo>
                  <a:pt x="41775" y="622858"/>
                  <a:pt x="-11369" y="575572"/>
                  <a:pt x="0" y="512080"/>
                </a:cubicBezTo>
                <a:cubicBezTo>
                  <a:pt x="-14853" y="372098"/>
                  <a:pt x="-17174" y="264828"/>
                  <a:pt x="0" y="1024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Tesla, Inc. (TSLA)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E50A5E-F072-C0B8-2D21-DF65463C12B2}"/>
              </a:ext>
            </a:extLst>
          </p:cNvPr>
          <p:cNvSpPr/>
          <p:nvPr/>
        </p:nvSpPr>
        <p:spPr>
          <a:xfrm>
            <a:off x="1424443" y="2676190"/>
            <a:ext cx="2351094" cy="614499"/>
          </a:xfrm>
          <a:custGeom>
            <a:avLst/>
            <a:gdLst>
              <a:gd name="connsiteX0" fmla="*/ 0 w 2351094"/>
              <a:gd name="connsiteY0" fmla="*/ 102419 h 614499"/>
              <a:gd name="connsiteX1" fmla="*/ 102419 w 2351094"/>
              <a:gd name="connsiteY1" fmla="*/ 0 h 614499"/>
              <a:gd name="connsiteX2" fmla="*/ 660446 w 2351094"/>
              <a:gd name="connsiteY2" fmla="*/ 0 h 614499"/>
              <a:gd name="connsiteX3" fmla="*/ 1154084 w 2351094"/>
              <a:gd name="connsiteY3" fmla="*/ 0 h 614499"/>
              <a:gd name="connsiteX4" fmla="*/ 1712111 w 2351094"/>
              <a:gd name="connsiteY4" fmla="*/ 0 h 614499"/>
              <a:gd name="connsiteX5" fmla="*/ 2248675 w 2351094"/>
              <a:gd name="connsiteY5" fmla="*/ 0 h 614499"/>
              <a:gd name="connsiteX6" fmla="*/ 2351094 w 2351094"/>
              <a:gd name="connsiteY6" fmla="*/ 102419 h 614499"/>
              <a:gd name="connsiteX7" fmla="*/ 2351094 w 2351094"/>
              <a:gd name="connsiteY7" fmla="*/ 512080 h 614499"/>
              <a:gd name="connsiteX8" fmla="*/ 2248675 w 2351094"/>
              <a:gd name="connsiteY8" fmla="*/ 614499 h 614499"/>
              <a:gd name="connsiteX9" fmla="*/ 1755036 w 2351094"/>
              <a:gd name="connsiteY9" fmla="*/ 614499 h 614499"/>
              <a:gd name="connsiteX10" fmla="*/ 1197010 w 2351094"/>
              <a:gd name="connsiteY10" fmla="*/ 614499 h 614499"/>
              <a:gd name="connsiteX11" fmla="*/ 703371 w 2351094"/>
              <a:gd name="connsiteY11" fmla="*/ 614499 h 614499"/>
              <a:gd name="connsiteX12" fmla="*/ 102419 w 2351094"/>
              <a:gd name="connsiteY12" fmla="*/ 614499 h 614499"/>
              <a:gd name="connsiteX13" fmla="*/ 0 w 2351094"/>
              <a:gd name="connsiteY13" fmla="*/ 512080 h 614499"/>
              <a:gd name="connsiteX14" fmla="*/ 0 w 2351094"/>
              <a:gd name="connsiteY14" fmla="*/ 102419 h 6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94" h="614499" fill="none" extrusionOk="0">
                <a:moveTo>
                  <a:pt x="0" y="102419"/>
                </a:moveTo>
                <a:cubicBezTo>
                  <a:pt x="-4509" y="32891"/>
                  <a:pt x="42025" y="5016"/>
                  <a:pt x="102419" y="0"/>
                </a:cubicBezTo>
                <a:cubicBezTo>
                  <a:pt x="313849" y="2890"/>
                  <a:pt x="529898" y="14942"/>
                  <a:pt x="660446" y="0"/>
                </a:cubicBezTo>
                <a:cubicBezTo>
                  <a:pt x="790994" y="-14942"/>
                  <a:pt x="910510" y="12374"/>
                  <a:pt x="1154084" y="0"/>
                </a:cubicBezTo>
                <a:cubicBezTo>
                  <a:pt x="1397658" y="-12374"/>
                  <a:pt x="1488212" y="-3289"/>
                  <a:pt x="1712111" y="0"/>
                </a:cubicBezTo>
                <a:cubicBezTo>
                  <a:pt x="1936010" y="3289"/>
                  <a:pt x="2079463" y="601"/>
                  <a:pt x="2248675" y="0"/>
                </a:cubicBezTo>
                <a:cubicBezTo>
                  <a:pt x="2308538" y="1625"/>
                  <a:pt x="2351444" y="51486"/>
                  <a:pt x="2351094" y="102419"/>
                </a:cubicBezTo>
                <a:cubicBezTo>
                  <a:pt x="2347758" y="295244"/>
                  <a:pt x="2336123" y="350538"/>
                  <a:pt x="2351094" y="512080"/>
                </a:cubicBezTo>
                <a:cubicBezTo>
                  <a:pt x="2358904" y="565144"/>
                  <a:pt x="2306576" y="611618"/>
                  <a:pt x="2248675" y="614499"/>
                </a:cubicBezTo>
                <a:cubicBezTo>
                  <a:pt x="2024524" y="633114"/>
                  <a:pt x="1970632" y="621182"/>
                  <a:pt x="1755036" y="614499"/>
                </a:cubicBezTo>
                <a:cubicBezTo>
                  <a:pt x="1539440" y="607816"/>
                  <a:pt x="1387753" y="612734"/>
                  <a:pt x="1197010" y="614499"/>
                </a:cubicBezTo>
                <a:cubicBezTo>
                  <a:pt x="1006267" y="616264"/>
                  <a:pt x="903056" y="626130"/>
                  <a:pt x="703371" y="614499"/>
                </a:cubicBezTo>
                <a:cubicBezTo>
                  <a:pt x="503686" y="602868"/>
                  <a:pt x="348732" y="604499"/>
                  <a:pt x="102419" y="614499"/>
                </a:cubicBezTo>
                <a:cubicBezTo>
                  <a:pt x="51705" y="612098"/>
                  <a:pt x="5943" y="573934"/>
                  <a:pt x="0" y="512080"/>
                </a:cubicBezTo>
                <a:cubicBezTo>
                  <a:pt x="-7171" y="362274"/>
                  <a:pt x="9480" y="235171"/>
                  <a:pt x="0" y="102419"/>
                </a:cubicBezTo>
                <a:close/>
              </a:path>
              <a:path w="2351094" h="614499" stroke="0" extrusionOk="0">
                <a:moveTo>
                  <a:pt x="0" y="102419"/>
                </a:moveTo>
                <a:cubicBezTo>
                  <a:pt x="7599" y="34938"/>
                  <a:pt x="45196" y="4907"/>
                  <a:pt x="102419" y="0"/>
                </a:cubicBezTo>
                <a:cubicBezTo>
                  <a:pt x="305474" y="1363"/>
                  <a:pt x="452063" y="21448"/>
                  <a:pt x="638983" y="0"/>
                </a:cubicBezTo>
                <a:cubicBezTo>
                  <a:pt x="825903" y="-21448"/>
                  <a:pt x="1090128" y="-1059"/>
                  <a:pt x="1218472" y="0"/>
                </a:cubicBezTo>
                <a:cubicBezTo>
                  <a:pt x="1346816" y="1059"/>
                  <a:pt x="1885423" y="3714"/>
                  <a:pt x="2248675" y="0"/>
                </a:cubicBezTo>
                <a:cubicBezTo>
                  <a:pt x="2297029" y="11029"/>
                  <a:pt x="2350551" y="36816"/>
                  <a:pt x="2351094" y="102419"/>
                </a:cubicBezTo>
                <a:cubicBezTo>
                  <a:pt x="2337926" y="279235"/>
                  <a:pt x="2363698" y="344689"/>
                  <a:pt x="2351094" y="512080"/>
                </a:cubicBezTo>
                <a:cubicBezTo>
                  <a:pt x="2346393" y="567438"/>
                  <a:pt x="2299557" y="610286"/>
                  <a:pt x="2248675" y="614499"/>
                </a:cubicBezTo>
                <a:cubicBezTo>
                  <a:pt x="2008649" y="607270"/>
                  <a:pt x="1809370" y="641585"/>
                  <a:pt x="1690648" y="614499"/>
                </a:cubicBezTo>
                <a:cubicBezTo>
                  <a:pt x="1571926" y="587413"/>
                  <a:pt x="1291503" y="610768"/>
                  <a:pt x="1132622" y="614499"/>
                </a:cubicBezTo>
                <a:cubicBezTo>
                  <a:pt x="973741" y="618230"/>
                  <a:pt x="757423" y="617133"/>
                  <a:pt x="660446" y="614499"/>
                </a:cubicBezTo>
                <a:cubicBezTo>
                  <a:pt x="563469" y="611865"/>
                  <a:pt x="346479" y="593423"/>
                  <a:pt x="102419" y="614499"/>
                </a:cubicBezTo>
                <a:cubicBezTo>
                  <a:pt x="41775" y="622858"/>
                  <a:pt x="-11369" y="575572"/>
                  <a:pt x="0" y="512080"/>
                </a:cubicBezTo>
                <a:cubicBezTo>
                  <a:pt x="-14853" y="372098"/>
                  <a:pt x="-17174" y="264828"/>
                  <a:pt x="0" y="1024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Beta = 2.0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BD3123-4F3E-ED0D-5124-919A9B657D2D}"/>
              </a:ext>
            </a:extLst>
          </p:cNvPr>
          <p:cNvSpPr/>
          <p:nvPr/>
        </p:nvSpPr>
        <p:spPr>
          <a:xfrm>
            <a:off x="1277786" y="3946214"/>
            <a:ext cx="9795719" cy="1216913"/>
          </a:xfrm>
          <a:custGeom>
            <a:avLst/>
            <a:gdLst>
              <a:gd name="connsiteX0" fmla="*/ 0 w 9795719"/>
              <a:gd name="connsiteY0" fmla="*/ 202823 h 1216913"/>
              <a:gd name="connsiteX1" fmla="*/ 202823 w 9795719"/>
              <a:gd name="connsiteY1" fmla="*/ 0 h 1216913"/>
              <a:gd name="connsiteX2" fmla="*/ 591840 w 9795719"/>
              <a:gd name="connsiteY2" fmla="*/ 0 h 1216913"/>
              <a:gd name="connsiteX3" fmla="*/ 1450361 w 9795719"/>
              <a:gd name="connsiteY3" fmla="*/ 0 h 1216913"/>
              <a:gd name="connsiteX4" fmla="*/ 2214981 w 9795719"/>
              <a:gd name="connsiteY4" fmla="*/ 0 h 1216913"/>
              <a:gd name="connsiteX5" fmla="*/ 2979602 w 9795719"/>
              <a:gd name="connsiteY5" fmla="*/ 0 h 1216913"/>
              <a:gd name="connsiteX6" fmla="*/ 3556420 w 9795719"/>
              <a:gd name="connsiteY6" fmla="*/ 0 h 1216913"/>
              <a:gd name="connsiteX7" fmla="*/ 4414941 w 9795719"/>
              <a:gd name="connsiteY7" fmla="*/ 0 h 1216913"/>
              <a:gd name="connsiteX8" fmla="*/ 5273462 w 9795719"/>
              <a:gd name="connsiteY8" fmla="*/ 0 h 1216913"/>
              <a:gd name="connsiteX9" fmla="*/ 5662480 w 9795719"/>
              <a:gd name="connsiteY9" fmla="*/ 0 h 1216913"/>
              <a:gd name="connsiteX10" fmla="*/ 6521001 w 9795719"/>
              <a:gd name="connsiteY10" fmla="*/ 0 h 1216913"/>
              <a:gd name="connsiteX11" fmla="*/ 7097819 w 9795719"/>
              <a:gd name="connsiteY11" fmla="*/ 0 h 1216913"/>
              <a:gd name="connsiteX12" fmla="*/ 7862440 w 9795719"/>
              <a:gd name="connsiteY12" fmla="*/ 0 h 1216913"/>
              <a:gd name="connsiteX13" fmla="*/ 8439258 w 9795719"/>
              <a:gd name="connsiteY13" fmla="*/ 0 h 1216913"/>
              <a:gd name="connsiteX14" fmla="*/ 9592896 w 9795719"/>
              <a:gd name="connsiteY14" fmla="*/ 0 h 1216913"/>
              <a:gd name="connsiteX15" fmla="*/ 9795719 w 9795719"/>
              <a:gd name="connsiteY15" fmla="*/ 202823 h 1216913"/>
              <a:gd name="connsiteX16" fmla="*/ 9795719 w 9795719"/>
              <a:gd name="connsiteY16" fmla="*/ 608457 h 1216913"/>
              <a:gd name="connsiteX17" fmla="*/ 9795719 w 9795719"/>
              <a:gd name="connsiteY17" fmla="*/ 1014090 h 1216913"/>
              <a:gd name="connsiteX18" fmla="*/ 9592896 w 9795719"/>
              <a:gd name="connsiteY18" fmla="*/ 1216913 h 1216913"/>
              <a:gd name="connsiteX19" fmla="*/ 9203879 w 9795719"/>
              <a:gd name="connsiteY19" fmla="*/ 1216913 h 1216913"/>
              <a:gd name="connsiteX20" fmla="*/ 8720961 w 9795719"/>
              <a:gd name="connsiteY20" fmla="*/ 1216913 h 1216913"/>
              <a:gd name="connsiteX21" fmla="*/ 8331943 w 9795719"/>
              <a:gd name="connsiteY21" fmla="*/ 1216913 h 1216913"/>
              <a:gd name="connsiteX22" fmla="*/ 7849025 w 9795719"/>
              <a:gd name="connsiteY22" fmla="*/ 1216913 h 1216913"/>
              <a:gd name="connsiteX23" fmla="*/ 7460008 w 9795719"/>
              <a:gd name="connsiteY23" fmla="*/ 1216913 h 1216913"/>
              <a:gd name="connsiteX24" fmla="*/ 6883189 w 9795719"/>
              <a:gd name="connsiteY24" fmla="*/ 1216913 h 1216913"/>
              <a:gd name="connsiteX25" fmla="*/ 6212470 w 9795719"/>
              <a:gd name="connsiteY25" fmla="*/ 1216913 h 1216913"/>
              <a:gd name="connsiteX26" fmla="*/ 5541750 w 9795719"/>
              <a:gd name="connsiteY26" fmla="*/ 1216913 h 1216913"/>
              <a:gd name="connsiteX27" fmla="*/ 4777130 w 9795719"/>
              <a:gd name="connsiteY27" fmla="*/ 1216913 h 1216913"/>
              <a:gd name="connsiteX28" fmla="*/ 4388113 w 9795719"/>
              <a:gd name="connsiteY28" fmla="*/ 1216913 h 1216913"/>
              <a:gd name="connsiteX29" fmla="*/ 3905195 w 9795719"/>
              <a:gd name="connsiteY29" fmla="*/ 1216913 h 1216913"/>
              <a:gd name="connsiteX30" fmla="*/ 3046674 w 9795719"/>
              <a:gd name="connsiteY30" fmla="*/ 1216913 h 1216913"/>
              <a:gd name="connsiteX31" fmla="*/ 2657656 w 9795719"/>
              <a:gd name="connsiteY31" fmla="*/ 1216913 h 1216913"/>
              <a:gd name="connsiteX32" fmla="*/ 2080838 w 9795719"/>
              <a:gd name="connsiteY32" fmla="*/ 1216913 h 1216913"/>
              <a:gd name="connsiteX33" fmla="*/ 1410118 w 9795719"/>
              <a:gd name="connsiteY33" fmla="*/ 1216913 h 1216913"/>
              <a:gd name="connsiteX34" fmla="*/ 833299 w 9795719"/>
              <a:gd name="connsiteY34" fmla="*/ 1216913 h 1216913"/>
              <a:gd name="connsiteX35" fmla="*/ 202823 w 9795719"/>
              <a:gd name="connsiteY35" fmla="*/ 1216913 h 1216913"/>
              <a:gd name="connsiteX36" fmla="*/ 0 w 9795719"/>
              <a:gd name="connsiteY36" fmla="*/ 1014090 h 1216913"/>
              <a:gd name="connsiteX37" fmla="*/ 0 w 9795719"/>
              <a:gd name="connsiteY37" fmla="*/ 632795 h 1216913"/>
              <a:gd name="connsiteX38" fmla="*/ 0 w 9795719"/>
              <a:gd name="connsiteY38" fmla="*/ 202823 h 12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795719" h="1216913" fill="none" extrusionOk="0">
                <a:moveTo>
                  <a:pt x="0" y="202823"/>
                </a:moveTo>
                <a:cubicBezTo>
                  <a:pt x="-20363" y="98925"/>
                  <a:pt x="103379" y="9538"/>
                  <a:pt x="202823" y="0"/>
                </a:cubicBezTo>
                <a:cubicBezTo>
                  <a:pt x="303158" y="-1975"/>
                  <a:pt x="420447" y="-14364"/>
                  <a:pt x="591840" y="0"/>
                </a:cubicBezTo>
                <a:cubicBezTo>
                  <a:pt x="763233" y="14364"/>
                  <a:pt x="1153495" y="20482"/>
                  <a:pt x="1450361" y="0"/>
                </a:cubicBezTo>
                <a:cubicBezTo>
                  <a:pt x="1747227" y="-20482"/>
                  <a:pt x="1882831" y="-10761"/>
                  <a:pt x="2214981" y="0"/>
                </a:cubicBezTo>
                <a:cubicBezTo>
                  <a:pt x="2547131" y="10761"/>
                  <a:pt x="2786496" y="-5135"/>
                  <a:pt x="2979602" y="0"/>
                </a:cubicBezTo>
                <a:cubicBezTo>
                  <a:pt x="3172708" y="5135"/>
                  <a:pt x="3421601" y="3282"/>
                  <a:pt x="3556420" y="0"/>
                </a:cubicBezTo>
                <a:cubicBezTo>
                  <a:pt x="3691239" y="-3282"/>
                  <a:pt x="4177305" y="41277"/>
                  <a:pt x="4414941" y="0"/>
                </a:cubicBezTo>
                <a:cubicBezTo>
                  <a:pt x="4652577" y="-41277"/>
                  <a:pt x="4902325" y="-27301"/>
                  <a:pt x="5273462" y="0"/>
                </a:cubicBezTo>
                <a:cubicBezTo>
                  <a:pt x="5644599" y="27301"/>
                  <a:pt x="5500769" y="-15357"/>
                  <a:pt x="5662480" y="0"/>
                </a:cubicBezTo>
                <a:cubicBezTo>
                  <a:pt x="5824191" y="15357"/>
                  <a:pt x="6267042" y="3581"/>
                  <a:pt x="6521001" y="0"/>
                </a:cubicBezTo>
                <a:cubicBezTo>
                  <a:pt x="6774960" y="-3581"/>
                  <a:pt x="6960733" y="-27524"/>
                  <a:pt x="7097819" y="0"/>
                </a:cubicBezTo>
                <a:cubicBezTo>
                  <a:pt x="7234905" y="27524"/>
                  <a:pt x="7659047" y="22022"/>
                  <a:pt x="7862440" y="0"/>
                </a:cubicBezTo>
                <a:cubicBezTo>
                  <a:pt x="8065833" y="-22022"/>
                  <a:pt x="8301486" y="-27757"/>
                  <a:pt x="8439258" y="0"/>
                </a:cubicBezTo>
                <a:cubicBezTo>
                  <a:pt x="8577030" y="27757"/>
                  <a:pt x="9224999" y="-41240"/>
                  <a:pt x="9592896" y="0"/>
                </a:cubicBezTo>
                <a:cubicBezTo>
                  <a:pt x="9679087" y="8114"/>
                  <a:pt x="9813794" y="76660"/>
                  <a:pt x="9795719" y="202823"/>
                </a:cubicBezTo>
                <a:cubicBezTo>
                  <a:pt x="9806486" y="386980"/>
                  <a:pt x="9799801" y="437318"/>
                  <a:pt x="9795719" y="608457"/>
                </a:cubicBezTo>
                <a:cubicBezTo>
                  <a:pt x="9791637" y="779596"/>
                  <a:pt x="9785480" y="822654"/>
                  <a:pt x="9795719" y="1014090"/>
                </a:cubicBezTo>
                <a:cubicBezTo>
                  <a:pt x="9787340" y="1119861"/>
                  <a:pt x="9691116" y="1213305"/>
                  <a:pt x="9592896" y="1216913"/>
                </a:cubicBezTo>
                <a:cubicBezTo>
                  <a:pt x="9489412" y="1224735"/>
                  <a:pt x="9383618" y="1236173"/>
                  <a:pt x="9203879" y="1216913"/>
                </a:cubicBezTo>
                <a:cubicBezTo>
                  <a:pt x="9024140" y="1197653"/>
                  <a:pt x="8917354" y="1221483"/>
                  <a:pt x="8720961" y="1216913"/>
                </a:cubicBezTo>
                <a:cubicBezTo>
                  <a:pt x="8524568" y="1212343"/>
                  <a:pt x="8416257" y="1216380"/>
                  <a:pt x="8331943" y="1216913"/>
                </a:cubicBezTo>
                <a:cubicBezTo>
                  <a:pt x="8247629" y="1217446"/>
                  <a:pt x="7988697" y="1200098"/>
                  <a:pt x="7849025" y="1216913"/>
                </a:cubicBezTo>
                <a:cubicBezTo>
                  <a:pt x="7709353" y="1233728"/>
                  <a:pt x="7572615" y="1198554"/>
                  <a:pt x="7460008" y="1216913"/>
                </a:cubicBezTo>
                <a:cubicBezTo>
                  <a:pt x="7347401" y="1235272"/>
                  <a:pt x="7036235" y="1225482"/>
                  <a:pt x="6883189" y="1216913"/>
                </a:cubicBezTo>
                <a:cubicBezTo>
                  <a:pt x="6730143" y="1208344"/>
                  <a:pt x="6405183" y="1233152"/>
                  <a:pt x="6212470" y="1216913"/>
                </a:cubicBezTo>
                <a:cubicBezTo>
                  <a:pt x="6019757" y="1200674"/>
                  <a:pt x="5721317" y="1185010"/>
                  <a:pt x="5541750" y="1216913"/>
                </a:cubicBezTo>
                <a:cubicBezTo>
                  <a:pt x="5362183" y="1248816"/>
                  <a:pt x="5010508" y="1198772"/>
                  <a:pt x="4777130" y="1216913"/>
                </a:cubicBezTo>
                <a:cubicBezTo>
                  <a:pt x="4543752" y="1235054"/>
                  <a:pt x="4549316" y="1213846"/>
                  <a:pt x="4388113" y="1216913"/>
                </a:cubicBezTo>
                <a:cubicBezTo>
                  <a:pt x="4226910" y="1219980"/>
                  <a:pt x="4011046" y="1224864"/>
                  <a:pt x="3905195" y="1216913"/>
                </a:cubicBezTo>
                <a:cubicBezTo>
                  <a:pt x="3799344" y="1208962"/>
                  <a:pt x="3245089" y="1185521"/>
                  <a:pt x="3046674" y="1216913"/>
                </a:cubicBezTo>
                <a:cubicBezTo>
                  <a:pt x="2848259" y="1248305"/>
                  <a:pt x="2785117" y="1220280"/>
                  <a:pt x="2657656" y="1216913"/>
                </a:cubicBezTo>
                <a:cubicBezTo>
                  <a:pt x="2530195" y="1213546"/>
                  <a:pt x="2350118" y="1244755"/>
                  <a:pt x="2080838" y="1216913"/>
                </a:cubicBezTo>
                <a:cubicBezTo>
                  <a:pt x="1811558" y="1189071"/>
                  <a:pt x="1562040" y="1183836"/>
                  <a:pt x="1410118" y="1216913"/>
                </a:cubicBezTo>
                <a:cubicBezTo>
                  <a:pt x="1258196" y="1249990"/>
                  <a:pt x="1023802" y="1239460"/>
                  <a:pt x="833299" y="1216913"/>
                </a:cubicBezTo>
                <a:cubicBezTo>
                  <a:pt x="642796" y="1194366"/>
                  <a:pt x="366024" y="1195402"/>
                  <a:pt x="202823" y="1216913"/>
                </a:cubicBezTo>
                <a:cubicBezTo>
                  <a:pt x="75335" y="1232388"/>
                  <a:pt x="3549" y="1131800"/>
                  <a:pt x="0" y="1014090"/>
                </a:cubicBezTo>
                <a:cubicBezTo>
                  <a:pt x="2196" y="896108"/>
                  <a:pt x="14175" y="731646"/>
                  <a:pt x="0" y="632795"/>
                </a:cubicBezTo>
                <a:cubicBezTo>
                  <a:pt x="-14175" y="533944"/>
                  <a:pt x="13206" y="377743"/>
                  <a:pt x="0" y="202823"/>
                </a:cubicBezTo>
                <a:close/>
              </a:path>
              <a:path w="9795719" h="1216913" stroke="0" extrusionOk="0">
                <a:moveTo>
                  <a:pt x="0" y="202823"/>
                </a:moveTo>
                <a:cubicBezTo>
                  <a:pt x="6599" y="81327"/>
                  <a:pt x="90417" y="2902"/>
                  <a:pt x="202823" y="0"/>
                </a:cubicBezTo>
                <a:cubicBezTo>
                  <a:pt x="421472" y="-18931"/>
                  <a:pt x="598133" y="32451"/>
                  <a:pt x="873543" y="0"/>
                </a:cubicBezTo>
                <a:cubicBezTo>
                  <a:pt x="1148953" y="-32451"/>
                  <a:pt x="1404800" y="12021"/>
                  <a:pt x="1732063" y="0"/>
                </a:cubicBezTo>
                <a:cubicBezTo>
                  <a:pt x="2059326" y="-12021"/>
                  <a:pt x="2309983" y="-39565"/>
                  <a:pt x="2590584" y="0"/>
                </a:cubicBezTo>
                <a:cubicBezTo>
                  <a:pt x="2871185" y="39565"/>
                  <a:pt x="2979331" y="27876"/>
                  <a:pt x="3167403" y="0"/>
                </a:cubicBezTo>
                <a:cubicBezTo>
                  <a:pt x="3355475" y="-27876"/>
                  <a:pt x="3558980" y="10804"/>
                  <a:pt x="3932023" y="0"/>
                </a:cubicBezTo>
                <a:cubicBezTo>
                  <a:pt x="4305066" y="-10804"/>
                  <a:pt x="4366966" y="16531"/>
                  <a:pt x="4790544" y="0"/>
                </a:cubicBezTo>
                <a:cubicBezTo>
                  <a:pt x="5214122" y="-16531"/>
                  <a:pt x="5222500" y="17367"/>
                  <a:pt x="5367363" y="0"/>
                </a:cubicBezTo>
                <a:cubicBezTo>
                  <a:pt x="5512226" y="-17367"/>
                  <a:pt x="5858715" y="5951"/>
                  <a:pt x="6038083" y="0"/>
                </a:cubicBezTo>
                <a:cubicBezTo>
                  <a:pt x="6217451" y="-5951"/>
                  <a:pt x="6286470" y="14388"/>
                  <a:pt x="6427100" y="0"/>
                </a:cubicBezTo>
                <a:cubicBezTo>
                  <a:pt x="6567730" y="-14388"/>
                  <a:pt x="6913264" y="34773"/>
                  <a:pt x="7191720" y="0"/>
                </a:cubicBezTo>
                <a:cubicBezTo>
                  <a:pt x="7470176" y="-34773"/>
                  <a:pt x="7493108" y="3591"/>
                  <a:pt x="7580737" y="0"/>
                </a:cubicBezTo>
                <a:cubicBezTo>
                  <a:pt x="7668366" y="-3591"/>
                  <a:pt x="7995930" y="-20823"/>
                  <a:pt x="8157556" y="0"/>
                </a:cubicBezTo>
                <a:cubicBezTo>
                  <a:pt x="8319182" y="20823"/>
                  <a:pt x="8773198" y="-24715"/>
                  <a:pt x="9016077" y="0"/>
                </a:cubicBezTo>
                <a:cubicBezTo>
                  <a:pt x="9258956" y="24715"/>
                  <a:pt x="9464306" y="-7364"/>
                  <a:pt x="9592896" y="0"/>
                </a:cubicBezTo>
                <a:cubicBezTo>
                  <a:pt x="9699632" y="-3197"/>
                  <a:pt x="9813472" y="70310"/>
                  <a:pt x="9795719" y="202823"/>
                </a:cubicBezTo>
                <a:cubicBezTo>
                  <a:pt x="9795699" y="407285"/>
                  <a:pt x="9789313" y="474147"/>
                  <a:pt x="9795719" y="616569"/>
                </a:cubicBezTo>
                <a:cubicBezTo>
                  <a:pt x="9802125" y="758991"/>
                  <a:pt x="9806892" y="875895"/>
                  <a:pt x="9795719" y="1014090"/>
                </a:cubicBezTo>
                <a:cubicBezTo>
                  <a:pt x="9803004" y="1116552"/>
                  <a:pt x="9714839" y="1218814"/>
                  <a:pt x="9592896" y="1216913"/>
                </a:cubicBezTo>
                <a:cubicBezTo>
                  <a:pt x="9291140" y="1228272"/>
                  <a:pt x="9018886" y="1246244"/>
                  <a:pt x="8828276" y="1216913"/>
                </a:cubicBezTo>
                <a:cubicBezTo>
                  <a:pt x="8637666" y="1187582"/>
                  <a:pt x="8584620" y="1232768"/>
                  <a:pt x="8345358" y="1216913"/>
                </a:cubicBezTo>
                <a:cubicBezTo>
                  <a:pt x="8106096" y="1201058"/>
                  <a:pt x="7715273" y="1221903"/>
                  <a:pt x="7486837" y="1216913"/>
                </a:cubicBezTo>
                <a:cubicBezTo>
                  <a:pt x="7258401" y="1211923"/>
                  <a:pt x="7105904" y="1220405"/>
                  <a:pt x="7003919" y="1216913"/>
                </a:cubicBezTo>
                <a:cubicBezTo>
                  <a:pt x="6901934" y="1213421"/>
                  <a:pt x="6621556" y="1205720"/>
                  <a:pt x="6521001" y="1216913"/>
                </a:cubicBezTo>
                <a:cubicBezTo>
                  <a:pt x="6420446" y="1228106"/>
                  <a:pt x="5914975" y="1226747"/>
                  <a:pt x="5756380" y="1216913"/>
                </a:cubicBezTo>
                <a:cubicBezTo>
                  <a:pt x="5597785" y="1207079"/>
                  <a:pt x="5292101" y="1208521"/>
                  <a:pt x="4991760" y="1216913"/>
                </a:cubicBezTo>
                <a:cubicBezTo>
                  <a:pt x="4691419" y="1225305"/>
                  <a:pt x="4434199" y="1243154"/>
                  <a:pt x="4227140" y="1216913"/>
                </a:cubicBezTo>
                <a:cubicBezTo>
                  <a:pt x="4020081" y="1190672"/>
                  <a:pt x="3957819" y="1215537"/>
                  <a:pt x="3744222" y="1216913"/>
                </a:cubicBezTo>
                <a:cubicBezTo>
                  <a:pt x="3530625" y="1218289"/>
                  <a:pt x="3376655" y="1204398"/>
                  <a:pt x="3073502" y="1216913"/>
                </a:cubicBezTo>
                <a:cubicBezTo>
                  <a:pt x="2770349" y="1229428"/>
                  <a:pt x="2633775" y="1242008"/>
                  <a:pt x="2496684" y="1216913"/>
                </a:cubicBezTo>
                <a:cubicBezTo>
                  <a:pt x="2359593" y="1191818"/>
                  <a:pt x="2244321" y="1235061"/>
                  <a:pt x="2107666" y="1216913"/>
                </a:cubicBezTo>
                <a:cubicBezTo>
                  <a:pt x="1971011" y="1198765"/>
                  <a:pt x="1558816" y="1248420"/>
                  <a:pt x="1249145" y="1216913"/>
                </a:cubicBezTo>
                <a:cubicBezTo>
                  <a:pt x="939474" y="1185406"/>
                  <a:pt x="1016641" y="1215126"/>
                  <a:pt x="860128" y="1216913"/>
                </a:cubicBezTo>
                <a:cubicBezTo>
                  <a:pt x="703615" y="1218700"/>
                  <a:pt x="411593" y="1195201"/>
                  <a:pt x="202823" y="1216913"/>
                </a:cubicBezTo>
                <a:cubicBezTo>
                  <a:pt x="95348" y="1220903"/>
                  <a:pt x="-9638" y="1137258"/>
                  <a:pt x="0" y="1014090"/>
                </a:cubicBezTo>
                <a:cubicBezTo>
                  <a:pt x="5664" y="892227"/>
                  <a:pt x="10632" y="693301"/>
                  <a:pt x="0" y="600344"/>
                </a:cubicBezTo>
                <a:cubicBezTo>
                  <a:pt x="-10632" y="507387"/>
                  <a:pt x="450" y="391213"/>
                  <a:pt x="0" y="20282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تسلا تعتبر سهمًا ذو تقلب عالي بسبب 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الابتكار المستمر في صناعة السيارات الكهربائية وتكنولوجيا الطاقة المتجددة</a:t>
            </a:r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بالإضافة إلى التغيرات السريعة في توقعات السوق بشأن نمو الشركة.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9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8" grpId="0" animBg="1"/>
      <p:bldP spid="10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9595" y="6188075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المخاطرة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6175646" y="194491"/>
            <a:ext cx="2622235" cy="399590"/>
          </a:xfrm>
          <a:prstGeom prst="roundRect">
            <a:avLst/>
          </a:pr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أهمية دراسة نسب المخاطرة؟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2306678" y="151057"/>
            <a:ext cx="3377927" cy="858421"/>
          </a:xfrm>
          <a:custGeom>
            <a:avLst/>
            <a:gdLst>
              <a:gd name="connsiteX0" fmla="*/ 0 w 3377927"/>
              <a:gd name="connsiteY0" fmla="*/ 143073 h 858421"/>
              <a:gd name="connsiteX1" fmla="*/ 143073 w 3377927"/>
              <a:gd name="connsiteY1" fmla="*/ 0 h 858421"/>
              <a:gd name="connsiteX2" fmla="*/ 3234854 w 3377927"/>
              <a:gd name="connsiteY2" fmla="*/ 0 h 858421"/>
              <a:gd name="connsiteX3" fmla="*/ 3377927 w 3377927"/>
              <a:gd name="connsiteY3" fmla="*/ 143073 h 858421"/>
              <a:gd name="connsiteX4" fmla="*/ 3377927 w 3377927"/>
              <a:gd name="connsiteY4" fmla="*/ 715348 h 858421"/>
              <a:gd name="connsiteX5" fmla="*/ 3234854 w 3377927"/>
              <a:gd name="connsiteY5" fmla="*/ 858421 h 858421"/>
              <a:gd name="connsiteX6" fmla="*/ 143073 w 3377927"/>
              <a:gd name="connsiteY6" fmla="*/ 858421 h 858421"/>
              <a:gd name="connsiteX7" fmla="*/ 0 w 3377927"/>
              <a:gd name="connsiteY7" fmla="*/ 715348 h 858421"/>
              <a:gd name="connsiteX8" fmla="*/ 0 w 3377927"/>
              <a:gd name="connsiteY8" fmla="*/ 143073 h 85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7927" h="858421" fill="none" extrusionOk="0">
                <a:moveTo>
                  <a:pt x="0" y="143073"/>
                </a:moveTo>
                <a:cubicBezTo>
                  <a:pt x="-6767" y="61420"/>
                  <a:pt x="65025" y="-4222"/>
                  <a:pt x="143073" y="0"/>
                </a:cubicBezTo>
                <a:cubicBezTo>
                  <a:pt x="506228" y="-124039"/>
                  <a:pt x="1866234" y="-156018"/>
                  <a:pt x="3234854" y="0"/>
                </a:cubicBezTo>
                <a:cubicBezTo>
                  <a:pt x="3313844" y="3348"/>
                  <a:pt x="3382503" y="72904"/>
                  <a:pt x="3377927" y="143073"/>
                </a:cubicBezTo>
                <a:cubicBezTo>
                  <a:pt x="3342966" y="245748"/>
                  <a:pt x="3388359" y="533147"/>
                  <a:pt x="3377927" y="715348"/>
                </a:cubicBezTo>
                <a:cubicBezTo>
                  <a:pt x="3369203" y="801900"/>
                  <a:pt x="3311987" y="863405"/>
                  <a:pt x="3234854" y="858421"/>
                </a:cubicBezTo>
                <a:cubicBezTo>
                  <a:pt x="2431799" y="811414"/>
                  <a:pt x="744940" y="950528"/>
                  <a:pt x="143073" y="858421"/>
                </a:cubicBezTo>
                <a:cubicBezTo>
                  <a:pt x="58462" y="868524"/>
                  <a:pt x="-4023" y="792326"/>
                  <a:pt x="0" y="715348"/>
                </a:cubicBezTo>
                <a:cubicBezTo>
                  <a:pt x="48067" y="541005"/>
                  <a:pt x="-48017" y="360776"/>
                  <a:pt x="0" y="143073"/>
                </a:cubicBezTo>
                <a:close/>
              </a:path>
              <a:path w="3377927" h="858421" stroke="0" extrusionOk="0">
                <a:moveTo>
                  <a:pt x="0" y="143073"/>
                </a:moveTo>
                <a:cubicBezTo>
                  <a:pt x="1913" y="78826"/>
                  <a:pt x="66833" y="13479"/>
                  <a:pt x="143073" y="0"/>
                </a:cubicBezTo>
                <a:cubicBezTo>
                  <a:pt x="1098647" y="131373"/>
                  <a:pt x="2669898" y="-22051"/>
                  <a:pt x="3234854" y="0"/>
                </a:cubicBezTo>
                <a:cubicBezTo>
                  <a:pt x="3312829" y="1751"/>
                  <a:pt x="3386738" y="68543"/>
                  <a:pt x="3377927" y="143073"/>
                </a:cubicBezTo>
                <a:cubicBezTo>
                  <a:pt x="3409358" y="305949"/>
                  <a:pt x="3373317" y="528268"/>
                  <a:pt x="3377927" y="715348"/>
                </a:cubicBezTo>
                <a:cubicBezTo>
                  <a:pt x="3381889" y="785424"/>
                  <a:pt x="3304040" y="861395"/>
                  <a:pt x="3234854" y="858421"/>
                </a:cubicBezTo>
                <a:cubicBezTo>
                  <a:pt x="2160849" y="928062"/>
                  <a:pt x="968394" y="939898"/>
                  <a:pt x="143073" y="858421"/>
                </a:cubicBezTo>
                <a:cubicBezTo>
                  <a:pt x="64351" y="865364"/>
                  <a:pt x="-846" y="795930"/>
                  <a:pt x="0" y="715348"/>
                </a:cubicBezTo>
                <a:cubicBezTo>
                  <a:pt x="-24162" y="511479"/>
                  <a:pt x="40927" y="246472"/>
                  <a:pt x="0" y="143073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22105672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أهمية فهم نسبة بيتا</a:t>
            </a:r>
          </a:p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 </a:t>
            </a:r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Beta Ratio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9883792" y="1337939"/>
            <a:ext cx="1831628" cy="824857"/>
          </a:xfrm>
          <a:prstGeom prst="roundRect">
            <a:avLst/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إدارة المخاطر</a:t>
            </a:r>
            <a:endParaRPr lang="en-US" dirty="0">
              <a:solidFill>
                <a:srgbClr val="FF0000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BD3123-4F3E-ED0D-5124-919A9B657D2D}"/>
              </a:ext>
            </a:extLst>
          </p:cNvPr>
          <p:cNvSpPr/>
          <p:nvPr/>
        </p:nvSpPr>
        <p:spPr>
          <a:xfrm>
            <a:off x="698846" y="1276129"/>
            <a:ext cx="8905783" cy="1049569"/>
          </a:xfrm>
          <a:custGeom>
            <a:avLst/>
            <a:gdLst>
              <a:gd name="connsiteX0" fmla="*/ 0 w 8905783"/>
              <a:gd name="connsiteY0" fmla="*/ 174932 h 1049569"/>
              <a:gd name="connsiteX1" fmla="*/ 174932 w 8905783"/>
              <a:gd name="connsiteY1" fmla="*/ 0 h 1049569"/>
              <a:gd name="connsiteX2" fmla="*/ 747520 w 8905783"/>
              <a:gd name="connsiteY2" fmla="*/ 0 h 1049569"/>
              <a:gd name="connsiteX3" fmla="*/ 1576786 w 8905783"/>
              <a:gd name="connsiteY3" fmla="*/ 0 h 1049569"/>
              <a:gd name="connsiteX4" fmla="*/ 2234934 w 8905783"/>
              <a:gd name="connsiteY4" fmla="*/ 0 h 1049569"/>
              <a:gd name="connsiteX5" fmla="*/ 2807522 w 8905783"/>
              <a:gd name="connsiteY5" fmla="*/ 0 h 1049569"/>
              <a:gd name="connsiteX6" fmla="*/ 3380111 w 8905783"/>
              <a:gd name="connsiteY6" fmla="*/ 0 h 1049569"/>
              <a:gd name="connsiteX7" fmla="*/ 4123818 w 8905783"/>
              <a:gd name="connsiteY7" fmla="*/ 0 h 1049569"/>
              <a:gd name="connsiteX8" fmla="*/ 4953084 w 8905783"/>
              <a:gd name="connsiteY8" fmla="*/ 0 h 1049569"/>
              <a:gd name="connsiteX9" fmla="*/ 5696790 w 8905783"/>
              <a:gd name="connsiteY9" fmla="*/ 0 h 1049569"/>
              <a:gd name="connsiteX10" fmla="*/ 6440497 w 8905783"/>
              <a:gd name="connsiteY10" fmla="*/ 0 h 1049569"/>
              <a:gd name="connsiteX11" fmla="*/ 7013086 w 8905783"/>
              <a:gd name="connsiteY11" fmla="*/ 0 h 1049569"/>
              <a:gd name="connsiteX12" fmla="*/ 7842352 w 8905783"/>
              <a:gd name="connsiteY12" fmla="*/ 0 h 1049569"/>
              <a:gd name="connsiteX13" fmla="*/ 8730851 w 8905783"/>
              <a:gd name="connsiteY13" fmla="*/ 0 h 1049569"/>
              <a:gd name="connsiteX14" fmla="*/ 8905783 w 8905783"/>
              <a:gd name="connsiteY14" fmla="*/ 174932 h 1049569"/>
              <a:gd name="connsiteX15" fmla="*/ 8905783 w 8905783"/>
              <a:gd name="connsiteY15" fmla="*/ 874637 h 1049569"/>
              <a:gd name="connsiteX16" fmla="*/ 8730851 w 8905783"/>
              <a:gd name="connsiteY16" fmla="*/ 1049569 h 1049569"/>
              <a:gd name="connsiteX17" fmla="*/ 7901585 w 8905783"/>
              <a:gd name="connsiteY17" fmla="*/ 1049569 h 1049569"/>
              <a:gd name="connsiteX18" fmla="*/ 7500115 w 8905783"/>
              <a:gd name="connsiteY18" fmla="*/ 1049569 h 1049569"/>
              <a:gd name="connsiteX19" fmla="*/ 7013086 w 8905783"/>
              <a:gd name="connsiteY19" fmla="*/ 1049569 h 1049569"/>
              <a:gd name="connsiteX20" fmla="*/ 6269379 w 8905783"/>
              <a:gd name="connsiteY20" fmla="*/ 1049569 h 1049569"/>
              <a:gd name="connsiteX21" fmla="*/ 5867909 w 8905783"/>
              <a:gd name="connsiteY21" fmla="*/ 1049569 h 1049569"/>
              <a:gd name="connsiteX22" fmla="*/ 5466439 w 8905783"/>
              <a:gd name="connsiteY22" fmla="*/ 1049569 h 1049569"/>
              <a:gd name="connsiteX23" fmla="*/ 4893850 w 8905783"/>
              <a:gd name="connsiteY23" fmla="*/ 1049569 h 1049569"/>
              <a:gd name="connsiteX24" fmla="*/ 4492380 w 8905783"/>
              <a:gd name="connsiteY24" fmla="*/ 1049569 h 1049569"/>
              <a:gd name="connsiteX25" fmla="*/ 4005351 w 8905783"/>
              <a:gd name="connsiteY25" fmla="*/ 1049569 h 1049569"/>
              <a:gd name="connsiteX26" fmla="*/ 3603881 w 8905783"/>
              <a:gd name="connsiteY26" fmla="*/ 1049569 h 1049569"/>
              <a:gd name="connsiteX27" fmla="*/ 3116852 w 8905783"/>
              <a:gd name="connsiteY27" fmla="*/ 1049569 h 1049569"/>
              <a:gd name="connsiteX28" fmla="*/ 2715382 w 8905783"/>
              <a:gd name="connsiteY28" fmla="*/ 1049569 h 1049569"/>
              <a:gd name="connsiteX29" fmla="*/ 2142793 w 8905783"/>
              <a:gd name="connsiteY29" fmla="*/ 1049569 h 1049569"/>
              <a:gd name="connsiteX30" fmla="*/ 1484646 w 8905783"/>
              <a:gd name="connsiteY30" fmla="*/ 1049569 h 1049569"/>
              <a:gd name="connsiteX31" fmla="*/ 826498 w 8905783"/>
              <a:gd name="connsiteY31" fmla="*/ 1049569 h 1049569"/>
              <a:gd name="connsiteX32" fmla="*/ 174932 w 8905783"/>
              <a:gd name="connsiteY32" fmla="*/ 1049569 h 1049569"/>
              <a:gd name="connsiteX33" fmla="*/ 0 w 8905783"/>
              <a:gd name="connsiteY33" fmla="*/ 874637 h 1049569"/>
              <a:gd name="connsiteX34" fmla="*/ 0 w 8905783"/>
              <a:gd name="connsiteY34" fmla="*/ 174932 h 10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905783" h="1049569" fill="none" extrusionOk="0">
                <a:moveTo>
                  <a:pt x="0" y="174932"/>
                </a:moveTo>
                <a:cubicBezTo>
                  <a:pt x="21794" y="78656"/>
                  <a:pt x="63446" y="12731"/>
                  <a:pt x="174932" y="0"/>
                </a:cubicBezTo>
                <a:cubicBezTo>
                  <a:pt x="405536" y="28212"/>
                  <a:pt x="588155" y="-17650"/>
                  <a:pt x="747520" y="0"/>
                </a:cubicBezTo>
                <a:cubicBezTo>
                  <a:pt x="906885" y="17650"/>
                  <a:pt x="1271672" y="-34269"/>
                  <a:pt x="1576786" y="0"/>
                </a:cubicBezTo>
                <a:cubicBezTo>
                  <a:pt x="1881900" y="34269"/>
                  <a:pt x="2007348" y="17498"/>
                  <a:pt x="2234934" y="0"/>
                </a:cubicBezTo>
                <a:cubicBezTo>
                  <a:pt x="2462520" y="-17498"/>
                  <a:pt x="2531972" y="-239"/>
                  <a:pt x="2807522" y="0"/>
                </a:cubicBezTo>
                <a:cubicBezTo>
                  <a:pt x="3083072" y="239"/>
                  <a:pt x="3094825" y="-18093"/>
                  <a:pt x="3380111" y="0"/>
                </a:cubicBezTo>
                <a:cubicBezTo>
                  <a:pt x="3665397" y="18093"/>
                  <a:pt x="3918123" y="-4869"/>
                  <a:pt x="4123818" y="0"/>
                </a:cubicBezTo>
                <a:cubicBezTo>
                  <a:pt x="4329513" y="4869"/>
                  <a:pt x="4657625" y="38035"/>
                  <a:pt x="4953084" y="0"/>
                </a:cubicBezTo>
                <a:cubicBezTo>
                  <a:pt x="5248543" y="-38035"/>
                  <a:pt x="5541087" y="28490"/>
                  <a:pt x="5696790" y="0"/>
                </a:cubicBezTo>
                <a:cubicBezTo>
                  <a:pt x="5852493" y="-28490"/>
                  <a:pt x="6244962" y="-1313"/>
                  <a:pt x="6440497" y="0"/>
                </a:cubicBezTo>
                <a:cubicBezTo>
                  <a:pt x="6636032" y="1313"/>
                  <a:pt x="6727907" y="3308"/>
                  <a:pt x="7013086" y="0"/>
                </a:cubicBezTo>
                <a:cubicBezTo>
                  <a:pt x="7298265" y="-3308"/>
                  <a:pt x="7662500" y="-33409"/>
                  <a:pt x="7842352" y="0"/>
                </a:cubicBezTo>
                <a:cubicBezTo>
                  <a:pt x="8022204" y="33409"/>
                  <a:pt x="8494026" y="-34211"/>
                  <a:pt x="8730851" y="0"/>
                </a:cubicBezTo>
                <a:cubicBezTo>
                  <a:pt x="8813538" y="-2"/>
                  <a:pt x="8897099" y="99845"/>
                  <a:pt x="8905783" y="174932"/>
                </a:cubicBezTo>
                <a:cubicBezTo>
                  <a:pt x="8896773" y="316268"/>
                  <a:pt x="8875183" y="719295"/>
                  <a:pt x="8905783" y="874637"/>
                </a:cubicBezTo>
                <a:cubicBezTo>
                  <a:pt x="8911445" y="975152"/>
                  <a:pt x="8836755" y="1054221"/>
                  <a:pt x="8730851" y="1049569"/>
                </a:cubicBezTo>
                <a:cubicBezTo>
                  <a:pt x="8534665" y="1036944"/>
                  <a:pt x="8193621" y="1015554"/>
                  <a:pt x="7901585" y="1049569"/>
                </a:cubicBezTo>
                <a:cubicBezTo>
                  <a:pt x="7609549" y="1083584"/>
                  <a:pt x="7612513" y="1038357"/>
                  <a:pt x="7500115" y="1049569"/>
                </a:cubicBezTo>
                <a:cubicBezTo>
                  <a:pt x="7387717" y="1060782"/>
                  <a:pt x="7215539" y="1062784"/>
                  <a:pt x="7013086" y="1049569"/>
                </a:cubicBezTo>
                <a:cubicBezTo>
                  <a:pt x="6810633" y="1036354"/>
                  <a:pt x="6508479" y="1045634"/>
                  <a:pt x="6269379" y="1049569"/>
                </a:cubicBezTo>
                <a:cubicBezTo>
                  <a:pt x="6030279" y="1053504"/>
                  <a:pt x="6012371" y="1051457"/>
                  <a:pt x="5867909" y="1049569"/>
                </a:cubicBezTo>
                <a:cubicBezTo>
                  <a:pt x="5723447" y="1047682"/>
                  <a:pt x="5593018" y="1034539"/>
                  <a:pt x="5466439" y="1049569"/>
                </a:cubicBezTo>
                <a:cubicBezTo>
                  <a:pt x="5339860" y="1064600"/>
                  <a:pt x="5093269" y="1074896"/>
                  <a:pt x="4893850" y="1049569"/>
                </a:cubicBezTo>
                <a:cubicBezTo>
                  <a:pt x="4694431" y="1024242"/>
                  <a:pt x="4689816" y="1055077"/>
                  <a:pt x="4492380" y="1049569"/>
                </a:cubicBezTo>
                <a:cubicBezTo>
                  <a:pt x="4294944" y="1044062"/>
                  <a:pt x="4243556" y="1054591"/>
                  <a:pt x="4005351" y="1049569"/>
                </a:cubicBezTo>
                <a:cubicBezTo>
                  <a:pt x="3767146" y="1044547"/>
                  <a:pt x="3756071" y="1061415"/>
                  <a:pt x="3603881" y="1049569"/>
                </a:cubicBezTo>
                <a:cubicBezTo>
                  <a:pt x="3451691" y="1037724"/>
                  <a:pt x="3355151" y="1071293"/>
                  <a:pt x="3116852" y="1049569"/>
                </a:cubicBezTo>
                <a:cubicBezTo>
                  <a:pt x="2878553" y="1027845"/>
                  <a:pt x="2806146" y="1029616"/>
                  <a:pt x="2715382" y="1049569"/>
                </a:cubicBezTo>
                <a:cubicBezTo>
                  <a:pt x="2624618" y="1069523"/>
                  <a:pt x="2356422" y="1054732"/>
                  <a:pt x="2142793" y="1049569"/>
                </a:cubicBezTo>
                <a:cubicBezTo>
                  <a:pt x="1929164" y="1044406"/>
                  <a:pt x="1806312" y="1079260"/>
                  <a:pt x="1484646" y="1049569"/>
                </a:cubicBezTo>
                <a:cubicBezTo>
                  <a:pt x="1162980" y="1019878"/>
                  <a:pt x="1020925" y="1046068"/>
                  <a:pt x="826498" y="1049569"/>
                </a:cubicBezTo>
                <a:cubicBezTo>
                  <a:pt x="632071" y="1053070"/>
                  <a:pt x="380078" y="1056438"/>
                  <a:pt x="174932" y="1049569"/>
                </a:cubicBezTo>
                <a:cubicBezTo>
                  <a:pt x="84696" y="1061787"/>
                  <a:pt x="10468" y="976208"/>
                  <a:pt x="0" y="874637"/>
                </a:cubicBezTo>
                <a:cubicBezTo>
                  <a:pt x="9903" y="671745"/>
                  <a:pt x="-22561" y="346524"/>
                  <a:pt x="0" y="174932"/>
                </a:cubicBezTo>
                <a:close/>
              </a:path>
              <a:path w="8905783" h="1049569" stroke="0" extrusionOk="0">
                <a:moveTo>
                  <a:pt x="0" y="174932"/>
                </a:moveTo>
                <a:cubicBezTo>
                  <a:pt x="10181" y="63694"/>
                  <a:pt x="75294" y="22534"/>
                  <a:pt x="174932" y="0"/>
                </a:cubicBezTo>
                <a:cubicBezTo>
                  <a:pt x="490907" y="-20392"/>
                  <a:pt x="586181" y="-25990"/>
                  <a:pt x="833080" y="0"/>
                </a:cubicBezTo>
                <a:cubicBezTo>
                  <a:pt x="1079979" y="25990"/>
                  <a:pt x="1354721" y="-3360"/>
                  <a:pt x="1662346" y="0"/>
                </a:cubicBezTo>
                <a:cubicBezTo>
                  <a:pt x="1969971" y="3360"/>
                  <a:pt x="2147310" y="-25251"/>
                  <a:pt x="2491612" y="0"/>
                </a:cubicBezTo>
                <a:cubicBezTo>
                  <a:pt x="2835914" y="25251"/>
                  <a:pt x="2795922" y="13473"/>
                  <a:pt x="3064200" y="0"/>
                </a:cubicBezTo>
                <a:cubicBezTo>
                  <a:pt x="3332478" y="-13473"/>
                  <a:pt x="3550853" y="23943"/>
                  <a:pt x="3807907" y="0"/>
                </a:cubicBezTo>
                <a:cubicBezTo>
                  <a:pt x="4064961" y="-23943"/>
                  <a:pt x="4232818" y="10090"/>
                  <a:pt x="4637173" y="0"/>
                </a:cubicBezTo>
                <a:cubicBezTo>
                  <a:pt x="5041528" y="-10090"/>
                  <a:pt x="5079771" y="20357"/>
                  <a:pt x="5209761" y="0"/>
                </a:cubicBezTo>
                <a:cubicBezTo>
                  <a:pt x="5339751" y="-20357"/>
                  <a:pt x="5542955" y="26566"/>
                  <a:pt x="5867909" y="0"/>
                </a:cubicBezTo>
                <a:cubicBezTo>
                  <a:pt x="6192863" y="-26566"/>
                  <a:pt x="6134205" y="-2136"/>
                  <a:pt x="6269379" y="0"/>
                </a:cubicBezTo>
                <a:cubicBezTo>
                  <a:pt x="6404553" y="2136"/>
                  <a:pt x="6654950" y="14211"/>
                  <a:pt x="7013086" y="0"/>
                </a:cubicBezTo>
                <a:cubicBezTo>
                  <a:pt x="7371222" y="-14211"/>
                  <a:pt x="7246325" y="3018"/>
                  <a:pt x="7414556" y="0"/>
                </a:cubicBezTo>
                <a:cubicBezTo>
                  <a:pt x="7582787" y="-3018"/>
                  <a:pt x="7774795" y="-1710"/>
                  <a:pt x="7987144" y="0"/>
                </a:cubicBezTo>
                <a:cubicBezTo>
                  <a:pt x="8199493" y="1710"/>
                  <a:pt x="8519446" y="-4801"/>
                  <a:pt x="8730851" y="0"/>
                </a:cubicBezTo>
                <a:cubicBezTo>
                  <a:pt x="8824624" y="-1381"/>
                  <a:pt x="8888187" y="93899"/>
                  <a:pt x="8905783" y="174932"/>
                </a:cubicBezTo>
                <a:cubicBezTo>
                  <a:pt x="8935078" y="461540"/>
                  <a:pt x="8909741" y="542782"/>
                  <a:pt x="8905783" y="874637"/>
                </a:cubicBezTo>
                <a:cubicBezTo>
                  <a:pt x="8906136" y="968877"/>
                  <a:pt x="8835847" y="1051724"/>
                  <a:pt x="8730851" y="1049569"/>
                </a:cubicBezTo>
                <a:cubicBezTo>
                  <a:pt x="8550159" y="1035839"/>
                  <a:pt x="8411429" y="1032706"/>
                  <a:pt x="8158263" y="1049569"/>
                </a:cubicBezTo>
                <a:cubicBezTo>
                  <a:pt x="7905097" y="1066432"/>
                  <a:pt x="7572027" y="1035719"/>
                  <a:pt x="7414556" y="1049569"/>
                </a:cubicBezTo>
                <a:cubicBezTo>
                  <a:pt x="7257085" y="1063419"/>
                  <a:pt x="6997135" y="1044944"/>
                  <a:pt x="6841967" y="1049569"/>
                </a:cubicBezTo>
                <a:cubicBezTo>
                  <a:pt x="6686799" y="1054194"/>
                  <a:pt x="6552952" y="1073239"/>
                  <a:pt x="6354938" y="1049569"/>
                </a:cubicBezTo>
                <a:cubicBezTo>
                  <a:pt x="6156924" y="1025899"/>
                  <a:pt x="5768712" y="1068889"/>
                  <a:pt x="5525672" y="1049569"/>
                </a:cubicBezTo>
                <a:cubicBezTo>
                  <a:pt x="5282632" y="1030249"/>
                  <a:pt x="5165187" y="1026105"/>
                  <a:pt x="5038643" y="1049569"/>
                </a:cubicBezTo>
                <a:cubicBezTo>
                  <a:pt x="4912099" y="1073033"/>
                  <a:pt x="4696022" y="1060467"/>
                  <a:pt x="4551614" y="1049569"/>
                </a:cubicBezTo>
                <a:cubicBezTo>
                  <a:pt x="4407206" y="1038671"/>
                  <a:pt x="4150717" y="1079467"/>
                  <a:pt x="3807907" y="1049569"/>
                </a:cubicBezTo>
                <a:cubicBezTo>
                  <a:pt x="3465097" y="1019671"/>
                  <a:pt x="3320273" y="1065505"/>
                  <a:pt x="3064200" y="1049569"/>
                </a:cubicBezTo>
                <a:cubicBezTo>
                  <a:pt x="2808127" y="1033633"/>
                  <a:pt x="2514654" y="1081982"/>
                  <a:pt x="2320493" y="1049569"/>
                </a:cubicBezTo>
                <a:cubicBezTo>
                  <a:pt x="2126332" y="1017156"/>
                  <a:pt x="2023451" y="1062524"/>
                  <a:pt x="1833464" y="1049569"/>
                </a:cubicBezTo>
                <a:cubicBezTo>
                  <a:pt x="1643477" y="1036614"/>
                  <a:pt x="1326888" y="1058360"/>
                  <a:pt x="1175316" y="1049569"/>
                </a:cubicBezTo>
                <a:cubicBezTo>
                  <a:pt x="1023744" y="1040778"/>
                  <a:pt x="443654" y="1021265"/>
                  <a:pt x="174932" y="1049569"/>
                </a:cubicBezTo>
                <a:cubicBezTo>
                  <a:pt x="81690" y="1029431"/>
                  <a:pt x="-2479" y="993332"/>
                  <a:pt x="0" y="874637"/>
                </a:cubicBezTo>
                <a:cubicBezTo>
                  <a:pt x="7646" y="536208"/>
                  <a:pt x="-31260" y="452697"/>
                  <a:pt x="0" y="1749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المستثمرين الذين يرغبون في تقليل المخاطر يفضلون عادةً الأسهم ذات بيتا منخفضة، </a:t>
            </a:r>
            <a:r>
              <a:rPr lang="ar-EG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لأنها أقل تقلبًا وتوفر استقرارًا أكبر في العوائد</a:t>
            </a:r>
            <a:endParaRPr lang="en-US" b="1" u="sng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47C733-D3B6-A5E0-F6DE-37BA42D5C58C}"/>
              </a:ext>
            </a:extLst>
          </p:cNvPr>
          <p:cNvSpPr/>
          <p:nvPr/>
        </p:nvSpPr>
        <p:spPr>
          <a:xfrm>
            <a:off x="10045382" y="2614068"/>
            <a:ext cx="1831628" cy="824857"/>
          </a:xfrm>
          <a:prstGeom prst="roundRect">
            <a:avLst/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تعظيم العوائد</a:t>
            </a:r>
            <a:endParaRPr lang="en-US" dirty="0">
              <a:solidFill>
                <a:srgbClr val="FF0000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7E2CA0-79CD-C8CE-51F0-02CF5C7733F4}"/>
              </a:ext>
            </a:extLst>
          </p:cNvPr>
          <p:cNvSpPr/>
          <p:nvPr/>
        </p:nvSpPr>
        <p:spPr>
          <a:xfrm>
            <a:off x="860436" y="2552258"/>
            <a:ext cx="8905783" cy="1049569"/>
          </a:xfrm>
          <a:custGeom>
            <a:avLst/>
            <a:gdLst>
              <a:gd name="connsiteX0" fmla="*/ 0 w 8905783"/>
              <a:gd name="connsiteY0" fmla="*/ 174932 h 1049569"/>
              <a:gd name="connsiteX1" fmla="*/ 174932 w 8905783"/>
              <a:gd name="connsiteY1" fmla="*/ 0 h 1049569"/>
              <a:gd name="connsiteX2" fmla="*/ 747520 w 8905783"/>
              <a:gd name="connsiteY2" fmla="*/ 0 h 1049569"/>
              <a:gd name="connsiteX3" fmla="*/ 1576786 w 8905783"/>
              <a:gd name="connsiteY3" fmla="*/ 0 h 1049569"/>
              <a:gd name="connsiteX4" fmla="*/ 2234934 w 8905783"/>
              <a:gd name="connsiteY4" fmla="*/ 0 h 1049569"/>
              <a:gd name="connsiteX5" fmla="*/ 2807522 w 8905783"/>
              <a:gd name="connsiteY5" fmla="*/ 0 h 1049569"/>
              <a:gd name="connsiteX6" fmla="*/ 3380111 w 8905783"/>
              <a:gd name="connsiteY6" fmla="*/ 0 h 1049569"/>
              <a:gd name="connsiteX7" fmla="*/ 4123818 w 8905783"/>
              <a:gd name="connsiteY7" fmla="*/ 0 h 1049569"/>
              <a:gd name="connsiteX8" fmla="*/ 4953084 w 8905783"/>
              <a:gd name="connsiteY8" fmla="*/ 0 h 1049569"/>
              <a:gd name="connsiteX9" fmla="*/ 5696790 w 8905783"/>
              <a:gd name="connsiteY9" fmla="*/ 0 h 1049569"/>
              <a:gd name="connsiteX10" fmla="*/ 6440497 w 8905783"/>
              <a:gd name="connsiteY10" fmla="*/ 0 h 1049569"/>
              <a:gd name="connsiteX11" fmla="*/ 7013086 w 8905783"/>
              <a:gd name="connsiteY11" fmla="*/ 0 h 1049569"/>
              <a:gd name="connsiteX12" fmla="*/ 7842352 w 8905783"/>
              <a:gd name="connsiteY12" fmla="*/ 0 h 1049569"/>
              <a:gd name="connsiteX13" fmla="*/ 8730851 w 8905783"/>
              <a:gd name="connsiteY13" fmla="*/ 0 h 1049569"/>
              <a:gd name="connsiteX14" fmla="*/ 8905783 w 8905783"/>
              <a:gd name="connsiteY14" fmla="*/ 174932 h 1049569"/>
              <a:gd name="connsiteX15" fmla="*/ 8905783 w 8905783"/>
              <a:gd name="connsiteY15" fmla="*/ 874637 h 1049569"/>
              <a:gd name="connsiteX16" fmla="*/ 8730851 w 8905783"/>
              <a:gd name="connsiteY16" fmla="*/ 1049569 h 1049569"/>
              <a:gd name="connsiteX17" fmla="*/ 7901585 w 8905783"/>
              <a:gd name="connsiteY17" fmla="*/ 1049569 h 1049569"/>
              <a:gd name="connsiteX18" fmla="*/ 7500115 w 8905783"/>
              <a:gd name="connsiteY18" fmla="*/ 1049569 h 1049569"/>
              <a:gd name="connsiteX19" fmla="*/ 7013086 w 8905783"/>
              <a:gd name="connsiteY19" fmla="*/ 1049569 h 1049569"/>
              <a:gd name="connsiteX20" fmla="*/ 6269379 w 8905783"/>
              <a:gd name="connsiteY20" fmla="*/ 1049569 h 1049569"/>
              <a:gd name="connsiteX21" fmla="*/ 5867909 w 8905783"/>
              <a:gd name="connsiteY21" fmla="*/ 1049569 h 1049569"/>
              <a:gd name="connsiteX22" fmla="*/ 5466439 w 8905783"/>
              <a:gd name="connsiteY22" fmla="*/ 1049569 h 1049569"/>
              <a:gd name="connsiteX23" fmla="*/ 4893850 w 8905783"/>
              <a:gd name="connsiteY23" fmla="*/ 1049569 h 1049569"/>
              <a:gd name="connsiteX24" fmla="*/ 4492380 w 8905783"/>
              <a:gd name="connsiteY24" fmla="*/ 1049569 h 1049569"/>
              <a:gd name="connsiteX25" fmla="*/ 4005351 w 8905783"/>
              <a:gd name="connsiteY25" fmla="*/ 1049569 h 1049569"/>
              <a:gd name="connsiteX26" fmla="*/ 3603881 w 8905783"/>
              <a:gd name="connsiteY26" fmla="*/ 1049569 h 1049569"/>
              <a:gd name="connsiteX27" fmla="*/ 3116852 w 8905783"/>
              <a:gd name="connsiteY27" fmla="*/ 1049569 h 1049569"/>
              <a:gd name="connsiteX28" fmla="*/ 2715382 w 8905783"/>
              <a:gd name="connsiteY28" fmla="*/ 1049569 h 1049569"/>
              <a:gd name="connsiteX29" fmla="*/ 2142793 w 8905783"/>
              <a:gd name="connsiteY29" fmla="*/ 1049569 h 1049569"/>
              <a:gd name="connsiteX30" fmla="*/ 1484646 w 8905783"/>
              <a:gd name="connsiteY30" fmla="*/ 1049569 h 1049569"/>
              <a:gd name="connsiteX31" fmla="*/ 826498 w 8905783"/>
              <a:gd name="connsiteY31" fmla="*/ 1049569 h 1049569"/>
              <a:gd name="connsiteX32" fmla="*/ 174932 w 8905783"/>
              <a:gd name="connsiteY32" fmla="*/ 1049569 h 1049569"/>
              <a:gd name="connsiteX33" fmla="*/ 0 w 8905783"/>
              <a:gd name="connsiteY33" fmla="*/ 874637 h 1049569"/>
              <a:gd name="connsiteX34" fmla="*/ 0 w 8905783"/>
              <a:gd name="connsiteY34" fmla="*/ 174932 h 10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905783" h="1049569" fill="none" extrusionOk="0">
                <a:moveTo>
                  <a:pt x="0" y="174932"/>
                </a:moveTo>
                <a:cubicBezTo>
                  <a:pt x="21794" y="78656"/>
                  <a:pt x="63446" y="12731"/>
                  <a:pt x="174932" y="0"/>
                </a:cubicBezTo>
                <a:cubicBezTo>
                  <a:pt x="405536" y="28212"/>
                  <a:pt x="588155" y="-17650"/>
                  <a:pt x="747520" y="0"/>
                </a:cubicBezTo>
                <a:cubicBezTo>
                  <a:pt x="906885" y="17650"/>
                  <a:pt x="1271672" y="-34269"/>
                  <a:pt x="1576786" y="0"/>
                </a:cubicBezTo>
                <a:cubicBezTo>
                  <a:pt x="1881900" y="34269"/>
                  <a:pt x="2007348" y="17498"/>
                  <a:pt x="2234934" y="0"/>
                </a:cubicBezTo>
                <a:cubicBezTo>
                  <a:pt x="2462520" y="-17498"/>
                  <a:pt x="2531972" y="-239"/>
                  <a:pt x="2807522" y="0"/>
                </a:cubicBezTo>
                <a:cubicBezTo>
                  <a:pt x="3083072" y="239"/>
                  <a:pt x="3094825" y="-18093"/>
                  <a:pt x="3380111" y="0"/>
                </a:cubicBezTo>
                <a:cubicBezTo>
                  <a:pt x="3665397" y="18093"/>
                  <a:pt x="3918123" y="-4869"/>
                  <a:pt x="4123818" y="0"/>
                </a:cubicBezTo>
                <a:cubicBezTo>
                  <a:pt x="4329513" y="4869"/>
                  <a:pt x="4657625" y="38035"/>
                  <a:pt x="4953084" y="0"/>
                </a:cubicBezTo>
                <a:cubicBezTo>
                  <a:pt x="5248543" y="-38035"/>
                  <a:pt x="5541087" y="28490"/>
                  <a:pt x="5696790" y="0"/>
                </a:cubicBezTo>
                <a:cubicBezTo>
                  <a:pt x="5852493" y="-28490"/>
                  <a:pt x="6244962" y="-1313"/>
                  <a:pt x="6440497" y="0"/>
                </a:cubicBezTo>
                <a:cubicBezTo>
                  <a:pt x="6636032" y="1313"/>
                  <a:pt x="6727907" y="3308"/>
                  <a:pt x="7013086" y="0"/>
                </a:cubicBezTo>
                <a:cubicBezTo>
                  <a:pt x="7298265" y="-3308"/>
                  <a:pt x="7662500" y="-33409"/>
                  <a:pt x="7842352" y="0"/>
                </a:cubicBezTo>
                <a:cubicBezTo>
                  <a:pt x="8022204" y="33409"/>
                  <a:pt x="8494026" y="-34211"/>
                  <a:pt x="8730851" y="0"/>
                </a:cubicBezTo>
                <a:cubicBezTo>
                  <a:pt x="8813538" y="-2"/>
                  <a:pt x="8897099" y="99845"/>
                  <a:pt x="8905783" y="174932"/>
                </a:cubicBezTo>
                <a:cubicBezTo>
                  <a:pt x="8896773" y="316268"/>
                  <a:pt x="8875183" y="719295"/>
                  <a:pt x="8905783" y="874637"/>
                </a:cubicBezTo>
                <a:cubicBezTo>
                  <a:pt x="8911445" y="975152"/>
                  <a:pt x="8836755" y="1054221"/>
                  <a:pt x="8730851" y="1049569"/>
                </a:cubicBezTo>
                <a:cubicBezTo>
                  <a:pt x="8534665" y="1036944"/>
                  <a:pt x="8193621" y="1015554"/>
                  <a:pt x="7901585" y="1049569"/>
                </a:cubicBezTo>
                <a:cubicBezTo>
                  <a:pt x="7609549" y="1083584"/>
                  <a:pt x="7612513" y="1038357"/>
                  <a:pt x="7500115" y="1049569"/>
                </a:cubicBezTo>
                <a:cubicBezTo>
                  <a:pt x="7387717" y="1060782"/>
                  <a:pt x="7215539" y="1062784"/>
                  <a:pt x="7013086" y="1049569"/>
                </a:cubicBezTo>
                <a:cubicBezTo>
                  <a:pt x="6810633" y="1036354"/>
                  <a:pt x="6508479" y="1045634"/>
                  <a:pt x="6269379" y="1049569"/>
                </a:cubicBezTo>
                <a:cubicBezTo>
                  <a:pt x="6030279" y="1053504"/>
                  <a:pt x="6012371" y="1051457"/>
                  <a:pt x="5867909" y="1049569"/>
                </a:cubicBezTo>
                <a:cubicBezTo>
                  <a:pt x="5723447" y="1047682"/>
                  <a:pt x="5593018" y="1034539"/>
                  <a:pt x="5466439" y="1049569"/>
                </a:cubicBezTo>
                <a:cubicBezTo>
                  <a:pt x="5339860" y="1064600"/>
                  <a:pt x="5093269" y="1074896"/>
                  <a:pt x="4893850" y="1049569"/>
                </a:cubicBezTo>
                <a:cubicBezTo>
                  <a:pt x="4694431" y="1024242"/>
                  <a:pt x="4689816" y="1055077"/>
                  <a:pt x="4492380" y="1049569"/>
                </a:cubicBezTo>
                <a:cubicBezTo>
                  <a:pt x="4294944" y="1044062"/>
                  <a:pt x="4243556" y="1054591"/>
                  <a:pt x="4005351" y="1049569"/>
                </a:cubicBezTo>
                <a:cubicBezTo>
                  <a:pt x="3767146" y="1044547"/>
                  <a:pt x="3756071" y="1061415"/>
                  <a:pt x="3603881" y="1049569"/>
                </a:cubicBezTo>
                <a:cubicBezTo>
                  <a:pt x="3451691" y="1037724"/>
                  <a:pt x="3355151" y="1071293"/>
                  <a:pt x="3116852" y="1049569"/>
                </a:cubicBezTo>
                <a:cubicBezTo>
                  <a:pt x="2878553" y="1027845"/>
                  <a:pt x="2806146" y="1029616"/>
                  <a:pt x="2715382" y="1049569"/>
                </a:cubicBezTo>
                <a:cubicBezTo>
                  <a:pt x="2624618" y="1069523"/>
                  <a:pt x="2356422" y="1054732"/>
                  <a:pt x="2142793" y="1049569"/>
                </a:cubicBezTo>
                <a:cubicBezTo>
                  <a:pt x="1929164" y="1044406"/>
                  <a:pt x="1806312" y="1079260"/>
                  <a:pt x="1484646" y="1049569"/>
                </a:cubicBezTo>
                <a:cubicBezTo>
                  <a:pt x="1162980" y="1019878"/>
                  <a:pt x="1020925" y="1046068"/>
                  <a:pt x="826498" y="1049569"/>
                </a:cubicBezTo>
                <a:cubicBezTo>
                  <a:pt x="632071" y="1053070"/>
                  <a:pt x="380078" y="1056438"/>
                  <a:pt x="174932" y="1049569"/>
                </a:cubicBezTo>
                <a:cubicBezTo>
                  <a:pt x="84696" y="1061787"/>
                  <a:pt x="10468" y="976208"/>
                  <a:pt x="0" y="874637"/>
                </a:cubicBezTo>
                <a:cubicBezTo>
                  <a:pt x="9903" y="671745"/>
                  <a:pt x="-22561" y="346524"/>
                  <a:pt x="0" y="174932"/>
                </a:cubicBezTo>
                <a:close/>
              </a:path>
              <a:path w="8905783" h="1049569" stroke="0" extrusionOk="0">
                <a:moveTo>
                  <a:pt x="0" y="174932"/>
                </a:moveTo>
                <a:cubicBezTo>
                  <a:pt x="10181" y="63694"/>
                  <a:pt x="75294" y="22534"/>
                  <a:pt x="174932" y="0"/>
                </a:cubicBezTo>
                <a:cubicBezTo>
                  <a:pt x="490907" y="-20392"/>
                  <a:pt x="586181" y="-25990"/>
                  <a:pt x="833080" y="0"/>
                </a:cubicBezTo>
                <a:cubicBezTo>
                  <a:pt x="1079979" y="25990"/>
                  <a:pt x="1354721" y="-3360"/>
                  <a:pt x="1662346" y="0"/>
                </a:cubicBezTo>
                <a:cubicBezTo>
                  <a:pt x="1969971" y="3360"/>
                  <a:pt x="2147310" y="-25251"/>
                  <a:pt x="2491612" y="0"/>
                </a:cubicBezTo>
                <a:cubicBezTo>
                  <a:pt x="2835914" y="25251"/>
                  <a:pt x="2795922" y="13473"/>
                  <a:pt x="3064200" y="0"/>
                </a:cubicBezTo>
                <a:cubicBezTo>
                  <a:pt x="3332478" y="-13473"/>
                  <a:pt x="3550853" y="23943"/>
                  <a:pt x="3807907" y="0"/>
                </a:cubicBezTo>
                <a:cubicBezTo>
                  <a:pt x="4064961" y="-23943"/>
                  <a:pt x="4232818" y="10090"/>
                  <a:pt x="4637173" y="0"/>
                </a:cubicBezTo>
                <a:cubicBezTo>
                  <a:pt x="5041528" y="-10090"/>
                  <a:pt x="5079771" y="20357"/>
                  <a:pt x="5209761" y="0"/>
                </a:cubicBezTo>
                <a:cubicBezTo>
                  <a:pt x="5339751" y="-20357"/>
                  <a:pt x="5542955" y="26566"/>
                  <a:pt x="5867909" y="0"/>
                </a:cubicBezTo>
                <a:cubicBezTo>
                  <a:pt x="6192863" y="-26566"/>
                  <a:pt x="6134205" y="-2136"/>
                  <a:pt x="6269379" y="0"/>
                </a:cubicBezTo>
                <a:cubicBezTo>
                  <a:pt x="6404553" y="2136"/>
                  <a:pt x="6654950" y="14211"/>
                  <a:pt x="7013086" y="0"/>
                </a:cubicBezTo>
                <a:cubicBezTo>
                  <a:pt x="7371222" y="-14211"/>
                  <a:pt x="7246325" y="3018"/>
                  <a:pt x="7414556" y="0"/>
                </a:cubicBezTo>
                <a:cubicBezTo>
                  <a:pt x="7582787" y="-3018"/>
                  <a:pt x="7774795" y="-1710"/>
                  <a:pt x="7987144" y="0"/>
                </a:cubicBezTo>
                <a:cubicBezTo>
                  <a:pt x="8199493" y="1710"/>
                  <a:pt x="8519446" y="-4801"/>
                  <a:pt x="8730851" y="0"/>
                </a:cubicBezTo>
                <a:cubicBezTo>
                  <a:pt x="8824624" y="-1381"/>
                  <a:pt x="8888187" y="93899"/>
                  <a:pt x="8905783" y="174932"/>
                </a:cubicBezTo>
                <a:cubicBezTo>
                  <a:pt x="8935078" y="461540"/>
                  <a:pt x="8909741" y="542782"/>
                  <a:pt x="8905783" y="874637"/>
                </a:cubicBezTo>
                <a:cubicBezTo>
                  <a:pt x="8906136" y="968877"/>
                  <a:pt x="8835847" y="1051724"/>
                  <a:pt x="8730851" y="1049569"/>
                </a:cubicBezTo>
                <a:cubicBezTo>
                  <a:pt x="8550159" y="1035839"/>
                  <a:pt x="8411429" y="1032706"/>
                  <a:pt x="8158263" y="1049569"/>
                </a:cubicBezTo>
                <a:cubicBezTo>
                  <a:pt x="7905097" y="1066432"/>
                  <a:pt x="7572027" y="1035719"/>
                  <a:pt x="7414556" y="1049569"/>
                </a:cubicBezTo>
                <a:cubicBezTo>
                  <a:pt x="7257085" y="1063419"/>
                  <a:pt x="6997135" y="1044944"/>
                  <a:pt x="6841967" y="1049569"/>
                </a:cubicBezTo>
                <a:cubicBezTo>
                  <a:pt x="6686799" y="1054194"/>
                  <a:pt x="6552952" y="1073239"/>
                  <a:pt x="6354938" y="1049569"/>
                </a:cubicBezTo>
                <a:cubicBezTo>
                  <a:pt x="6156924" y="1025899"/>
                  <a:pt x="5768712" y="1068889"/>
                  <a:pt x="5525672" y="1049569"/>
                </a:cubicBezTo>
                <a:cubicBezTo>
                  <a:pt x="5282632" y="1030249"/>
                  <a:pt x="5165187" y="1026105"/>
                  <a:pt x="5038643" y="1049569"/>
                </a:cubicBezTo>
                <a:cubicBezTo>
                  <a:pt x="4912099" y="1073033"/>
                  <a:pt x="4696022" y="1060467"/>
                  <a:pt x="4551614" y="1049569"/>
                </a:cubicBezTo>
                <a:cubicBezTo>
                  <a:pt x="4407206" y="1038671"/>
                  <a:pt x="4150717" y="1079467"/>
                  <a:pt x="3807907" y="1049569"/>
                </a:cubicBezTo>
                <a:cubicBezTo>
                  <a:pt x="3465097" y="1019671"/>
                  <a:pt x="3320273" y="1065505"/>
                  <a:pt x="3064200" y="1049569"/>
                </a:cubicBezTo>
                <a:cubicBezTo>
                  <a:pt x="2808127" y="1033633"/>
                  <a:pt x="2514654" y="1081982"/>
                  <a:pt x="2320493" y="1049569"/>
                </a:cubicBezTo>
                <a:cubicBezTo>
                  <a:pt x="2126332" y="1017156"/>
                  <a:pt x="2023451" y="1062524"/>
                  <a:pt x="1833464" y="1049569"/>
                </a:cubicBezTo>
                <a:cubicBezTo>
                  <a:pt x="1643477" y="1036614"/>
                  <a:pt x="1326888" y="1058360"/>
                  <a:pt x="1175316" y="1049569"/>
                </a:cubicBezTo>
                <a:cubicBezTo>
                  <a:pt x="1023744" y="1040778"/>
                  <a:pt x="443654" y="1021265"/>
                  <a:pt x="174932" y="1049569"/>
                </a:cubicBezTo>
                <a:cubicBezTo>
                  <a:pt x="81690" y="1029431"/>
                  <a:pt x="-2479" y="993332"/>
                  <a:pt x="0" y="874637"/>
                </a:cubicBezTo>
                <a:cubicBezTo>
                  <a:pt x="7646" y="536208"/>
                  <a:pt x="-31260" y="452697"/>
                  <a:pt x="0" y="1749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المستثمرين الذين يسعون </a:t>
            </a:r>
            <a:r>
              <a:rPr lang="ar-EG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لتحقيق عوائد أعلى قد يفضلون الأسهم ذات بيتا عالية</a:t>
            </a:r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لأنها توفر فرصة لتحقيق أرباح كبيرة في أوقات السوق الصاعدة، رغم أنها تأتي مع مخاطر أكبر في أوقات السوق الهابطة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7F83FE-C6A9-2128-8D8D-7A27C157A41E}"/>
              </a:ext>
            </a:extLst>
          </p:cNvPr>
          <p:cNvSpPr/>
          <p:nvPr/>
        </p:nvSpPr>
        <p:spPr>
          <a:xfrm>
            <a:off x="10170212" y="3988642"/>
            <a:ext cx="1831628" cy="824857"/>
          </a:xfrm>
          <a:prstGeom prst="roundRect">
            <a:avLst/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توازن المحفظة</a:t>
            </a:r>
            <a:endParaRPr lang="en-US" dirty="0">
              <a:solidFill>
                <a:srgbClr val="FF0000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6B02F0-D2EA-3D1E-CF5D-D49F6C877D63}"/>
              </a:ext>
            </a:extLst>
          </p:cNvPr>
          <p:cNvSpPr/>
          <p:nvPr/>
        </p:nvSpPr>
        <p:spPr>
          <a:xfrm>
            <a:off x="897962" y="3868477"/>
            <a:ext cx="8905783" cy="1331596"/>
          </a:xfrm>
          <a:custGeom>
            <a:avLst/>
            <a:gdLst>
              <a:gd name="connsiteX0" fmla="*/ 0 w 8905783"/>
              <a:gd name="connsiteY0" fmla="*/ 221937 h 1331596"/>
              <a:gd name="connsiteX1" fmla="*/ 221937 w 8905783"/>
              <a:gd name="connsiteY1" fmla="*/ 0 h 1331596"/>
              <a:gd name="connsiteX2" fmla="*/ 872853 w 8905783"/>
              <a:gd name="connsiteY2" fmla="*/ 0 h 1331596"/>
              <a:gd name="connsiteX3" fmla="*/ 1439150 w 8905783"/>
              <a:gd name="connsiteY3" fmla="*/ 0 h 1331596"/>
              <a:gd name="connsiteX4" fmla="*/ 2174685 w 8905783"/>
              <a:gd name="connsiteY4" fmla="*/ 0 h 1331596"/>
              <a:gd name="connsiteX5" fmla="*/ 2994839 w 8905783"/>
              <a:gd name="connsiteY5" fmla="*/ 0 h 1331596"/>
              <a:gd name="connsiteX6" fmla="*/ 3730375 w 8905783"/>
              <a:gd name="connsiteY6" fmla="*/ 0 h 1331596"/>
              <a:gd name="connsiteX7" fmla="*/ 4465910 w 8905783"/>
              <a:gd name="connsiteY7" fmla="*/ 0 h 1331596"/>
              <a:gd name="connsiteX8" fmla="*/ 5032207 w 8905783"/>
              <a:gd name="connsiteY8" fmla="*/ 0 h 1331596"/>
              <a:gd name="connsiteX9" fmla="*/ 5852361 w 8905783"/>
              <a:gd name="connsiteY9" fmla="*/ 0 h 1331596"/>
              <a:gd name="connsiteX10" fmla="*/ 6672515 w 8905783"/>
              <a:gd name="connsiteY10" fmla="*/ 0 h 1331596"/>
              <a:gd name="connsiteX11" fmla="*/ 7069574 w 8905783"/>
              <a:gd name="connsiteY11" fmla="*/ 0 h 1331596"/>
              <a:gd name="connsiteX12" fmla="*/ 7889728 w 8905783"/>
              <a:gd name="connsiteY12" fmla="*/ 0 h 1331596"/>
              <a:gd name="connsiteX13" fmla="*/ 8683846 w 8905783"/>
              <a:gd name="connsiteY13" fmla="*/ 0 h 1331596"/>
              <a:gd name="connsiteX14" fmla="*/ 8905783 w 8905783"/>
              <a:gd name="connsiteY14" fmla="*/ 221937 h 1331596"/>
              <a:gd name="connsiteX15" fmla="*/ 8905783 w 8905783"/>
              <a:gd name="connsiteY15" fmla="*/ 683552 h 1331596"/>
              <a:gd name="connsiteX16" fmla="*/ 8905783 w 8905783"/>
              <a:gd name="connsiteY16" fmla="*/ 1109659 h 1331596"/>
              <a:gd name="connsiteX17" fmla="*/ 8683846 w 8905783"/>
              <a:gd name="connsiteY17" fmla="*/ 1331596 h 1331596"/>
              <a:gd name="connsiteX18" fmla="*/ 8202168 w 8905783"/>
              <a:gd name="connsiteY18" fmla="*/ 1331596 h 1331596"/>
              <a:gd name="connsiteX19" fmla="*/ 7805109 w 8905783"/>
              <a:gd name="connsiteY19" fmla="*/ 1331596 h 1331596"/>
              <a:gd name="connsiteX20" fmla="*/ 7238812 w 8905783"/>
              <a:gd name="connsiteY20" fmla="*/ 1331596 h 1331596"/>
              <a:gd name="connsiteX21" fmla="*/ 6841754 w 8905783"/>
              <a:gd name="connsiteY21" fmla="*/ 1331596 h 1331596"/>
              <a:gd name="connsiteX22" fmla="*/ 6360076 w 8905783"/>
              <a:gd name="connsiteY22" fmla="*/ 1331596 h 1331596"/>
              <a:gd name="connsiteX23" fmla="*/ 5963017 w 8905783"/>
              <a:gd name="connsiteY23" fmla="*/ 1331596 h 1331596"/>
              <a:gd name="connsiteX24" fmla="*/ 5481339 w 8905783"/>
              <a:gd name="connsiteY24" fmla="*/ 1331596 h 1331596"/>
              <a:gd name="connsiteX25" fmla="*/ 5084280 w 8905783"/>
              <a:gd name="connsiteY25" fmla="*/ 1331596 h 1331596"/>
              <a:gd name="connsiteX26" fmla="*/ 4517983 w 8905783"/>
              <a:gd name="connsiteY26" fmla="*/ 1331596 h 1331596"/>
              <a:gd name="connsiteX27" fmla="*/ 3867067 w 8905783"/>
              <a:gd name="connsiteY27" fmla="*/ 1331596 h 1331596"/>
              <a:gd name="connsiteX28" fmla="*/ 3216151 w 8905783"/>
              <a:gd name="connsiteY28" fmla="*/ 1331596 h 1331596"/>
              <a:gd name="connsiteX29" fmla="*/ 2480616 w 8905783"/>
              <a:gd name="connsiteY29" fmla="*/ 1331596 h 1331596"/>
              <a:gd name="connsiteX30" fmla="*/ 2083557 w 8905783"/>
              <a:gd name="connsiteY30" fmla="*/ 1331596 h 1331596"/>
              <a:gd name="connsiteX31" fmla="*/ 1601879 w 8905783"/>
              <a:gd name="connsiteY31" fmla="*/ 1331596 h 1331596"/>
              <a:gd name="connsiteX32" fmla="*/ 781725 w 8905783"/>
              <a:gd name="connsiteY32" fmla="*/ 1331596 h 1331596"/>
              <a:gd name="connsiteX33" fmla="*/ 221937 w 8905783"/>
              <a:gd name="connsiteY33" fmla="*/ 1331596 h 1331596"/>
              <a:gd name="connsiteX34" fmla="*/ 0 w 8905783"/>
              <a:gd name="connsiteY34" fmla="*/ 1109659 h 1331596"/>
              <a:gd name="connsiteX35" fmla="*/ 0 w 8905783"/>
              <a:gd name="connsiteY35" fmla="*/ 683552 h 1331596"/>
              <a:gd name="connsiteX36" fmla="*/ 0 w 8905783"/>
              <a:gd name="connsiteY36" fmla="*/ 221937 h 133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905783" h="1331596" fill="none" extrusionOk="0">
                <a:moveTo>
                  <a:pt x="0" y="221937"/>
                </a:moveTo>
                <a:cubicBezTo>
                  <a:pt x="-4365" y="105314"/>
                  <a:pt x="94871" y="2830"/>
                  <a:pt x="221937" y="0"/>
                </a:cubicBezTo>
                <a:cubicBezTo>
                  <a:pt x="375267" y="-13241"/>
                  <a:pt x="678547" y="21293"/>
                  <a:pt x="872853" y="0"/>
                </a:cubicBezTo>
                <a:cubicBezTo>
                  <a:pt x="1067159" y="-21293"/>
                  <a:pt x="1291679" y="-26036"/>
                  <a:pt x="1439150" y="0"/>
                </a:cubicBezTo>
                <a:cubicBezTo>
                  <a:pt x="1586621" y="26036"/>
                  <a:pt x="2015577" y="2580"/>
                  <a:pt x="2174685" y="0"/>
                </a:cubicBezTo>
                <a:cubicBezTo>
                  <a:pt x="2333793" y="-2580"/>
                  <a:pt x="2779405" y="-18952"/>
                  <a:pt x="2994839" y="0"/>
                </a:cubicBezTo>
                <a:cubicBezTo>
                  <a:pt x="3210273" y="18952"/>
                  <a:pt x="3468903" y="-7488"/>
                  <a:pt x="3730375" y="0"/>
                </a:cubicBezTo>
                <a:cubicBezTo>
                  <a:pt x="3991847" y="7488"/>
                  <a:pt x="4227636" y="-27618"/>
                  <a:pt x="4465910" y="0"/>
                </a:cubicBezTo>
                <a:cubicBezTo>
                  <a:pt x="4704184" y="27618"/>
                  <a:pt x="4849083" y="-21760"/>
                  <a:pt x="5032207" y="0"/>
                </a:cubicBezTo>
                <a:cubicBezTo>
                  <a:pt x="5215331" y="21760"/>
                  <a:pt x="5454595" y="-2853"/>
                  <a:pt x="5852361" y="0"/>
                </a:cubicBezTo>
                <a:cubicBezTo>
                  <a:pt x="6250127" y="2853"/>
                  <a:pt x="6340653" y="-10464"/>
                  <a:pt x="6672515" y="0"/>
                </a:cubicBezTo>
                <a:cubicBezTo>
                  <a:pt x="7004377" y="10464"/>
                  <a:pt x="6927303" y="5892"/>
                  <a:pt x="7069574" y="0"/>
                </a:cubicBezTo>
                <a:cubicBezTo>
                  <a:pt x="7211845" y="-5892"/>
                  <a:pt x="7544598" y="37820"/>
                  <a:pt x="7889728" y="0"/>
                </a:cubicBezTo>
                <a:cubicBezTo>
                  <a:pt x="8234858" y="-37820"/>
                  <a:pt x="8322390" y="1905"/>
                  <a:pt x="8683846" y="0"/>
                </a:cubicBezTo>
                <a:cubicBezTo>
                  <a:pt x="8817324" y="7518"/>
                  <a:pt x="8922338" y="107654"/>
                  <a:pt x="8905783" y="221937"/>
                </a:cubicBezTo>
                <a:cubicBezTo>
                  <a:pt x="8916516" y="419097"/>
                  <a:pt x="8896418" y="575371"/>
                  <a:pt x="8905783" y="683552"/>
                </a:cubicBezTo>
                <a:cubicBezTo>
                  <a:pt x="8915148" y="791734"/>
                  <a:pt x="8907509" y="897915"/>
                  <a:pt x="8905783" y="1109659"/>
                </a:cubicBezTo>
                <a:cubicBezTo>
                  <a:pt x="8916283" y="1252788"/>
                  <a:pt x="8788146" y="1329377"/>
                  <a:pt x="8683846" y="1331596"/>
                </a:cubicBezTo>
                <a:cubicBezTo>
                  <a:pt x="8546981" y="1308068"/>
                  <a:pt x="8419513" y="1332034"/>
                  <a:pt x="8202168" y="1331596"/>
                </a:cubicBezTo>
                <a:cubicBezTo>
                  <a:pt x="7984823" y="1331158"/>
                  <a:pt x="7909135" y="1330166"/>
                  <a:pt x="7805109" y="1331596"/>
                </a:cubicBezTo>
                <a:cubicBezTo>
                  <a:pt x="7701083" y="1333026"/>
                  <a:pt x="7471224" y="1350969"/>
                  <a:pt x="7238812" y="1331596"/>
                </a:cubicBezTo>
                <a:cubicBezTo>
                  <a:pt x="7006400" y="1312223"/>
                  <a:pt x="6922378" y="1319157"/>
                  <a:pt x="6841754" y="1331596"/>
                </a:cubicBezTo>
                <a:cubicBezTo>
                  <a:pt x="6761130" y="1344035"/>
                  <a:pt x="6480298" y="1348399"/>
                  <a:pt x="6360076" y="1331596"/>
                </a:cubicBezTo>
                <a:cubicBezTo>
                  <a:pt x="6239854" y="1314793"/>
                  <a:pt x="6091288" y="1319127"/>
                  <a:pt x="5963017" y="1331596"/>
                </a:cubicBezTo>
                <a:cubicBezTo>
                  <a:pt x="5834746" y="1344065"/>
                  <a:pt x="5659589" y="1313609"/>
                  <a:pt x="5481339" y="1331596"/>
                </a:cubicBezTo>
                <a:cubicBezTo>
                  <a:pt x="5303089" y="1349583"/>
                  <a:pt x="5282738" y="1344740"/>
                  <a:pt x="5084280" y="1331596"/>
                </a:cubicBezTo>
                <a:cubicBezTo>
                  <a:pt x="4885822" y="1318452"/>
                  <a:pt x="4791172" y="1322479"/>
                  <a:pt x="4517983" y="1331596"/>
                </a:cubicBezTo>
                <a:cubicBezTo>
                  <a:pt x="4244794" y="1340713"/>
                  <a:pt x="4099209" y="1343056"/>
                  <a:pt x="3867067" y="1331596"/>
                </a:cubicBezTo>
                <a:cubicBezTo>
                  <a:pt x="3634925" y="1320136"/>
                  <a:pt x="3465920" y="1357292"/>
                  <a:pt x="3216151" y="1331596"/>
                </a:cubicBezTo>
                <a:cubicBezTo>
                  <a:pt x="2966382" y="1305900"/>
                  <a:pt x="2742177" y="1328043"/>
                  <a:pt x="2480616" y="1331596"/>
                </a:cubicBezTo>
                <a:cubicBezTo>
                  <a:pt x="2219055" y="1335149"/>
                  <a:pt x="2207259" y="1331154"/>
                  <a:pt x="2083557" y="1331596"/>
                </a:cubicBezTo>
                <a:cubicBezTo>
                  <a:pt x="1959855" y="1332038"/>
                  <a:pt x="1787286" y="1314759"/>
                  <a:pt x="1601879" y="1331596"/>
                </a:cubicBezTo>
                <a:cubicBezTo>
                  <a:pt x="1416472" y="1348433"/>
                  <a:pt x="1137812" y="1322214"/>
                  <a:pt x="781725" y="1331596"/>
                </a:cubicBezTo>
                <a:cubicBezTo>
                  <a:pt x="425638" y="1340978"/>
                  <a:pt x="435218" y="1345261"/>
                  <a:pt x="221937" y="1331596"/>
                </a:cubicBezTo>
                <a:cubicBezTo>
                  <a:pt x="95209" y="1305505"/>
                  <a:pt x="13585" y="1223610"/>
                  <a:pt x="0" y="1109659"/>
                </a:cubicBezTo>
                <a:cubicBezTo>
                  <a:pt x="-17475" y="1011762"/>
                  <a:pt x="1490" y="890597"/>
                  <a:pt x="0" y="683552"/>
                </a:cubicBezTo>
                <a:cubicBezTo>
                  <a:pt x="-1490" y="476507"/>
                  <a:pt x="-9431" y="372884"/>
                  <a:pt x="0" y="221937"/>
                </a:cubicBezTo>
                <a:close/>
              </a:path>
              <a:path w="8905783" h="1331596" stroke="0" extrusionOk="0">
                <a:moveTo>
                  <a:pt x="0" y="221937"/>
                </a:moveTo>
                <a:cubicBezTo>
                  <a:pt x="15265" y="77437"/>
                  <a:pt x="96950" y="17985"/>
                  <a:pt x="221937" y="0"/>
                </a:cubicBezTo>
                <a:cubicBezTo>
                  <a:pt x="523094" y="-13908"/>
                  <a:pt x="679706" y="28366"/>
                  <a:pt x="872853" y="0"/>
                </a:cubicBezTo>
                <a:cubicBezTo>
                  <a:pt x="1066000" y="-28366"/>
                  <a:pt x="1448941" y="-7208"/>
                  <a:pt x="1693007" y="0"/>
                </a:cubicBezTo>
                <a:cubicBezTo>
                  <a:pt x="1937073" y="7208"/>
                  <a:pt x="2276978" y="-30238"/>
                  <a:pt x="2513162" y="0"/>
                </a:cubicBezTo>
                <a:cubicBezTo>
                  <a:pt x="2749347" y="30238"/>
                  <a:pt x="2814230" y="22079"/>
                  <a:pt x="3079459" y="0"/>
                </a:cubicBezTo>
                <a:cubicBezTo>
                  <a:pt x="3344688" y="-22079"/>
                  <a:pt x="3629393" y="-22692"/>
                  <a:pt x="3814994" y="0"/>
                </a:cubicBezTo>
                <a:cubicBezTo>
                  <a:pt x="4000595" y="22692"/>
                  <a:pt x="4266900" y="15912"/>
                  <a:pt x="4635148" y="0"/>
                </a:cubicBezTo>
                <a:cubicBezTo>
                  <a:pt x="5003396" y="-15912"/>
                  <a:pt x="5056788" y="21645"/>
                  <a:pt x="5201445" y="0"/>
                </a:cubicBezTo>
                <a:cubicBezTo>
                  <a:pt x="5346102" y="-21645"/>
                  <a:pt x="5643345" y="8120"/>
                  <a:pt x="5852361" y="0"/>
                </a:cubicBezTo>
                <a:cubicBezTo>
                  <a:pt x="6061377" y="-8120"/>
                  <a:pt x="6066251" y="-13179"/>
                  <a:pt x="6249420" y="0"/>
                </a:cubicBezTo>
                <a:cubicBezTo>
                  <a:pt x="6432589" y="13179"/>
                  <a:pt x="6791645" y="-22656"/>
                  <a:pt x="6984955" y="0"/>
                </a:cubicBezTo>
                <a:cubicBezTo>
                  <a:pt x="7178266" y="22656"/>
                  <a:pt x="7268703" y="16814"/>
                  <a:pt x="7382014" y="0"/>
                </a:cubicBezTo>
                <a:cubicBezTo>
                  <a:pt x="7495325" y="-16814"/>
                  <a:pt x="7676662" y="-26635"/>
                  <a:pt x="7948311" y="0"/>
                </a:cubicBezTo>
                <a:cubicBezTo>
                  <a:pt x="8219960" y="26635"/>
                  <a:pt x="8357241" y="21090"/>
                  <a:pt x="8683846" y="0"/>
                </a:cubicBezTo>
                <a:cubicBezTo>
                  <a:pt x="8781132" y="-12301"/>
                  <a:pt x="8888755" y="114440"/>
                  <a:pt x="8905783" y="221937"/>
                </a:cubicBezTo>
                <a:cubicBezTo>
                  <a:pt x="8903355" y="322373"/>
                  <a:pt x="8925902" y="515233"/>
                  <a:pt x="8905783" y="674675"/>
                </a:cubicBezTo>
                <a:cubicBezTo>
                  <a:pt x="8885664" y="834117"/>
                  <a:pt x="8916163" y="963827"/>
                  <a:pt x="8905783" y="1109659"/>
                </a:cubicBezTo>
                <a:cubicBezTo>
                  <a:pt x="8906765" y="1223315"/>
                  <a:pt x="8790344" y="1350145"/>
                  <a:pt x="8683846" y="1331596"/>
                </a:cubicBezTo>
                <a:cubicBezTo>
                  <a:pt x="8520352" y="1321613"/>
                  <a:pt x="8342653" y="1329315"/>
                  <a:pt x="8117549" y="1331596"/>
                </a:cubicBezTo>
                <a:cubicBezTo>
                  <a:pt x="7892445" y="1333877"/>
                  <a:pt x="7830072" y="1328035"/>
                  <a:pt x="7551252" y="1331596"/>
                </a:cubicBezTo>
                <a:cubicBezTo>
                  <a:pt x="7272432" y="1335157"/>
                  <a:pt x="7192944" y="1308298"/>
                  <a:pt x="7069574" y="1331596"/>
                </a:cubicBezTo>
                <a:cubicBezTo>
                  <a:pt x="6946204" y="1354894"/>
                  <a:pt x="6467984" y="1321877"/>
                  <a:pt x="6249420" y="1331596"/>
                </a:cubicBezTo>
                <a:cubicBezTo>
                  <a:pt x="6030856" y="1341315"/>
                  <a:pt x="5965417" y="1329198"/>
                  <a:pt x="5767742" y="1331596"/>
                </a:cubicBezTo>
                <a:cubicBezTo>
                  <a:pt x="5570067" y="1333994"/>
                  <a:pt x="5480695" y="1309720"/>
                  <a:pt x="5286064" y="1331596"/>
                </a:cubicBezTo>
                <a:cubicBezTo>
                  <a:pt x="5091433" y="1353472"/>
                  <a:pt x="4870813" y="1314075"/>
                  <a:pt x="4550529" y="1331596"/>
                </a:cubicBezTo>
                <a:cubicBezTo>
                  <a:pt x="4230245" y="1349117"/>
                  <a:pt x="4007074" y="1332454"/>
                  <a:pt x="3814994" y="1331596"/>
                </a:cubicBezTo>
                <a:cubicBezTo>
                  <a:pt x="3622915" y="1330738"/>
                  <a:pt x="3442546" y="1311492"/>
                  <a:pt x="3079459" y="1331596"/>
                </a:cubicBezTo>
                <a:cubicBezTo>
                  <a:pt x="2716373" y="1351700"/>
                  <a:pt x="2811864" y="1329885"/>
                  <a:pt x="2597781" y="1331596"/>
                </a:cubicBezTo>
                <a:cubicBezTo>
                  <a:pt x="2383698" y="1333307"/>
                  <a:pt x="2234018" y="1334924"/>
                  <a:pt x="1946865" y="1331596"/>
                </a:cubicBezTo>
                <a:cubicBezTo>
                  <a:pt x="1659712" y="1328268"/>
                  <a:pt x="1610108" y="1309689"/>
                  <a:pt x="1380568" y="1331596"/>
                </a:cubicBezTo>
                <a:cubicBezTo>
                  <a:pt x="1151028" y="1353503"/>
                  <a:pt x="1168323" y="1313910"/>
                  <a:pt x="983509" y="1331596"/>
                </a:cubicBezTo>
                <a:cubicBezTo>
                  <a:pt x="798695" y="1349282"/>
                  <a:pt x="379415" y="1339317"/>
                  <a:pt x="221937" y="1331596"/>
                </a:cubicBezTo>
                <a:cubicBezTo>
                  <a:pt x="103477" y="1317459"/>
                  <a:pt x="-3939" y="1234922"/>
                  <a:pt x="0" y="1109659"/>
                </a:cubicBezTo>
                <a:cubicBezTo>
                  <a:pt x="-14026" y="907230"/>
                  <a:pt x="-18346" y="839013"/>
                  <a:pt x="0" y="683552"/>
                </a:cubicBezTo>
                <a:cubicBezTo>
                  <a:pt x="18346" y="528091"/>
                  <a:pt x="-18869" y="372711"/>
                  <a:pt x="0" y="22193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يمكن للمستثمرين استخدام بيتا لتحقيق توازن في محافظهم الاستثمارية من خلال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مزيج من الأسهم ذات بيتا عالية ومنخفضة</a:t>
            </a:r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مما يساعد في تحقيق توازن بين المخاطر والعوائد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08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741" y="6169531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21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المخاطرة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1354264" y="157546"/>
            <a:ext cx="2622235" cy="399590"/>
          </a:xfrm>
          <a:prstGeom prst="roundRect">
            <a:avLst/>
          </a:pr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أهمية دراسة نسب المخاطرة؟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EFBA0A-5D84-6F14-3D83-CE4260C65C7E}"/>
              </a:ext>
            </a:extLst>
          </p:cNvPr>
          <p:cNvSpPr/>
          <p:nvPr/>
        </p:nvSpPr>
        <p:spPr>
          <a:xfrm>
            <a:off x="9086949" y="1230509"/>
            <a:ext cx="2472095" cy="999603"/>
          </a:xfrm>
          <a:custGeom>
            <a:avLst/>
            <a:gdLst>
              <a:gd name="connsiteX0" fmla="*/ 0 w 2472095"/>
              <a:gd name="connsiteY0" fmla="*/ 166604 h 999603"/>
              <a:gd name="connsiteX1" fmla="*/ 166604 w 2472095"/>
              <a:gd name="connsiteY1" fmla="*/ 0 h 999603"/>
              <a:gd name="connsiteX2" fmla="*/ 2305491 w 2472095"/>
              <a:gd name="connsiteY2" fmla="*/ 0 h 999603"/>
              <a:gd name="connsiteX3" fmla="*/ 2472095 w 2472095"/>
              <a:gd name="connsiteY3" fmla="*/ 166604 h 999603"/>
              <a:gd name="connsiteX4" fmla="*/ 2472095 w 2472095"/>
              <a:gd name="connsiteY4" fmla="*/ 832999 h 999603"/>
              <a:gd name="connsiteX5" fmla="*/ 2305491 w 2472095"/>
              <a:gd name="connsiteY5" fmla="*/ 999603 h 999603"/>
              <a:gd name="connsiteX6" fmla="*/ 166604 w 2472095"/>
              <a:gd name="connsiteY6" fmla="*/ 999603 h 999603"/>
              <a:gd name="connsiteX7" fmla="*/ 0 w 2472095"/>
              <a:gd name="connsiteY7" fmla="*/ 832999 h 999603"/>
              <a:gd name="connsiteX8" fmla="*/ 0 w 2472095"/>
              <a:gd name="connsiteY8" fmla="*/ 166604 h 99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2095" h="999603" fill="none" extrusionOk="0">
                <a:moveTo>
                  <a:pt x="0" y="166604"/>
                </a:moveTo>
                <a:cubicBezTo>
                  <a:pt x="-10930" y="70488"/>
                  <a:pt x="81759" y="1824"/>
                  <a:pt x="166604" y="0"/>
                </a:cubicBezTo>
                <a:cubicBezTo>
                  <a:pt x="931508" y="46744"/>
                  <a:pt x="1524419" y="-1657"/>
                  <a:pt x="2305491" y="0"/>
                </a:cubicBezTo>
                <a:cubicBezTo>
                  <a:pt x="2414578" y="-6063"/>
                  <a:pt x="2468415" y="75333"/>
                  <a:pt x="2472095" y="166604"/>
                </a:cubicBezTo>
                <a:cubicBezTo>
                  <a:pt x="2419972" y="404911"/>
                  <a:pt x="2486123" y="725924"/>
                  <a:pt x="2472095" y="832999"/>
                </a:cubicBezTo>
                <a:cubicBezTo>
                  <a:pt x="2458733" y="923617"/>
                  <a:pt x="2400606" y="1005297"/>
                  <a:pt x="2305491" y="999603"/>
                </a:cubicBezTo>
                <a:cubicBezTo>
                  <a:pt x="1965610" y="867928"/>
                  <a:pt x="1179956" y="931195"/>
                  <a:pt x="166604" y="999603"/>
                </a:cubicBezTo>
                <a:cubicBezTo>
                  <a:pt x="72614" y="999526"/>
                  <a:pt x="-16128" y="932824"/>
                  <a:pt x="0" y="832999"/>
                </a:cubicBezTo>
                <a:cubicBezTo>
                  <a:pt x="-59718" y="595295"/>
                  <a:pt x="5508" y="355894"/>
                  <a:pt x="0" y="166604"/>
                </a:cubicBezTo>
                <a:close/>
              </a:path>
              <a:path w="2472095" h="999603" stroke="0" extrusionOk="0">
                <a:moveTo>
                  <a:pt x="0" y="166604"/>
                </a:moveTo>
                <a:cubicBezTo>
                  <a:pt x="-1997" y="72298"/>
                  <a:pt x="84000" y="4086"/>
                  <a:pt x="166604" y="0"/>
                </a:cubicBezTo>
                <a:cubicBezTo>
                  <a:pt x="586901" y="115994"/>
                  <a:pt x="1626239" y="-17967"/>
                  <a:pt x="2305491" y="0"/>
                </a:cubicBezTo>
                <a:cubicBezTo>
                  <a:pt x="2391201" y="-3243"/>
                  <a:pt x="2467892" y="73020"/>
                  <a:pt x="2472095" y="166604"/>
                </a:cubicBezTo>
                <a:cubicBezTo>
                  <a:pt x="2459941" y="390529"/>
                  <a:pt x="2497537" y="531177"/>
                  <a:pt x="2472095" y="832999"/>
                </a:cubicBezTo>
                <a:cubicBezTo>
                  <a:pt x="2485096" y="926239"/>
                  <a:pt x="2393959" y="995917"/>
                  <a:pt x="2305491" y="999603"/>
                </a:cubicBezTo>
                <a:cubicBezTo>
                  <a:pt x="2071466" y="1034775"/>
                  <a:pt x="817892" y="899618"/>
                  <a:pt x="166604" y="999603"/>
                </a:cubicBezTo>
                <a:cubicBezTo>
                  <a:pt x="79375" y="1010074"/>
                  <a:pt x="-5406" y="929032"/>
                  <a:pt x="0" y="832999"/>
                </a:cubicBezTo>
                <a:cubicBezTo>
                  <a:pt x="40395" y="724460"/>
                  <a:pt x="-7573" y="262934"/>
                  <a:pt x="0" y="166604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26451362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فهم المخاطر النظامية وغير النظامية</a:t>
            </a:r>
            <a:endParaRPr lang="en-US" dirty="0">
              <a:solidFill>
                <a:srgbClr val="FF0000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5017711" y="281638"/>
            <a:ext cx="3377927" cy="948871"/>
          </a:xfrm>
          <a:custGeom>
            <a:avLst/>
            <a:gdLst>
              <a:gd name="connsiteX0" fmla="*/ 0 w 3377927"/>
              <a:gd name="connsiteY0" fmla="*/ 158148 h 948871"/>
              <a:gd name="connsiteX1" fmla="*/ 158148 w 3377927"/>
              <a:gd name="connsiteY1" fmla="*/ 0 h 948871"/>
              <a:gd name="connsiteX2" fmla="*/ 3219779 w 3377927"/>
              <a:gd name="connsiteY2" fmla="*/ 0 h 948871"/>
              <a:gd name="connsiteX3" fmla="*/ 3377927 w 3377927"/>
              <a:gd name="connsiteY3" fmla="*/ 158148 h 948871"/>
              <a:gd name="connsiteX4" fmla="*/ 3377927 w 3377927"/>
              <a:gd name="connsiteY4" fmla="*/ 790723 h 948871"/>
              <a:gd name="connsiteX5" fmla="*/ 3219779 w 3377927"/>
              <a:gd name="connsiteY5" fmla="*/ 948871 h 948871"/>
              <a:gd name="connsiteX6" fmla="*/ 158148 w 3377927"/>
              <a:gd name="connsiteY6" fmla="*/ 948871 h 948871"/>
              <a:gd name="connsiteX7" fmla="*/ 0 w 3377927"/>
              <a:gd name="connsiteY7" fmla="*/ 790723 h 948871"/>
              <a:gd name="connsiteX8" fmla="*/ 0 w 3377927"/>
              <a:gd name="connsiteY8" fmla="*/ 158148 h 94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7927" h="948871" fill="none" extrusionOk="0">
                <a:moveTo>
                  <a:pt x="0" y="158148"/>
                </a:moveTo>
                <a:cubicBezTo>
                  <a:pt x="2825" y="63159"/>
                  <a:pt x="60717" y="8829"/>
                  <a:pt x="158148" y="0"/>
                </a:cubicBezTo>
                <a:cubicBezTo>
                  <a:pt x="1454980" y="120266"/>
                  <a:pt x="2184276" y="124504"/>
                  <a:pt x="3219779" y="0"/>
                </a:cubicBezTo>
                <a:cubicBezTo>
                  <a:pt x="3315423" y="-5804"/>
                  <a:pt x="3389585" y="76022"/>
                  <a:pt x="3377927" y="158148"/>
                </a:cubicBezTo>
                <a:cubicBezTo>
                  <a:pt x="3382479" y="449267"/>
                  <a:pt x="3382158" y="676408"/>
                  <a:pt x="3377927" y="790723"/>
                </a:cubicBezTo>
                <a:cubicBezTo>
                  <a:pt x="3363902" y="869363"/>
                  <a:pt x="3301856" y="963561"/>
                  <a:pt x="3219779" y="948871"/>
                </a:cubicBezTo>
                <a:cubicBezTo>
                  <a:pt x="2704291" y="958883"/>
                  <a:pt x="1145213" y="1059473"/>
                  <a:pt x="158148" y="948871"/>
                </a:cubicBezTo>
                <a:cubicBezTo>
                  <a:pt x="60499" y="960106"/>
                  <a:pt x="3193" y="877734"/>
                  <a:pt x="0" y="790723"/>
                </a:cubicBezTo>
                <a:cubicBezTo>
                  <a:pt x="-11729" y="639235"/>
                  <a:pt x="-36750" y="432319"/>
                  <a:pt x="0" y="158148"/>
                </a:cubicBezTo>
                <a:close/>
              </a:path>
              <a:path w="3377927" h="948871" stroke="0" extrusionOk="0">
                <a:moveTo>
                  <a:pt x="0" y="158148"/>
                </a:moveTo>
                <a:cubicBezTo>
                  <a:pt x="-2154" y="68168"/>
                  <a:pt x="68417" y="13945"/>
                  <a:pt x="158148" y="0"/>
                </a:cubicBezTo>
                <a:cubicBezTo>
                  <a:pt x="1418475" y="-12376"/>
                  <a:pt x="1887322" y="-128829"/>
                  <a:pt x="3219779" y="0"/>
                </a:cubicBezTo>
                <a:cubicBezTo>
                  <a:pt x="3306441" y="-4002"/>
                  <a:pt x="3375725" y="74461"/>
                  <a:pt x="3377927" y="158148"/>
                </a:cubicBezTo>
                <a:cubicBezTo>
                  <a:pt x="3418319" y="446191"/>
                  <a:pt x="3345631" y="640543"/>
                  <a:pt x="3377927" y="790723"/>
                </a:cubicBezTo>
                <a:cubicBezTo>
                  <a:pt x="3379107" y="884093"/>
                  <a:pt x="3295360" y="951379"/>
                  <a:pt x="3219779" y="948871"/>
                </a:cubicBezTo>
                <a:cubicBezTo>
                  <a:pt x="1764474" y="1034674"/>
                  <a:pt x="1549353" y="818788"/>
                  <a:pt x="158148" y="948871"/>
                </a:cubicBezTo>
                <a:cubicBezTo>
                  <a:pt x="70838" y="966059"/>
                  <a:pt x="10340" y="869761"/>
                  <a:pt x="0" y="790723"/>
                </a:cubicBezTo>
                <a:cubicBezTo>
                  <a:pt x="-4093" y="705448"/>
                  <a:pt x="39740" y="274028"/>
                  <a:pt x="0" y="158148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7303877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نسبة بيتا</a:t>
            </a:r>
          </a:p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 </a:t>
            </a:r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Beta Ratio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2503055" y="2492452"/>
            <a:ext cx="9151189" cy="1084934"/>
          </a:xfrm>
          <a:custGeom>
            <a:avLst/>
            <a:gdLst>
              <a:gd name="connsiteX0" fmla="*/ 0 w 9151189"/>
              <a:gd name="connsiteY0" fmla="*/ 180826 h 1084934"/>
              <a:gd name="connsiteX1" fmla="*/ 180826 w 9151189"/>
              <a:gd name="connsiteY1" fmla="*/ 0 h 1084934"/>
              <a:gd name="connsiteX2" fmla="*/ 856944 w 9151189"/>
              <a:gd name="connsiteY2" fmla="*/ 0 h 1084934"/>
              <a:gd name="connsiteX3" fmla="*/ 1445167 w 9151189"/>
              <a:gd name="connsiteY3" fmla="*/ 0 h 1084934"/>
              <a:gd name="connsiteX4" fmla="*/ 2209181 w 9151189"/>
              <a:gd name="connsiteY4" fmla="*/ 0 h 1084934"/>
              <a:gd name="connsiteX5" fmla="*/ 3061090 w 9151189"/>
              <a:gd name="connsiteY5" fmla="*/ 0 h 1084934"/>
              <a:gd name="connsiteX6" fmla="*/ 3825103 w 9151189"/>
              <a:gd name="connsiteY6" fmla="*/ 0 h 1084934"/>
              <a:gd name="connsiteX7" fmla="*/ 4589117 w 9151189"/>
              <a:gd name="connsiteY7" fmla="*/ 0 h 1084934"/>
              <a:gd name="connsiteX8" fmla="*/ 5177340 w 9151189"/>
              <a:gd name="connsiteY8" fmla="*/ 0 h 1084934"/>
              <a:gd name="connsiteX9" fmla="*/ 6029249 w 9151189"/>
              <a:gd name="connsiteY9" fmla="*/ 0 h 1084934"/>
              <a:gd name="connsiteX10" fmla="*/ 6881158 w 9151189"/>
              <a:gd name="connsiteY10" fmla="*/ 0 h 1084934"/>
              <a:gd name="connsiteX11" fmla="*/ 7293590 w 9151189"/>
              <a:gd name="connsiteY11" fmla="*/ 0 h 1084934"/>
              <a:gd name="connsiteX12" fmla="*/ 8145499 w 9151189"/>
              <a:gd name="connsiteY12" fmla="*/ 0 h 1084934"/>
              <a:gd name="connsiteX13" fmla="*/ 8970363 w 9151189"/>
              <a:gd name="connsiteY13" fmla="*/ 0 h 1084934"/>
              <a:gd name="connsiteX14" fmla="*/ 9151189 w 9151189"/>
              <a:gd name="connsiteY14" fmla="*/ 180826 h 1084934"/>
              <a:gd name="connsiteX15" fmla="*/ 9151189 w 9151189"/>
              <a:gd name="connsiteY15" fmla="*/ 556933 h 1084934"/>
              <a:gd name="connsiteX16" fmla="*/ 9151189 w 9151189"/>
              <a:gd name="connsiteY16" fmla="*/ 904108 h 1084934"/>
              <a:gd name="connsiteX17" fmla="*/ 8970363 w 9151189"/>
              <a:gd name="connsiteY17" fmla="*/ 1084934 h 1084934"/>
              <a:gd name="connsiteX18" fmla="*/ 8470036 w 9151189"/>
              <a:gd name="connsiteY18" fmla="*/ 1084934 h 1084934"/>
              <a:gd name="connsiteX19" fmla="*/ 8057603 w 9151189"/>
              <a:gd name="connsiteY19" fmla="*/ 1084934 h 1084934"/>
              <a:gd name="connsiteX20" fmla="*/ 7469381 w 9151189"/>
              <a:gd name="connsiteY20" fmla="*/ 1084934 h 1084934"/>
              <a:gd name="connsiteX21" fmla="*/ 7056948 w 9151189"/>
              <a:gd name="connsiteY21" fmla="*/ 1084934 h 1084934"/>
              <a:gd name="connsiteX22" fmla="*/ 6556621 w 9151189"/>
              <a:gd name="connsiteY22" fmla="*/ 1084934 h 1084934"/>
              <a:gd name="connsiteX23" fmla="*/ 6144189 w 9151189"/>
              <a:gd name="connsiteY23" fmla="*/ 1084934 h 1084934"/>
              <a:gd name="connsiteX24" fmla="*/ 5643861 w 9151189"/>
              <a:gd name="connsiteY24" fmla="*/ 1084934 h 1084934"/>
              <a:gd name="connsiteX25" fmla="*/ 5231429 w 9151189"/>
              <a:gd name="connsiteY25" fmla="*/ 1084934 h 1084934"/>
              <a:gd name="connsiteX26" fmla="*/ 4643206 w 9151189"/>
              <a:gd name="connsiteY26" fmla="*/ 1084934 h 1084934"/>
              <a:gd name="connsiteX27" fmla="*/ 3967088 w 9151189"/>
              <a:gd name="connsiteY27" fmla="*/ 1084934 h 1084934"/>
              <a:gd name="connsiteX28" fmla="*/ 3290970 w 9151189"/>
              <a:gd name="connsiteY28" fmla="*/ 1084934 h 1084934"/>
              <a:gd name="connsiteX29" fmla="*/ 2526956 w 9151189"/>
              <a:gd name="connsiteY29" fmla="*/ 1084934 h 1084934"/>
              <a:gd name="connsiteX30" fmla="*/ 2114524 w 9151189"/>
              <a:gd name="connsiteY30" fmla="*/ 1084934 h 1084934"/>
              <a:gd name="connsiteX31" fmla="*/ 1614197 w 9151189"/>
              <a:gd name="connsiteY31" fmla="*/ 1084934 h 1084934"/>
              <a:gd name="connsiteX32" fmla="*/ 762288 w 9151189"/>
              <a:gd name="connsiteY32" fmla="*/ 1084934 h 1084934"/>
              <a:gd name="connsiteX33" fmla="*/ 180826 w 9151189"/>
              <a:gd name="connsiteY33" fmla="*/ 1084934 h 1084934"/>
              <a:gd name="connsiteX34" fmla="*/ 0 w 9151189"/>
              <a:gd name="connsiteY34" fmla="*/ 904108 h 1084934"/>
              <a:gd name="connsiteX35" fmla="*/ 0 w 9151189"/>
              <a:gd name="connsiteY35" fmla="*/ 556933 h 1084934"/>
              <a:gd name="connsiteX36" fmla="*/ 0 w 9151189"/>
              <a:gd name="connsiteY36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51189" h="1084934" fill="none" extrusionOk="0">
                <a:moveTo>
                  <a:pt x="0" y="180826"/>
                </a:moveTo>
                <a:cubicBezTo>
                  <a:pt x="-7741" y="91509"/>
                  <a:pt x="60023" y="13183"/>
                  <a:pt x="180826" y="0"/>
                </a:cubicBezTo>
                <a:cubicBezTo>
                  <a:pt x="359605" y="-26290"/>
                  <a:pt x="674366" y="21270"/>
                  <a:pt x="856944" y="0"/>
                </a:cubicBezTo>
                <a:cubicBezTo>
                  <a:pt x="1039522" y="-21270"/>
                  <a:pt x="1240751" y="-5621"/>
                  <a:pt x="1445167" y="0"/>
                </a:cubicBezTo>
                <a:cubicBezTo>
                  <a:pt x="1649583" y="5621"/>
                  <a:pt x="2005557" y="27244"/>
                  <a:pt x="2209181" y="0"/>
                </a:cubicBezTo>
                <a:cubicBezTo>
                  <a:pt x="2412805" y="-27244"/>
                  <a:pt x="2734575" y="12528"/>
                  <a:pt x="3061090" y="0"/>
                </a:cubicBezTo>
                <a:cubicBezTo>
                  <a:pt x="3387605" y="-12528"/>
                  <a:pt x="3473526" y="1463"/>
                  <a:pt x="3825103" y="0"/>
                </a:cubicBezTo>
                <a:cubicBezTo>
                  <a:pt x="4176680" y="-1463"/>
                  <a:pt x="4386904" y="27951"/>
                  <a:pt x="4589117" y="0"/>
                </a:cubicBezTo>
                <a:cubicBezTo>
                  <a:pt x="4791330" y="-27951"/>
                  <a:pt x="5002967" y="-22252"/>
                  <a:pt x="5177340" y="0"/>
                </a:cubicBezTo>
                <a:cubicBezTo>
                  <a:pt x="5351713" y="22252"/>
                  <a:pt x="5636686" y="2417"/>
                  <a:pt x="6029249" y="0"/>
                </a:cubicBezTo>
                <a:cubicBezTo>
                  <a:pt x="6421812" y="-2417"/>
                  <a:pt x="6681648" y="-29030"/>
                  <a:pt x="6881158" y="0"/>
                </a:cubicBezTo>
                <a:cubicBezTo>
                  <a:pt x="7080668" y="29030"/>
                  <a:pt x="7149376" y="3891"/>
                  <a:pt x="7293590" y="0"/>
                </a:cubicBezTo>
                <a:cubicBezTo>
                  <a:pt x="7437804" y="-3891"/>
                  <a:pt x="7863826" y="5639"/>
                  <a:pt x="8145499" y="0"/>
                </a:cubicBezTo>
                <a:cubicBezTo>
                  <a:pt x="8427172" y="-5639"/>
                  <a:pt x="8766186" y="-33610"/>
                  <a:pt x="8970363" y="0"/>
                </a:cubicBezTo>
                <a:cubicBezTo>
                  <a:pt x="9079235" y="6207"/>
                  <a:pt x="9157129" y="83933"/>
                  <a:pt x="9151189" y="180826"/>
                </a:cubicBezTo>
                <a:cubicBezTo>
                  <a:pt x="9136065" y="279431"/>
                  <a:pt x="9146837" y="468732"/>
                  <a:pt x="9151189" y="556933"/>
                </a:cubicBezTo>
                <a:cubicBezTo>
                  <a:pt x="9155541" y="645134"/>
                  <a:pt x="9136142" y="808267"/>
                  <a:pt x="9151189" y="904108"/>
                </a:cubicBezTo>
                <a:cubicBezTo>
                  <a:pt x="9155761" y="1012926"/>
                  <a:pt x="9051014" y="1082600"/>
                  <a:pt x="8970363" y="1084934"/>
                </a:cubicBezTo>
                <a:cubicBezTo>
                  <a:pt x="8780242" y="1064030"/>
                  <a:pt x="8607194" y="1080433"/>
                  <a:pt x="8470036" y="1084934"/>
                </a:cubicBezTo>
                <a:cubicBezTo>
                  <a:pt x="8332878" y="1089435"/>
                  <a:pt x="8225450" y="1088954"/>
                  <a:pt x="8057603" y="1084934"/>
                </a:cubicBezTo>
                <a:cubicBezTo>
                  <a:pt x="7889756" y="1080914"/>
                  <a:pt x="7699570" y="1098529"/>
                  <a:pt x="7469381" y="1084934"/>
                </a:cubicBezTo>
                <a:cubicBezTo>
                  <a:pt x="7239192" y="1071339"/>
                  <a:pt x="7181987" y="1097349"/>
                  <a:pt x="7056948" y="1084934"/>
                </a:cubicBezTo>
                <a:cubicBezTo>
                  <a:pt x="6931909" y="1072519"/>
                  <a:pt x="6776595" y="1079607"/>
                  <a:pt x="6556621" y="1084934"/>
                </a:cubicBezTo>
                <a:cubicBezTo>
                  <a:pt x="6336647" y="1090261"/>
                  <a:pt x="6227373" y="1097060"/>
                  <a:pt x="6144189" y="1084934"/>
                </a:cubicBezTo>
                <a:cubicBezTo>
                  <a:pt x="6061005" y="1072808"/>
                  <a:pt x="5881825" y="1069851"/>
                  <a:pt x="5643861" y="1084934"/>
                </a:cubicBezTo>
                <a:cubicBezTo>
                  <a:pt x="5405897" y="1100017"/>
                  <a:pt x="5317024" y="1097037"/>
                  <a:pt x="5231429" y="1084934"/>
                </a:cubicBezTo>
                <a:cubicBezTo>
                  <a:pt x="5145834" y="1072831"/>
                  <a:pt x="4826100" y="1063151"/>
                  <a:pt x="4643206" y="1084934"/>
                </a:cubicBezTo>
                <a:cubicBezTo>
                  <a:pt x="4460312" y="1106717"/>
                  <a:pt x="4227397" y="1110855"/>
                  <a:pt x="3967088" y="1084934"/>
                </a:cubicBezTo>
                <a:cubicBezTo>
                  <a:pt x="3706779" y="1059013"/>
                  <a:pt x="3491673" y="1107332"/>
                  <a:pt x="3290970" y="1084934"/>
                </a:cubicBezTo>
                <a:cubicBezTo>
                  <a:pt x="3090267" y="1062536"/>
                  <a:pt x="2879662" y="1053673"/>
                  <a:pt x="2526956" y="1084934"/>
                </a:cubicBezTo>
                <a:cubicBezTo>
                  <a:pt x="2174250" y="1116195"/>
                  <a:pt x="2268609" y="1066880"/>
                  <a:pt x="2114524" y="1084934"/>
                </a:cubicBezTo>
                <a:cubicBezTo>
                  <a:pt x="1960439" y="1102988"/>
                  <a:pt x="1828253" y="1075474"/>
                  <a:pt x="1614197" y="1084934"/>
                </a:cubicBezTo>
                <a:cubicBezTo>
                  <a:pt x="1400141" y="1094394"/>
                  <a:pt x="1144022" y="1059550"/>
                  <a:pt x="762288" y="1084934"/>
                </a:cubicBezTo>
                <a:cubicBezTo>
                  <a:pt x="380554" y="1110318"/>
                  <a:pt x="429314" y="1080148"/>
                  <a:pt x="180826" y="1084934"/>
                </a:cubicBezTo>
                <a:cubicBezTo>
                  <a:pt x="78342" y="1068505"/>
                  <a:pt x="13697" y="995283"/>
                  <a:pt x="0" y="904108"/>
                </a:cubicBezTo>
                <a:cubicBezTo>
                  <a:pt x="16066" y="797615"/>
                  <a:pt x="-5710" y="636956"/>
                  <a:pt x="0" y="556933"/>
                </a:cubicBezTo>
                <a:cubicBezTo>
                  <a:pt x="5710" y="476911"/>
                  <a:pt x="3683" y="315944"/>
                  <a:pt x="0" y="180826"/>
                </a:cubicBezTo>
                <a:close/>
              </a:path>
              <a:path w="9151189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378425" y="1294"/>
                  <a:pt x="615222" y="-3357"/>
                  <a:pt x="856944" y="0"/>
                </a:cubicBezTo>
                <a:cubicBezTo>
                  <a:pt x="1098666" y="3357"/>
                  <a:pt x="1441471" y="13184"/>
                  <a:pt x="1708853" y="0"/>
                </a:cubicBezTo>
                <a:cubicBezTo>
                  <a:pt x="1976235" y="-13184"/>
                  <a:pt x="2368021" y="4716"/>
                  <a:pt x="2560762" y="0"/>
                </a:cubicBezTo>
                <a:cubicBezTo>
                  <a:pt x="2753503" y="-4716"/>
                  <a:pt x="2925382" y="-8758"/>
                  <a:pt x="3148985" y="0"/>
                </a:cubicBezTo>
                <a:cubicBezTo>
                  <a:pt x="3372588" y="8758"/>
                  <a:pt x="3561025" y="-7632"/>
                  <a:pt x="3912999" y="0"/>
                </a:cubicBezTo>
                <a:cubicBezTo>
                  <a:pt x="4264973" y="7632"/>
                  <a:pt x="4478804" y="-26977"/>
                  <a:pt x="4764908" y="0"/>
                </a:cubicBezTo>
                <a:cubicBezTo>
                  <a:pt x="5051012" y="26977"/>
                  <a:pt x="5226818" y="-22793"/>
                  <a:pt x="5353130" y="0"/>
                </a:cubicBezTo>
                <a:cubicBezTo>
                  <a:pt x="5479442" y="22793"/>
                  <a:pt x="5890857" y="-11748"/>
                  <a:pt x="6029249" y="0"/>
                </a:cubicBezTo>
                <a:cubicBezTo>
                  <a:pt x="6167641" y="11748"/>
                  <a:pt x="6290642" y="-3947"/>
                  <a:pt x="6441681" y="0"/>
                </a:cubicBezTo>
                <a:cubicBezTo>
                  <a:pt x="6592720" y="3947"/>
                  <a:pt x="6934559" y="-17549"/>
                  <a:pt x="7205694" y="0"/>
                </a:cubicBezTo>
                <a:cubicBezTo>
                  <a:pt x="7476829" y="17549"/>
                  <a:pt x="7456844" y="8424"/>
                  <a:pt x="7618127" y="0"/>
                </a:cubicBezTo>
                <a:cubicBezTo>
                  <a:pt x="7779410" y="-8424"/>
                  <a:pt x="8082158" y="16257"/>
                  <a:pt x="8206349" y="0"/>
                </a:cubicBezTo>
                <a:cubicBezTo>
                  <a:pt x="8330540" y="-16257"/>
                  <a:pt x="8794576" y="12866"/>
                  <a:pt x="8970363" y="0"/>
                </a:cubicBezTo>
                <a:cubicBezTo>
                  <a:pt x="9059321" y="-5307"/>
                  <a:pt x="9144550" y="86837"/>
                  <a:pt x="9151189" y="180826"/>
                </a:cubicBezTo>
                <a:cubicBezTo>
                  <a:pt x="9150845" y="280721"/>
                  <a:pt x="9147145" y="384275"/>
                  <a:pt x="9151189" y="549700"/>
                </a:cubicBezTo>
                <a:cubicBezTo>
                  <a:pt x="9155233" y="715125"/>
                  <a:pt x="9150043" y="803047"/>
                  <a:pt x="9151189" y="904108"/>
                </a:cubicBezTo>
                <a:cubicBezTo>
                  <a:pt x="9152085" y="995840"/>
                  <a:pt x="9055514" y="1101916"/>
                  <a:pt x="8970363" y="1084934"/>
                </a:cubicBezTo>
                <a:cubicBezTo>
                  <a:pt x="8716813" y="1106084"/>
                  <a:pt x="8546714" y="1082893"/>
                  <a:pt x="8382140" y="1084934"/>
                </a:cubicBezTo>
                <a:cubicBezTo>
                  <a:pt x="8217566" y="1086975"/>
                  <a:pt x="8025607" y="1068299"/>
                  <a:pt x="7793917" y="1084934"/>
                </a:cubicBezTo>
                <a:cubicBezTo>
                  <a:pt x="7562227" y="1101569"/>
                  <a:pt x="7504372" y="1102129"/>
                  <a:pt x="7293590" y="1084934"/>
                </a:cubicBezTo>
                <a:cubicBezTo>
                  <a:pt x="7082808" y="1067739"/>
                  <a:pt x="6734396" y="1101222"/>
                  <a:pt x="6441681" y="1084934"/>
                </a:cubicBezTo>
                <a:cubicBezTo>
                  <a:pt x="6148966" y="1068646"/>
                  <a:pt x="6115722" y="1089803"/>
                  <a:pt x="5941353" y="1084934"/>
                </a:cubicBezTo>
                <a:cubicBezTo>
                  <a:pt x="5766984" y="1080065"/>
                  <a:pt x="5596430" y="1082121"/>
                  <a:pt x="5441026" y="1084934"/>
                </a:cubicBezTo>
                <a:cubicBezTo>
                  <a:pt x="5285622" y="1087747"/>
                  <a:pt x="4912038" y="1073619"/>
                  <a:pt x="4677012" y="1084934"/>
                </a:cubicBezTo>
                <a:cubicBezTo>
                  <a:pt x="4441986" y="1096249"/>
                  <a:pt x="4095287" y="1113081"/>
                  <a:pt x="3912999" y="1084934"/>
                </a:cubicBezTo>
                <a:cubicBezTo>
                  <a:pt x="3730711" y="1056787"/>
                  <a:pt x="3470189" y="1074512"/>
                  <a:pt x="3148985" y="1084934"/>
                </a:cubicBezTo>
                <a:cubicBezTo>
                  <a:pt x="2827781" y="1095356"/>
                  <a:pt x="2861115" y="1073917"/>
                  <a:pt x="2648658" y="1084934"/>
                </a:cubicBezTo>
                <a:cubicBezTo>
                  <a:pt x="2436201" y="1095951"/>
                  <a:pt x="2269288" y="1075996"/>
                  <a:pt x="1972539" y="1084934"/>
                </a:cubicBezTo>
                <a:cubicBezTo>
                  <a:pt x="1675790" y="1093872"/>
                  <a:pt x="1600447" y="1089887"/>
                  <a:pt x="1384316" y="1084934"/>
                </a:cubicBezTo>
                <a:cubicBezTo>
                  <a:pt x="1168185" y="1079981"/>
                  <a:pt x="1164760" y="1099514"/>
                  <a:pt x="971884" y="1084934"/>
                </a:cubicBezTo>
                <a:cubicBezTo>
                  <a:pt x="779008" y="1070354"/>
                  <a:pt x="525859" y="1094539"/>
                  <a:pt x="180826" y="1084934"/>
                </a:cubicBezTo>
                <a:cubicBezTo>
                  <a:pt x="85782" y="1068353"/>
                  <a:pt x="-4146" y="1006808"/>
                  <a:pt x="0" y="904108"/>
                </a:cubicBezTo>
                <a:cubicBezTo>
                  <a:pt x="-665" y="831103"/>
                  <a:pt x="10487" y="728828"/>
                  <a:pt x="0" y="556933"/>
                </a:cubicBezTo>
                <a:cubicBezTo>
                  <a:pt x="-10487" y="385038"/>
                  <a:pt x="3802" y="311034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تقيس مدى تقلب سعر سهم الشركة مقارنة بالسوق ككل.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B20FD6-C1D1-B1FC-F240-C9ED3EC72D95}"/>
              </a:ext>
            </a:extLst>
          </p:cNvPr>
          <p:cNvSpPr/>
          <p:nvPr/>
        </p:nvSpPr>
        <p:spPr>
          <a:xfrm>
            <a:off x="5017712" y="1562841"/>
            <a:ext cx="3377927" cy="667272"/>
          </a:xfrm>
          <a:custGeom>
            <a:avLst/>
            <a:gdLst>
              <a:gd name="connsiteX0" fmla="*/ 0 w 3377927"/>
              <a:gd name="connsiteY0" fmla="*/ 111214 h 667272"/>
              <a:gd name="connsiteX1" fmla="*/ 111214 w 3377927"/>
              <a:gd name="connsiteY1" fmla="*/ 0 h 667272"/>
              <a:gd name="connsiteX2" fmla="*/ 710759 w 3377927"/>
              <a:gd name="connsiteY2" fmla="*/ 0 h 667272"/>
              <a:gd name="connsiteX3" fmla="*/ 1310304 w 3377927"/>
              <a:gd name="connsiteY3" fmla="*/ 0 h 667272"/>
              <a:gd name="connsiteX4" fmla="*/ 1878293 w 3377927"/>
              <a:gd name="connsiteY4" fmla="*/ 0 h 667272"/>
              <a:gd name="connsiteX5" fmla="*/ 2572503 w 3377927"/>
              <a:gd name="connsiteY5" fmla="*/ 0 h 667272"/>
              <a:gd name="connsiteX6" fmla="*/ 3266713 w 3377927"/>
              <a:gd name="connsiteY6" fmla="*/ 0 h 667272"/>
              <a:gd name="connsiteX7" fmla="*/ 3377927 w 3377927"/>
              <a:gd name="connsiteY7" fmla="*/ 111214 h 667272"/>
              <a:gd name="connsiteX8" fmla="*/ 3377927 w 3377927"/>
              <a:gd name="connsiteY8" fmla="*/ 556058 h 667272"/>
              <a:gd name="connsiteX9" fmla="*/ 3266713 w 3377927"/>
              <a:gd name="connsiteY9" fmla="*/ 667272 h 667272"/>
              <a:gd name="connsiteX10" fmla="*/ 2572503 w 3377927"/>
              <a:gd name="connsiteY10" fmla="*/ 667272 h 667272"/>
              <a:gd name="connsiteX11" fmla="*/ 1972958 w 3377927"/>
              <a:gd name="connsiteY11" fmla="*/ 667272 h 667272"/>
              <a:gd name="connsiteX12" fmla="*/ 1436524 w 3377927"/>
              <a:gd name="connsiteY12" fmla="*/ 667272 h 667272"/>
              <a:gd name="connsiteX13" fmla="*/ 742314 w 3377927"/>
              <a:gd name="connsiteY13" fmla="*/ 667272 h 667272"/>
              <a:gd name="connsiteX14" fmla="*/ 111214 w 3377927"/>
              <a:gd name="connsiteY14" fmla="*/ 667272 h 667272"/>
              <a:gd name="connsiteX15" fmla="*/ 0 w 3377927"/>
              <a:gd name="connsiteY15" fmla="*/ 556058 h 667272"/>
              <a:gd name="connsiteX16" fmla="*/ 0 w 3377927"/>
              <a:gd name="connsiteY16" fmla="*/ 111214 h 66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77927" h="667272" fill="none" extrusionOk="0">
                <a:moveTo>
                  <a:pt x="0" y="111214"/>
                </a:moveTo>
                <a:cubicBezTo>
                  <a:pt x="932" y="41336"/>
                  <a:pt x="43111" y="7710"/>
                  <a:pt x="111214" y="0"/>
                </a:cubicBezTo>
                <a:cubicBezTo>
                  <a:pt x="291267" y="8429"/>
                  <a:pt x="551020" y="-5177"/>
                  <a:pt x="710759" y="0"/>
                </a:cubicBezTo>
                <a:cubicBezTo>
                  <a:pt x="870498" y="5177"/>
                  <a:pt x="1052494" y="-9274"/>
                  <a:pt x="1310304" y="0"/>
                </a:cubicBezTo>
                <a:cubicBezTo>
                  <a:pt x="1568115" y="9274"/>
                  <a:pt x="1657060" y="16511"/>
                  <a:pt x="1878293" y="0"/>
                </a:cubicBezTo>
                <a:cubicBezTo>
                  <a:pt x="2099526" y="-16511"/>
                  <a:pt x="2255261" y="28061"/>
                  <a:pt x="2572503" y="0"/>
                </a:cubicBezTo>
                <a:cubicBezTo>
                  <a:pt x="2889745" y="-28061"/>
                  <a:pt x="3088332" y="21295"/>
                  <a:pt x="3266713" y="0"/>
                </a:cubicBezTo>
                <a:cubicBezTo>
                  <a:pt x="3341902" y="-6170"/>
                  <a:pt x="3381240" y="42655"/>
                  <a:pt x="3377927" y="111214"/>
                </a:cubicBezTo>
                <a:cubicBezTo>
                  <a:pt x="3380732" y="310372"/>
                  <a:pt x="3381839" y="386233"/>
                  <a:pt x="3377927" y="556058"/>
                </a:cubicBezTo>
                <a:cubicBezTo>
                  <a:pt x="3376197" y="610819"/>
                  <a:pt x="3317334" y="656592"/>
                  <a:pt x="3266713" y="667272"/>
                </a:cubicBezTo>
                <a:cubicBezTo>
                  <a:pt x="2952552" y="685041"/>
                  <a:pt x="2795414" y="657467"/>
                  <a:pt x="2572503" y="667272"/>
                </a:cubicBezTo>
                <a:cubicBezTo>
                  <a:pt x="2349592" y="677078"/>
                  <a:pt x="2205662" y="649005"/>
                  <a:pt x="1972958" y="667272"/>
                </a:cubicBezTo>
                <a:cubicBezTo>
                  <a:pt x="1740255" y="685539"/>
                  <a:pt x="1607450" y="684234"/>
                  <a:pt x="1436524" y="667272"/>
                </a:cubicBezTo>
                <a:cubicBezTo>
                  <a:pt x="1265598" y="650310"/>
                  <a:pt x="1064601" y="699868"/>
                  <a:pt x="742314" y="667272"/>
                </a:cubicBezTo>
                <a:cubicBezTo>
                  <a:pt x="420027" y="634677"/>
                  <a:pt x="338188" y="668530"/>
                  <a:pt x="111214" y="667272"/>
                </a:cubicBezTo>
                <a:cubicBezTo>
                  <a:pt x="54879" y="667350"/>
                  <a:pt x="-2397" y="619532"/>
                  <a:pt x="0" y="556058"/>
                </a:cubicBezTo>
                <a:cubicBezTo>
                  <a:pt x="-13663" y="423596"/>
                  <a:pt x="11124" y="274437"/>
                  <a:pt x="0" y="111214"/>
                </a:cubicBezTo>
                <a:close/>
              </a:path>
              <a:path w="3377927" h="667272" stroke="0" extrusionOk="0">
                <a:moveTo>
                  <a:pt x="0" y="111214"/>
                </a:moveTo>
                <a:cubicBezTo>
                  <a:pt x="5371" y="42077"/>
                  <a:pt x="48936" y="6373"/>
                  <a:pt x="111214" y="0"/>
                </a:cubicBezTo>
                <a:cubicBezTo>
                  <a:pt x="319577" y="-8152"/>
                  <a:pt x="436375" y="7448"/>
                  <a:pt x="742314" y="0"/>
                </a:cubicBezTo>
                <a:cubicBezTo>
                  <a:pt x="1048253" y="-7448"/>
                  <a:pt x="1243317" y="-28692"/>
                  <a:pt x="1436524" y="0"/>
                </a:cubicBezTo>
                <a:cubicBezTo>
                  <a:pt x="1629731" y="28692"/>
                  <a:pt x="1947309" y="32740"/>
                  <a:pt x="2130733" y="0"/>
                </a:cubicBezTo>
                <a:cubicBezTo>
                  <a:pt x="2314157" y="-32740"/>
                  <a:pt x="2783600" y="46551"/>
                  <a:pt x="3266713" y="0"/>
                </a:cubicBezTo>
                <a:cubicBezTo>
                  <a:pt x="3331673" y="-11859"/>
                  <a:pt x="3384892" y="54704"/>
                  <a:pt x="3377927" y="111214"/>
                </a:cubicBezTo>
                <a:cubicBezTo>
                  <a:pt x="3367334" y="221743"/>
                  <a:pt x="3397639" y="352575"/>
                  <a:pt x="3377927" y="556058"/>
                </a:cubicBezTo>
                <a:cubicBezTo>
                  <a:pt x="3375186" y="619985"/>
                  <a:pt x="3324626" y="669707"/>
                  <a:pt x="3266713" y="667272"/>
                </a:cubicBezTo>
                <a:cubicBezTo>
                  <a:pt x="3053757" y="647019"/>
                  <a:pt x="2798965" y="646509"/>
                  <a:pt x="2635613" y="667272"/>
                </a:cubicBezTo>
                <a:cubicBezTo>
                  <a:pt x="2472261" y="688035"/>
                  <a:pt x="2256211" y="649180"/>
                  <a:pt x="2099178" y="667272"/>
                </a:cubicBezTo>
                <a:cubicBezTo>
                  <a:pt x="1942146" y="685364"/>
                  <a:pt x="1624978" y="641965"/>
                  <a:pt x="1499634" y="667272"/>
                </a:cubicBezTo>
                <a:cubicBezTo>
                  <a:pt x="1374290" y="692579"/>
                  <a:pt x="1005257" y="673984"/>
                  <a:pt x="805424" y="667272"/>
                </a:cubicBezTo>
                <a:cubicBezTo>
                  <a:pt x="605591" y="660561"/>
                  <a:pt x="335022" y="672656"/>
                  <a:pt x="111214" y="667272"/>
                </a:cubicBezTo>
                <a:cubicBezTo>
                  <a:pt x="45831" y="664874"/>
                  <a:pt x="9370" y="606662"/>
                  <a:pt x="0" y="556058"/>
                </a:cubicBezTo>
                <a:cubicBezTo>
                  <a:pt x="-7083" y="421566"/>
                  <a:pt x="-11657" y="258234"/>
                  <a:pt x="0" y="11121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Netflix Inc. (NFLX)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64DBB8-7A33-47C4-9889-6963E44D00BE}"/>
              </a:ext>
            </a:extLst>
          </p:cNvPr>
          <p:cNvSpPr/>
          <p:nvPr/>
        </p:nvSpPr>
        <p:spPr>
          <a:xfrm>
            <a:off x="2364509" y="4210225"/>
            <a:ext cx="9289735" cy="1084934"/>
          </a:xfrm>
          <a:custGeom>
            <a:avLst/>
            <a:gdLst>
              <a:gd name="connsiteX0" fmla="*/ 0 w 9289735"/>
              <a:gd name="connsiteY0" fmla="*/ 180826 h 1084934"/>
              <a:gd name="connsiteX1" fmla="*/ 180826 w 9289735"/>
              <a:gd name="connsiteY1" fmla="*/ 0 h 1084934"/>
              <a:gd name="connsiteX2" fmla="*/ 867602 w 9289735"/>
              <a:gd name="connsiteY2" fmla="*/ 0 h 1084934"/>
              <a:gd name="connsiteX3" fmla="*/ 1465096 w 9289735"/>
              <a:gd name="connsiteY3" fmla="*/ 0 h 1084934"/>
              <a:gd name="connsiteX4" fmla="*/ 2241153 w 9289735"/>
              <a:gd name="connsiteY4" fmla="*/ 0 h 1084934"/>
              <a:gd name="connsiteX5" fmla="*/ 3106490 w 9289735"/>
              <a:gd name="connsiteY5" fmla="*/ 0 h 1084934"/>
              <a:gd name="connsiteX6" fmla="*/ 3882547 w 9289735"/>
              <a:gd name="connsiteY6" fmla="*/ 0 h 1084934"/>
              <a:gd name="connsiteX7" fmla="*/ 4658603 w 9289735"/>
              <a:gd name="connsiteY7" fmla="*/ 0 h 1084934"/>
              <a:gd name="connsiteX8" fmla="*/ 5256098 w 9289735"/>
              <a:gd name="connsiteY8" fmla="*/ 0 h 1084934"/>
              <a:gd name="connsiteX9" fmla="*/ 6121435 w 9289735"/>
              <a:gd name="connsiteY9" fmla="*/ 0 h 1084934"/>
              <a:gd name="connsiteX10" fmla="*/ 6986772 w 9289735"/>
              <a:gd name="connsiteY10" fmla="*/ 0 h 1084934"/>
              <a:gd name="connsiteX11" fmla="*/ 7405705 w 9289735"/>
              <a:gd name="connsiteY11" fmla="*/ 0 h 1084934"/>
              <a:gd name="connsiteX12" fmla="*/ 8271043 w 9289735"/>
              <a:gd name="connsiteY12" fmla="*/ 0 h 1084934"/>
              <a:gd name="connsiteX13" fmla="*/ 9108909 w 9289735"/>
              <a:gd name="connsiteY13" fmla="*/ 0 h 1084934"/>
              <a:gd name="connsiteX14" fmla="*/ 9289735 w 9289735"/>
              <a:gd name="connsiteY14" fmla="*/ 180826 h 1084934"/>
              <a:gd name="connsiteX15" fmla="*/ 9289735 w 9289735"/>
              <a:gd name="connsiteY15" fmla="*/ 556933 h 1084934"/>
              <a:gd name="connsiteX16" fmla="*/ 9289735 w 9289735"/>
              <a:gd name="connsiteY16" fmla="*/ 904108 h 1084934"/>
              <a:gd name="connsiteX17" fmla="*/ 9108909 w 9289735"/>
              <a:gd name="connsiteY17" fmla="*/ 1084934 h 1084934"/>
              <a:gd name="connsiteX18" fmla="*/ 8600695 w 9289735"/>
              <a:gd name="connsiteY18" fmla="*/ 1084934 h 1084934"/>
              <a:gd name="connsiteX19" fmla="*/ 8181762 w 9289735"/>
              <a:gd name="connsiteY19" fmla="*/ 1084934 h 1084934"/>
              <a:gd name="connsiteX20" fmla="*/ 7584267 w 9289735"/>
              <a:gd name="connsiteY20" fmla="*/ 1084934 h 1084934"/>
              <a:gd name="connsiteX21" fmla="*/ 7165334 w 9289735"/>
              <a:gd name="connsiteY21" fmla="*/ 1084934 h 1084934"/>
              <a:gd name="connsiteX22" fmla="*/ 6657120 w 9289735"/>
              <a:gd name="connsiteY22" fmla="*/ 1084934 h 1084934"/>
              <a:gd name="connsiteX23" fmla="*/ 6238187 w 9289735"/>
              <a:gd name="connsiteY23" fmla="*/ 1084934 h 1084934"/>
              <a:gd name="connsiteX24" fmla="*/ 5729973 w 9289735"/>
              <a:gd name="connsiteY24" fmla="*/ 1084934 h 1084934"/>
              <a:gd name="connsiteX25" fmla="*/ 5311040 w 9289735"/>
              <a:gd name="connsiteY25" fmla="*/ 1084934 h 1084934"/>
              <a:gd name="connsiteX26" fmla="*/ 4713545 w 9289735"/>
              <a:gd name="connsiteY26" fmla="*/ 1084934 h 1084934"/>
              <a:gd name="connsiteX27" fmla="*/ 4026769 w 9289735"/>
              <a:gd name="connsiteY27" fmla="*/ 1084934 h 1084934"/>
              <a:gd name="connsiteX28" fmla="*/ 3339994 w 9289735"/>
              <a:gd name="connsiteY28" fmla="*/ 1084934 h 1084934"/>
              <a:gd name="connsiteX29" fmla="*/ 2563937 w 9289735"/>
              <a:gd name="connsiteY29" fmla="*/ 1084934 h 1084934"/>
              <a:gd name="connsiteX30" fmla="*/ 2145004 w 9289735"/>
              <a:gd name="connsiteY30" fmla="*/ 1084934 h 1084934"/>
              <a:gd name="connsiteX31" fmla="*/ 1636790 w 9289735"/>
              <a:gd name="connsiteY31" fmla="*/ 1084934 h 1084934"/>
              <a:gd name="connsiteX32" fmla="*/ 771453 w 9289735"/>
              <a:gd name="connsiteY32" fmla="*/ 1084934 h 1084934"/>
              <a:gd name="connsiteX33" fmla="*/ 180826 w 9289735"/>
              <a:gd name="connsiteY33" fmla="*/ 1084934 h 1084934"/>
              <a:gd name="connsiteX34" fmla="*/ 0 w 9289735"/>
              <a:gd name="connsiteY34" fmla="*/ 904108 h 1084934"/>
              <a:gd name="connsiteX35" fmla="*/ 0 w 9289735"/>
              <a:gd name="connsiteY35" fmla="*/ 556933 h 1084934"/>
              <a:gd name="connsiteX36" fmla="*/ 0 w 9289735"/>
              <a:gd name="connsiteY36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289735" h="1084934" fill="none" extrusionOk="0">
                <a:moveTo>
                  <a:pt x="0" y="180826"/>
                </a:moveTo>
                <a:cubicBezTo>
                  <a:pt x="-7741" y="91509"/>
                  <a:pt x="60023" y="13183"/>
                  <a:pt x="180826" y="0"/>
                </a:cubicBezTo>
                <a:cubicBezTo>
                  <a:pt x="437723" y="-836"/>
                  <a:pt x="727468" y="-15139"/>
                  <a:pt x="867602" y="0"/>
                </a:cubicBezTo>
                <a:cubicBezTo>
                  <a:pt x="1007736" y="15139"/>
                  <a:pt x="1250743" y="-24708"/>
                  <a:pt x="1465096" y="0"/>
                </a:cubicBezTo>
                <a:cubicBezTo>
                  <a:pt x="1679449" y="24708"/>
                  <a:pt x="1867260" y="25805"/>
                  <a:pt x="2241153" y="0"/>
                </a:cubicBezTo>
                <a:cubicBezTo>
                  <a:pt x="2615046" y="-25805"/>
                  <a:pt x="2931285" y="24823"/>
                  <a:pt x="3106490" y="0"/>
                </a:cubicBezTo>
                <a:cubicBezTo>
                  <a:pt x="3281695" y="-24823"/>
                  <a:pt x="3660610" y="31863"/>
                  <a:pt x="3882547" y="0"/>
                </a:cubicBezTo>
                <a:cubicBezTo>
                  <a:pt x="4104484" y="-31863"/>
                  <a:pt x="4277069" y="-29775"/>
                  <a:pt x="4658603" y="0"/>
                </a:cubicBezTo>
                <a:cubicBezTo>
                  <a:pt x="5040137" y="29775"/>
                  <a:pt x="4959179" y="-6868"/>
                  <a:pt x="5256098" y="0"/>
                </a:cubicBezTo>
                <a:cubicBezTo>
                  <a:pt x="5553017" y="6868"/>
                  <a:pt x="5878857" y="-22797"/>
                  <a:pt x="6121435" y="0"/>
                </a:cubicBezTo>
                <a:cubicBezTo>
                  <a:pt x="6364013" y="22797"/>
                  <a:pt x="6777842" y="-40947"/>
                  <a:pt x="6986772" y="0"/>
                </a:cubicBezTo>
                <a:cubicBezTo>
                  <a:pt x="7195702" y="40947"/>
                  <a:pt x="7274327" y="-3324"/>
                  <a:pt x="7405705" y="0"/>
                </a:cubicBezTo>
                <a:cubicBezTo>
                  <a:pt x="7537083" y="3324"/>
                  <a:pt x="7862584" y="40719"/>
                  <a:pt x="8271043" y="0"/>
                </a:cubicBezTo>
                <a:cubicBezTo>
                  <a:pt x="8679502" y="-40719"/>
                  <a:pt x="8781217" y="40488"/>
                  <a:pt x="9108909" y="0"/>
                </a:cubicBezTo>
                <a:cubicBezTo>
                  <a:pt x="9217781" y="6207"/>
                  <a:pt x="9295675" y="83933"/>
                  <a:pt x="9289735" y="180826"/>
                </a:cubicBezTo>
                <a:cubicBezTo>
                  <a:pt x="9274611" y="279431"/>
                  <a:pt x="9285383" y="468732"/>
                  <a:pt x="9289735" y="556933"/>
                </a:cubicBezTo>
                <a:cubicBezTo>
                  <a:pt x="9294087" y="645134"/>
                  <a:pt x="9274688" y="808267"/>
                  <a:pt x="9289735" y="904108"/>
                </a:cubicBezTo>
                <a:cubicBezTo>
                  <a:pt x="9294307" y="1012926"/>
                  <a:pt x="9189560" y="1082600"/>
                  <a:pt x="9108909" y="1084934"/>
                </a:cubicBezTo>
                <a:cubicBezTo>
                  <a:pt x="8895690" y="1104527"/>
                  <a:pt x="8781335" y="1068626"/>
                  <a:pt x="8600695" y="1084934"/>
                </a:cubicBezTo>
                <a:cubicBezTo>
                  <a:pt x="8420055" y="1101242"/>
                  <a:pt x="8331438" y="1084852"/>
                  <a:pt x="8181762" y="1084934"/>
                </a:cubicBezTo>
                <a:cubicBezTo>
                  <a:pt x="8032086" y="1085016"/>
                  <a:pt x="7801049" y="1059934"/>
                  <a:pt x="7584267" y="1084934"/>
                </a:cubicBezTo>
                <a:cubicBezTo>
                  <a:pt x="7367485" y="1109934"/>
                  <a:pt x="7293933" y="1075484"/>
                  <a:pt x="7165334" y="1084934"/>
                </a:cubicBezTo>
                <a:cubicBezTo>
                  <a:pt x="7036735" y="1094384"/>
                  <a:pt x="6832390" y="1085263"/>
                  <a:pt x="6657120" y="1084934"/>
                </a:cubicBezTo>
                <a:cubicBezTo>
                  <a:pt x="6481850" y="1084605"/>
                  <a:pt x="6327225" y="1075673"/>
                  <a:pt x="6238187" y="1084934"/>
                </a:cubicBezTo>
                <a:cubicBezTo>
                  <a:pt x="6149149" y="1094195"/>
                  <a:pt x="5855295" y="1106398"/>
                  <a:pt x="5729973" y="1084934"/>
                </a:cubicBezTo>
                <a:cubicBezTo>
                  <a:pt x="5604651" y="1063470"/>
                  <a:pt x="5496317" y="1101044"/>
                  <a:pt x="5311040" y="1084934"/>
                </a:cubicBezTo>
                <a:cubicBezTo>
                  <a:pt x="5125763" y="1068824"/>
                  <a:pt x="4891101" y="1093992"/>
                  <a:pt x="4713545" y="1084934"/>
                </a:cubicBezTo>
                <a:cubicBezTo>
                  <a:pt x="4535989" y="1075876"/>
                  <a:pt x="4284666" y="1054153"/>
                  <a:pt x="4026769" y="1084934"/>
                </a:cubicBezTo>
                <a:cubicBezTo>
                  <a:pt x="3768872" y="1115715"/>
                  <a:pt x="3597006" y="1078390"/>
                  <a:pt x="3339994" y="1084934"/>
                </a:cubicBezTo>
                <a:cubicBezTo>
                  <a:pt x="3082982" y="1091478"/>
                  <a:pt x="2789728" y="1078553"/>
                  <a:pt x="2563937" y="1084934"/>
                </a:cubicBezTo>
                <a:cubicBezTo>
                  <a:pt x="2338146" y="1091315"/>
                  <a:pt x="2323893" y="1083761"/>
                  <a:pt x="2145004" y="1084934"/>
                </a:cubicBezTo>
                <a:cubicBezTo>
                  <a:pt x="1966115" y="1086107"/>
                  <a:pt x="1849929" y="1107678"/>
                  <a:pt x="1636790" y="1084934"/>
                </a:cubicBezTo>
                <a:cubicBezTo>
                  <a:pt x="1423651" y="1062190"/>
                  <a:pt x="1136915" y="1062377"/>
                  <a:pt x="771453" y="1084934"/>
                </a:cubicBezTo>
                <a:cubicBezTo>
                  <a:pt x="405991" y="1107491"/>
                  <a:pt x="347651" y="1080804"/>
                  <a:pt x="180826" y="1084934"/>
                </a:cubicBezTo>
                <a:cubicBezTo>
                  <a:pt x="78342" y="1068505"/>
                  <a:pt x="13697" y="995283"/>
                  <a:pt x="0" y="904108"/>
                </a:cubicBezTo>
                <a:cubicBezTo>
                  <a:pt x="16066" y="797615"/>
                  <a:pt x="-5710" y="636956"/>
                  <a:pt x="0" y="556933"/>
                </a:cubicBezTo>
                <a:cubicBezTo>
                  <a:pt x="5710" y="476911"/>
                  <a:pt x="3683" y="315944"/>
                  <a:pt x="0" y="180826"/>
                </a:cubicBezTo>
                <a:close/>
              </a:path>
              <a:path w="9289735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441163" y="-31971"/>
                  <a:pt x="552305" y="25031"/>
                  <a:pt x="867602" y="0"/>
                </a:cubicBezTo>
                <a:cubicBezTo>
                  <a:pt x="1182899" y="-25031"/>
                  <a:pt x="1473666" y="18650"/>
                  <a:pt x="1732939" y="0"/>
                </a:cubicBezTo>
                <a:cubicBezTo>
                  <a:pt x="1992212" y="-18650"/>
                  <a:pt x="2211677" y="-5994"/>
                  <a:pt x="2598276" y="0"/>
                </a:cubicBezTo>
                <a:cubicBezTo>
                  <a:pt x="2984875" y="5994"/>
                  <a:pt x="2949509" y="8725"/>
                  <a:pt x="3195771" y="0"/>
                </a:cubicBezTo>
                <a:cubicBezTo>
                  <a:pt x="3442033" y="-8725"/>
                  <a:pt x="3691883" y="17002"/>
                  <a:pt x="3971827" y="0"/>
                </a:cubicBezTo>
                <a:cubicBezTo>
                  <a:pt x="4251771" y="-17002"/>
                  <a:pt x="4650829" y="-15292"/>
                  <a:pt x="4837165" y="0"/>
                </a:cubicBezTo>
                <a:cubicBezTo>
                  <a:pt x="5023501" y="15292"/>
                  <a:pt x="5239611" y="-27310"/>
                  <a:pt x="5434659" y="0"/>
                </a:cubicBezTo>
                <a:cubicBezTo>
                  <a:pt x="5629707" y="27310"/>
                  <a:pt x="5973689" y="-28734"/>
                  <a:pt x="6121435" y="0"/>
                </a:cubicBezTo>
                <a:cubicBezTo>
                  <a:pt x="6269181" y="28734"/>
                  <a:pt x="6429727" y="-707"/>
                  <a:pt x="6540368" y="0"/>
                </a:cubicBezTo>
                <a:cubicBezTo>
                  <a:pt x="6651009" y="707"/>
                  <a:pt x="6971730" y="21188"/>
                  <a:pt x="7316425" y="0"/>
                </a:cubicBezTo>
                <a:cubicBezTo>
                  <a:pt x="7661120" y="-21188"/>
                  <a:pt x="7563637" y="-14260"/>
                  <a:pt x="7735358" y="0"/>
                </a:cubicBezTo>
                <a:cubicBezTo>
                  <a:pt x="7907079" y="14260"/>
                  <a:pt x="8059474" y="21269"/>
                  <a:pt x="8332853" y="0"/>
                </a:cubicBezTo>
                <a:cubicBezTo>
                  <a:pt x="8606232" y="-21269"/>
                  <a:pt x="8848745" y="-29162"/>
                  <a:pt x="9108909" y="0"/>
                </a:cubicBezTo>
                <a:cubicBezTo>
                  <a:pt x="9197867" y="-5307"/>
                  <a:pt x="9283096" y="86837"/>
                  <a:pt x="9289735" y="180826"/>
                </a:cubicBezTo>
                <a:cubicBezTo>
                  <a:pt x="9289391" y="280721"/>
                  <a:pt x="9285691" y="384275"/>
                  <a:pt x="9289735" y="549700"/>
                </a:cubicBezTo>
                <a:cubicBezTo>
                  <a:pt x="9293779" y="715125"/>
                  <a:pt x="9288589" y="803047"/>
                  <a:pt x="9289735" y="904108"/>
                </a:cubicBezTo>
                <a:cubicBezTo>
                  <a:pt x="9290631" y="995840"/>
                  <a:pt x="9194060" y="1101916"/>
                  <a:pt x="9108909" y="1084934"/>
                </a:cubicBezTo>
                <a:cubicBezTo>
                  <a:pt x="8938526" y="1072571"/>
                  <a:pt x="8701088" y="1076208"/>
                  <a:pt x="8511414" y="1084934"/>
                </a:cubicBezTo>
                <a:cubicBezTo>
                  <a:pt x="8321741" y="1093660"/>
                  <a:pt x="8043977" y="1098140"/>
                  <a:pt x="7913919" y="1084934"/>
                </a:cubicBezTo>
                <a:cubicBezTo>
                  <a:pt x="7783861" y="1071728"/>
                  <a:pt x="7525555" y="1076653"/>
                  <a:pt x="7405705" y="1084934"/>
                </a:cubicBezTo>
                <a:cubicBezTo>
                  <a:pt x="7285855" y="1093215"/>
                  <a:pt x="6922381" y="1100222"/>
                  <a:pt x="6540368" y="1084934"/>
                </a:cubicBezTo>
                <a:cubicBezTo>
                  <a:pt x="6158355" y="1069646"/>
                  <a:pt x="6227540" y="1100646"/>
                  <a:pt x="6032154" y="1084934"/>
                </a:cubicBezTo>
                <a:cubicBezTo>
                  <a:pt x="5836768" y="1069222"/>
                  <a:pt x="5645960" y="1062333"/>
                  <a:pt x="5523940" y="1084934"/>
                </a:cubicBezTo>
                <a:cubicBezTo>
                  <a:pt x="5401920" y="1107535"/>
                  <a:pt x="5033762" y="1120173"/>
                  <a:pt x="4747884" y="1084934"/>
                </a:cubicBezTo>
                <a:cubicBezTo>
                  <a:pt x="4462006" y="1049695"/>
                  <a:pt x="4342274" y="1054077"/>
                  <a:pt x="3971827" y="1084934"/>
                </a:cubicBezTo>
                <a:cubicBezTo>
                  <a:pt x="3601380" y="1115791"/>
                  <a:pt x="3453730" y="1116783"/>
                  <a:pt x="3195771" y="1084934"/>
                </a:cubicBezTo>
                <a:cubicBezTo>
                  <a:pt x="2937812" y="1053085"/>
                  <a:pt x="2804275" y="1076794"/>
                  <a:pt x="2687557" y="1084934"/>
                </a:cubicBezTo>
                <a:cubicBezTo>
                  <a:pt x="2570839" y="1093074"/>
                  <a:pt x="2193151" y="1104810"/>
                  <a:pt x="2000781" y="1084934"/>
                </a:cubicBezTo>
                <a:cubicBezTo>
                  <a:pt x="1808411" y="1065058"/>
                  <a:pt x="1573681" y="1095242"/>
                  <a:pt x="1403287" y="1084934"/>
                </a:cubicBezTo>
                <a:cubicBezTo>
                  <a:pt x="1232893" y="1074626"/>
                  <a:pt x="1168081" y="1067197"/>
                  <a:pt x="984353" y="1084934"/>
                </a:cubicBezTo>
                <a:cubicBezTo>
                  <a:pt x="800625" y="1102671"/>
                  <a:pt x="433119" y="1104709"/>
                  <a:pt x="180826" y="1084934"/>
                </a:cubicBezTo>
                <a:cubicBezTo>
                  <a:pt x="85782" y="1068353"/>
                  <a:pt x="-4146" y="1006808"/>
                  <a:pt x="0" y="904108"/>
                </a:cubicBezTo>
                <a:cubicBezTo>
                  <a:pt x="-665" y="831103"/>
                  <a:pt x="10487" y="728828"/>
                  <a:pt x="0" y="556933"/>
                </a:cubicBezTo>
                <a:cubicBezTo>
                  <a:pt x="-10487" y="385038"/>
                  <a:pt x="3802" y="311034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ذات نسبة بيتا عالية مثل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شركة نيتفليكس تكون أكثر عرضة لتقلبات السوق</a:t>
            </a:r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مما يزيد من المخاطر التي يواجهها المستثمر مقارنة بشركة ذات نسبة بيتا منخفضة.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21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8" grpId="0" animBg="1"/>
      <p:bldP spid="10" grpId="0" animBg="1"/>
      <p:bldP spid="1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432" y="6188075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22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المخاطرة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6175646" y="194491"/>
            <a:ext cx="2622235" cy="399590"/>
          </a:xfrm>
          <a:prstGeom prst="roundRect">
            <a:avLst/>
          </a:pr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أهمية دراسة نسب المخاطرة؟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2306678" y="151057"/>
            <a:ext cx="3377927" cy="824857"/>
          </a:xfrm>
          <a:custGeom>
            <a:avLst/>
            <a:gdLst>
              <a:gd name="connsiteX0" fmla="*/ 0 w 3377927"/>
              <a:gd name="connsiteY0" fmla="*/ 137479 h 824857"/>
              <a:gd name="connsiteX1" fmla="*/ 137479 w 3377927"/>
              <a:gd name="connsiteY1" fmla="*/ 0 h 824857"/>
              <a:gd name="connsiteX2" fmla="*/ 3240448 w 3377927"/>
              <a:gd name="connsiteY2" fmla="*/ 0 h 824857"/>
              <a:gd name="connsiteX3" fmla="*/ 3377927 w 3377927"/>
              <a:gd name="connsiteY3" fmla="*/ 137479 h 824857"/>
              <a:gd name="connsiteX4" fmla="*/ 3377927 w 3377927"/>
              <a:gd name="connsiteY4" fmla="*/ 687378 h 824857"/>
              <a:gd name="connsiteX5" fmla="*/ 3240448 w 3377927"/>
              <a:gd name="connsiteY5" fmla="*/ 824857 h 824857"/>
              <a:gd name="connsiteX6" fmla="*/ 137479 w 3377927"/>
              <a:gd name="connsiteY6" fmla="*/ 824857 h 824857"/>
              <a:gd name="connsiteX7" fmla="*/ 0 w 3377927"/>
              <a:gd name="connsiteY7" fmla="*/ 687378 h 824857"/>
              <a:gd name="connsiteX8" fmla="*/ 0 w 3377927"/>
              <a:gd name="connsiteY8" fmla="*/ 137479 h 82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7927" h="824857" fill="none" extrusionOk="0">
                <a:moveTo>
                  <a:pt x="0" y="137479"/>
                </a:moveTo>
                <a:cubicBezTo>
                  <a:pt x="3502" y="48835"/>
                  <a:pt x="59993" y="5690"/>
                  <a:pt x="137479" y="0"/>
                </a:cubicBezTo>
                <a:cubicBezTo>
                  <a:pt x="1029875" y="-116466"/>
                  <a:pt x="2818798" y="-141167"/>
                  <a:pt x="3240448" y="0"/>
                </a:cubicBezTo>
                <a:cubicBezTo>
                  <a:pt x="3320435" y="405"/>
                  <a:pt x="3363449" y="59594"/>
                  <a:pt x="3377927" y="137479"/>
                </a:cubicBezTo>
                <a:cubicBezTo>
                  <a:pt x="3349376" y="309588"/>
                  <a:pt x="3357364" y="599882"/>
                  <a:pt x="3377927" y="687378"/>
                </a:cubicBezTo>
                <a:cubicBezTo>
                  <a:pt x="3388633" y="772245"/>
                  <a:pt x="3326404" y="813811"/>
                  <a:pt x="3240448" y="824857"/>
                </a:cubicBezTo>
                <a:cubicBezTo>
                  <a:pt x="2922995" y="765262"/>
                  <a:pt x="450316" y="943590"/>
                  <a:pt x="137479" y="824857"/>
                </a:cubicBezTo>
                <a:cubicBezTo>
                  <a:pt x="63045" y="823289"/>
                  <a:pt x="5342" y="767252"/>
                  <a:pt x="0" y="687378"/>
                </a:cubicBezTo>
                <a:cubicBezTo>
                  <a:pt x="13128" y="428359"/>
                  <a:pt x="-16934" y="246817"/>
                  <a:pt x="0" y="137479"/>
                </a:cubicBezTo>
                <a:close/>
              </a:path>
              <a:path w="3377927" h="824857" stroke="0" extrusionOk="0">
                <a:moveTo>
                  <a:pt x="0" y="137479"/>
                </a:moveTo>
                <a:cubicBezTo>
                  <a:pt x="-10099" y="64983"/>
                  <a:pt x="62189" y="-1507"/>
                  <a:pt x="137479" y="0"/>
                </a:cubicBezTo>
                <a:cubicBezTo>
                  <a:pt x="617129" y="108859"/>
                  <a:pt x="2291595" y="93383"/>
                  <a:pt x="3240448" y="0"/>
                </a:cubicBezTo>
                <a:cubicBezTo>
                  <a:pt x="3329300" y="1111"/>
                  <a:pt x="3369301" y="57000"/>
                  <a:pt x="3377927" y="137479"/>
                </a:cubicBezTo>
                <a:cubicBezTo>
                  <a:pt x="3358513" y="288887"/>
                  <a:pt x="3332609" y="474547"/>
                  <a:pt x="3377927" y="687378"/>
                </a:cubicBezTo>
                <a:cubicBezTo>
                  <a:pt x="3377455" y="764420"/>
                  <a:pt x="3313497" y="824347"/>
                  <a:pt x="3240448" y="824857"/>
                </a:cubicBezTo>
                <a:cubicBezTo>
                  <a:pt x="2735438" y="825154"/>
                  <a:pt x="480821" y="660574"/>
                  <a:pt x="137479" y="824857"/>
                </a:cubicBezTo>
                <a:cubicBezTo>
                  <a:pt x="60218" y="825474"/>
                  <a:pt x="-11427" y="758130"/>
                  <a:pt x="0" y="687378"/>
                </a:cubicBezTo>
                <a:cubicBezTo>
                  <a:pt x="-10549" y="499106"/>
                  <a:pt x="-22080" y="345064"/>
                  <a:pt x="0" y="137479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5726593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نسبة بيتا</a:t>
            </a:r>
          </a:p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 </a:t>
            </a:r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Beta Ratio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8537463" y="993868"/>
            <a:ext cx="3452214" cy="824857"/>
          </a:xfrm>
          <a:custGeom>
            <a:avLst/>
            <a:gdLst>
              <a:gd name="connsiteX0" fmla="*/ 0 w 3452214"/>
              <a:gd name="connsiteY0" fmla="*/ 137479 h 824857"/>
              <a:gd name="connsiteX1" fmla="*/ 137479 w 3452214"/>
              <a:gd name="connsiteY1" fmla="*/ 0 h 824857"/>
              <a:gd name="connsiteX2" fmla="*/ 741158 w 3452214"/>
              <a:gd name="connsiteY2" fmla="*/ 0 h 824857"/>
              <a:gd name="connsiteX3" fmla="*/ 1344836 w 3452214"/>
              <a:gd name="connsiteY3" fmla="*/ 0 h 824857"/>
              <a:gd name="connsiteX4" fmla="*/ 1916742 w 3452214"/>
              <a:gd name="connsiteY4" fmla="*/ 0 h 824857"/>
              <a:gd name="connsiteX5" fmla="*/ 2615739 w 3452214"/>
              <a:gd name="connsiteY5" fmla="*/ 0 h 824857"/>
              <a:gd name="connsiteX6" fmla="*/ 3314735 w 3452214"/>
              <a:gd name="connsiteY6" fmla="*/ 0 h 824857"/>
              <a:gd name="connsiteX7" fmla="*/ 3452214 w 3452214"/>
              <a:gd name="connsiteY7" fmla="*/ 137479 h 824857"/>
              <a:gd name="connsiteX8" fmla="*/ 3452214 w 3452214"/>
              <a:gd name="connsiteY8" fmla="*/ 687378 h 824857"/>
              <a:gd name="connsiteX9" fmla="*/ 3314735 w 3452214"/>
              <a:gd name="connsiteY9" fmla="*/ 824857 h 824857"/>
              <a:gd name="connsiteX10" fmla="*/ 2615739 w 3452214"/>
              <a:gd name="connsiteY10" fmla="*/ 824857 h 824857"/>
              <a:gd name="connsiteX11" fmla="*/ 2012060 w 3452214"/>
              <a:gd name="connsiteY11" fmla="*/ 824857 h 824857"/>
              <a:gd name="connsiteX12" fmla="*/ 1471927 w 3452214"/>
              <a:gd name="connsiteY12" fmla="*/ 824857 h 824857"/>
              <a:gd name="connsiteX13" fmla="*/ 772930 w 3452214"/>
              <a:gd name="connsiteY13" fmla="*/ 824857 h 824857"/>
              <a:gd name="connsiteX14" fmla="*/ 137479 w 3452214"/>
              <a:gd name="connsiteY14" fmla="*/ 824857 h 824857"/>
              <a:gd name="connsiteX15" fmla="*/ 0 w 3452214"/>
              <a:gd name="connsiteY15" fmla="*/ 687378 h 824857"/>
              <a:gd name="connsiteX16" fmla="*/ 0 w 3452214"/>
              <a:gd name="connsiteY16" fmla="*/ 137479 h 82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2214" h="824857" fill="none" extrusionOk="0">
                <a:moveTo>
                  <a:pt x="0" y="137479"/>
                </a:moveTo>
                <a:cubicBezTo>
                  <a:pt x="220" y="59558"/>
                  <a:pt x="54075" y="8628"/>
                  <a:pt x="137479" y="0"/>
                </a:cubicBezTo>
                <a:cubicBezTo>
                  <a:pt x="375379" y="-27176"/>
                  <a:pt x="483542" y="6610"/>
                  <a:pt x="741158" y="0"/>
                </a:cubicBezTo>
                <a:cubicBezTo>
                  <a:pt x="998774" y="-6610"/>
                  <a:pt x="1204038" y="4424"/>
                  <a:pt x="1344836" y="0"/>
                </a:cubicBezTo>
                <a:cubicBezTo>
                  <a:pt x="1485634" y="-4424"/>
                  <a:pt x="1796342" y="-25079"/>
                  <a:pt x="1916742" y="0"/>
                </a:cubicBezTo>
                <a:cubicBezTo>
                  <a:pt x="2037142" y="25079"/>
                  <a:pt x="2313730" y="-29755"/>
                  <a:pt x="2615739" y="0"/>
                </a:cubicBezTo>
                <a:cubicBezTo>
                  <a:pt x="2917748" y="29755"/>
                  <a:pt x="3023525" y="3820"/>
                  <a:pt x="3314735" y="0"/>
                </a:cubicBezTo>
                <a:cubicBezTo>
                  <a:pt x="3398675" y="-3591"/>
                  <a:pt x="3455770" y="53892"/>
                  <a:pt x="3452214" y="137479"/>
                </a:cubicBezTo>
                <a:cubicBezTo>
                  <a:pt x="3438011" y="270236"/>
                  <a:pt x="3431049" y="472922"/>
                  <a:pt x="3452214" y="687378"/>
                </a:cubicBezTo>
                <a:cubicBezTo>
                  <a:pt x="3450643" y="757259"/>
                  <a:pt x="3386227" y="820470"/>
                  <a:pt x="3314735" y="824857"/>
                </a:cubicBezTo>
                <a:cubicBezTo>
                  <a:pt x="3027798" y="835312"/>
                  <a:pt x="2951867" y="818849"/>
                  <a:pt x="2615739" y="824857"/>
                </a:cubicBezTo>
                <a:cubicBezTo>
                  <a:pt x="2279611" y="830865"/>
                  <a:pt x="2170963" y="805706"/>
                  <a:pt x="2012060" y="824857"/>
                </a:cubicBezTo>
                <a:cubicBezTo>
                  <a:pt x="1853157" y="844008"/>
                  <a:pt x="1641539" y="833470"/>
                  <a:pt x="1471927" y="824857"/>
                </a:cubicBezTo>
                <a:cubicBezTo>
                  <a:pt x="1302315" y="816244"/>
                  <a:pt x="1081164" y="841128"/>
                  <a:pt x="772930" y="824857"/>
                </a:cubicBezTo>
                <a:cubicBezTo>
                  <a:pt x="464696" y="808586"/>
                  <a:pt x="279582" y="847550"/>
                  <a:pt x="137479" y="824857"/>
                </a:cubicBezTo>
                <a:cubicBezTo>
                  <a:pt x="65165" y="824913"/>
                  <a:pt x="-13730" y="775059"/>
                  <a:pt x="0" y="687378"/>
                </a:cubicBezTo>
                <a:cubicBezTo>
                  <a:pt x="-2038" y="419462"/>
                  <a:pt x="17208" y="292819"/>
                  <a:pt x="0" y="137479"/>
                </a:cubicBezTo>
                <a:close/>
              </a:path>
              <a:path w="3452214" h="824857" stroke="0" extrusionOk="0">
                <a:moveTo>
                  <a:pt x="0" y="137479"/>
                </a:moveTo>
                <a:cubicBezTo>
                  <a:pt x="9027" y="48583"/>
                  <a:pt x="59884" y="12414"/>
                  <a:pt x="137479" y="0"/>
                </a:cubicBezTo>
                <a:cubicBezTo>
                  <a:pt x="300909" y="-31654"/>
                  <a:pt x="547148" y="-7531"/>
                  <a:pt x="772930" y="0"/>
                </a:cubicBezTo>
                <a:cubicBezTo>
                  <a:pt x="998712" y="7531"/>
                  <a:pt x="1222817" y="6163"/>
                  <a:pt x="1471927" y="0"/>
                </a:cubicBezTo>
                <a:cubicBezTo>
                  <a:pt x="1721037" y="-6163"/>
                  <a:pt x="1832995" y="17455"/>
                  <a:pt x="2170923" y="0"/>
                </a:cubicBezTo>
                <a:cubicBezTo>
                  <a:pt x="2508851" y="-17455"/>
                  <a:pt x="2907960" y="13604"/>
                  <a:pt x="3314735" y="0"/>
                </a:cubicBezTo>
                <a:cubicBezTo>
                  <a:pt x="3391293" y="-2111"/>
                  <a:pt x="3456194" y="64358"/>
                  <a:pt x="3452214" y="137479"/>
                </a:cubicBezTo>
                <a:cubicBezTo>
                  <a:pt x="3452742" y="253081"/>
                  <a:pt x="3428960" y="431662"/>
                  <a:pt x="3452214" y="687378"/>
                </a:cubicBezTo>
                <a:cubicBezTo>
                  <a:pt x="3440470" y="774038"/>
                  <a:pt x="3378268" y="833457"/>
                  <a:pt x="3314735" y="824857"/>
                </a:cubicBezTo>
                <a:cubicBezTo>
                  <a:pt x="3005052" y="834774"/>
                  <a:pt x="2940110" y="844198"/>
                  <a:pt x="2679284" y="824857"/>
                </a:cubicBezTo>
                <a:cubicBezTo>
                  <a:pt x="2418458" y="805516"/>
                  <a:pt x="2314262" y="845907"/>
                  <a:pt x="2139150" y="824857"/>
                </a:cubicBezTo>
                <a:cubicBezTo>
                  <a:pt x="1964038" y="803807"/>
                  <a:pt x="1713704" y="851398"/>
                  <a:pt x="1535472" y="824857"/>
                </a:cubicBezTo>
                <a:cubicBezTo>
                  <a:pt x="1357240" y="798316"/>
                  <a:pt x="1121661" y="798513"/>
                  <a:pt x="836475" y="824857"/>
                </a:cubicBezTo>
                <a:cubicBezTo>
                  <a:pt x="551289" y="851201"/>
                  <a:pt x="279699" y="832531"/>
                  <a:pt x="137479" y="824857"/>
                </a:cubicBezTo>
                <a:cubicBezTo>
                  <a:pt x="54341" y="820492"/>
                  <a:pt x="7529" y="754613"/>
                  <a:pt x="0" y="687378"/>
                </a:cubicBezTo>
                <a:cubicBezTo>
                  <a:pt x="11089" y="462889"/>
                  <a:pt x="23700" y="265145"/>
                  <a:pt x="0" y="13747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أمثلة على شركات ذات نسبة بيتا عالية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64DBB8-7A33-47C4-9889-6963E44D00BE}"/>
              </a:ext>
            </a:extLst>
          </p:cNvPr>
          <p:cNvSpPr/>
          <p:nvPr/>
        </p:nvSpPr>
        <p:spPr>
          <a:xfrm>
            <a:off x="5091232" y="1204226"/>
            <a:ext cx="2944467" cy="614499"/>
          </a:xfrm>
          <a:prstGeom prst="roundRect">
            <a:avLst/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NVIDIA Corporation (NVDA)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E50A5E-F072-C0B8-2D21-DF65463C12B2}"/>
              </a:ext>
            </a:extLst>
          </p:cNvPr>
          <p:cNvSpPr/>
          <p:nvPr/>
        </p:nvSpPr>
        <p:spPr>
          <a:xfrm>
            <a:off x="1805826" y="1302292"/>
            <a:ext cx="2351094" cy="614499"/>
          </a:xfrm>
          <a:custGeom>
            <a:avLst/>
            <a:gdLst>
              <a:gd name="connsiteX0" fmla="*/ 0 w 2351094"/>
              <a:gd name="connsiteY0" fmla="*/ 102419 h 614499"/>
              <a:gd name="connsiteX1" fmla="*/ 102419 w 2351094"/>
              <a:gd name="connsiteY1" fmla="*/ 0 h 614499"/>
              <a:gd name="connsiteX2" fmla="*/ 660446 w 2351094"/>
              <a:gd name="connsiteY2" fmla="*/ 0 h 614499"/>
              <a:gd name="connsiteX3" fmla="*/ 1154084 w 2351094"/>
              <a:gd name="connsiteY3" fmla="*/ 0 h 614499"/>
              <a:gd name="connsiteX4" fmla="*/ 1712111 w 2351094"/>
              <a:gd name="connsiteY4" fmla="*/ 0 h 614499"/>
              <a:gd name="connsiteX5" fmla="*/ 2248675 w 2351094"/>
              <a:gd name="connsiteY5" fmla="*/ 0 h 614499"/>
              <a:gd name="connsiteX6" fmla="*/ 2351094 w 2351094"/>
              <a:gd name="connsiteY6" fmla="*/ 102419 h 614499"/>
              <a:gd name="connsiteX7" fmla="*/ 2351094 w 2351094"/>
              <a:gd name="connsiteY7" fmla="*/ 512080 h 614499"/>
              <a:gd name="connsiteX8" fmla="*/ 2248675 w 2351094"/>
              <a:gd name="connsiteY8" fmla="*/ 614499 h 614499"/>
              <a:gd name="connsiteX9" fmla="*/ 1755036 w 2351094"/>
              <a:gd name="connsiteY9" fmla="*/ 614499 h 614499"/>
              <a:gd name="connsiteX10" fmla="*/ 1197010 w 2351094"/>
              <a:gd name="connsiteY10" fmla="*/ 614499 h 614499"/>
              <a:gd name="connsiteX11" fmla="*/ 703371 w 2351094"/>
              <a:gd name="connsiteY11" fmla="*/ 614499 h 614499"/>
              <a:gd name="connsiteX12" fmla="*/ 102419 w 2351094"/>
              <a:gd name="connsiteY12" fmla="*/ 614499 h 614499"/>
              <a:gd name="connsiteX13" fmla="*/ 0 w 2351094"/>
              <a:gd name="connsiteY13" fmla="*/ 512080 h 614499"/>
              <a:gd name="connsiteX14" fmla="*/ 0 w 2351094"/>
              <a:gd name="connsiteY14" fmla="*/ 102419 h 6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94" h="614499" fill="none" extrusionOk="0">
                <a:moveTo>
                  <a:pt x="0" y="102419"/>
                </a:moveTo>
                <a:cubicBezTo>
                  <a:pt x="-4509" y="32891"/>
                  <a:pt x="42025" y="5016"/>
                  <a:pt x="102419" y="0"/>
                </a:cubicBezTo>
                <a:cubicBezTo>
                  <a:pt x="313849" y="2890"/>
                  <a:pt x="529898" y="14942"/>
                  <a:pt x="660446" y="0"/>
                </a:cubicBezTo>
                <a:cubicBezTo>
                  <a:pt x="790994" y="-14942"/>
                  <a:pt x="910510" y="12374"/>
                  <a:pt x="1154084" y="0"/>
                </a:cubicBezTo>
                <a:cubicBezTo>
                  <a:pt x="1397658" y="-12374"/>
                  <a:pt x="1488212" y="-3289"/>
                  <a:pt x="1712111" y="0"/>
                </a:cubicBezTo>
                <a:cubicBezTo>
                  <a:pt x="1936010" y="3289"/>
                  <a:pt x="2079463" y="601"/>
                  <a:pt x="2248675" y="0"/>
                </a:cubicBezTo>
                <a:cubicBezTo>
                  <a:pt x="2308538" y="1625"/>
                  <a:pt x="2351444" y="51486"/>
                  <a:pt x="2351094" y="102419"/>
                </a:cubicBezTo>
                <a:cubicBezTo>
                  <a:pt x="2347758" y="295244"/>
                  <a:pt x="2336123" y="350538"/>
                  <a:pt x="2351094" y="512080"/>
                </a:cubicBezTo>
                <a:cubicBezTo>
                  <a:pt x="2358904" y="565144"/>
                  <a:pt x="2306576" y="611618"/>
                  <a:pt x="2248675" y="614499"/>
                </a:cubicBezTo>
                <a:cubicBezTo>
                  <a:pt x="2024524" y="633114"/>
                  <a:pt x="1970632" y="621182"/>
                  <a:pt x="1755036" y="614499"/>
                </a:cubicBezTo>
                <a:cubicBezTo>
                  <a:pt x="1539440" y="607816"/>
                  <a:pt x="1387753" y="612734"/>
                  <a:pt x="1197010" y="614499"/>
                </a:cubicBezTo>
                <a:cubicBezTo>
                  <a:pt x="1006267" y="616264"/>
                  <a:pt x="903056" y="626130"/>
                  <a:pt x="703371" y="614499"/>
                </a:cubicBezTo>
                <a:cubicBezTo>
                  <a:pt x="503686" y="602868"/>
                  <a:pt x="348732" y="604499"/>
                  <a:pt x="102419" y="614499"/>
                </a:cubicBezTo>
                <a:cubicBezTo>
                  <a:pt x="51705" y="612098"/>
                  <a:pt x="5943" y="573934"/>
                  <a:pt x="0" y="512080"/>
                </a:cubicBezTo>
                <a:cubicBezTo>
                  <a:pt x="-7171" y="362274"/>
                  <a:pt x="9480" y="235171"/>
                  <a:pt x="0" y="102419"/>
                </a:cubicBezTo>
                <a:close/>
              </a:path>
              <a:path w="2351094" h="614499" stroke="0" extrusionOk="0">
                <a:moveTo>
                  <a:pt x="0" y="102419"/>
                </a:moveTo>
                <a:cubicBezTo>
                  <a:pt x="7599" y="34938"/>
                  <a:pt x="45196" y="4907"/>
                  <a:pt x="102419" y="0"/>
                </a:cubicBezTo>
                <a:cubicBezTo>
                  <a:pt x="305474" y="1363"/>
                  <a:pt x="452063" y="21448"/>
                  <a:pt x="638983" y="0"/>
                </a:cubicBezTo>
                <a:cubicBezTo>
                  <a:pt x="825903" y="-21448"/>
                  <a:pt x="1090128" y="-1059"/>
                  <a:pt x="1218472" y="0"/>
                </a:cubicBezTo>
                <a:cubicBezTo>
                  <a:pt x="1346816" y="1059"/>
                  <a:pt x="1885423" y="3714"/>
                  <a:pt x="2248675" y="0"/>
                </a:cubicBezTo>
                <a:cubicBezTo>
                  <a:pt x="2297029" y="11029"/>
                  <a:pt x="2350551" y="36816"/>
                  <a:pt x="2351094" y="102419"/>
                </a:cubicBezTo>
                <a:cubicBezTo>
                  <a:pt x="2337926" y="279235"/>
                  <a:pt x="2363698" y="344689"/>
                  <a:pt x="2351094" y="512080"/>
                </a:cubicBezTo>
                <a:cubicBezTo>
                  <a:pt x="2346393" y="567438"/>
                  <a:pt x="2299557" y="610286"/>
                  <a:pt x="2248675" y="614499"/>
                </a:cubicBezTo>
                <a:cubicBezTo>
                  <a:pt x="2008649" y="607270"/>
                  <a:pt x="1809370" y="641585"/>
                  <a:pt x="1690648" y="614499"/>
                </a:cubicBezTo>
                <a:cubicBezTo>
                  <a:pt x="1571926" y="587413"/>
                  <a:pt x="1291503" y="610768"/>
                  <a:pt x="1132622" y="614499"/>
                </a:cubicBezTo>
                <a:cubicBezTo>
                  <a:pt x="973741" y="618230"/>
                  <a:pt x="757423" y="617133"/>
                  <a:pt x="660446" y="614499"/>
                </a:cubicBezTo>
                <a:cubicBezTo>
                  <a:pt x="563469" y="611865"/>
                  <a:pt x="346479" y="593423"/>
                  <a:pt x="102419" y="614499"/>
                </a:cubicBezTo>
                <a:cubicBezTo>
                  <a:pt x="41775" y="622858"/>
                  <a:pt x="-11369" y="575572"/>
                  <a:pt x="0" y="512080"/>
                </a:cubicBezTo>
                <a:cubicBezTo>
                  <a:pt x="-14853" y="372098"/>
                  <a:pt x="-17174" y="264828"/>
                  <a:pt x="0" y="1024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Beta = 1.8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BD3123-4F3E-ED0D-5124-919A9B657D2D}"/>
              </a:ext>
            </a:extLst>
          </p:cNvPr>
          <p:cNvSpPr/>
          <p:nvPr/>
        </p:nvSpPr>
        <p:spPr>
          <a:xfrm>
            <a:off x="1705145" y="2900719"/>
            <a:ext cx="9795719" cy="1366481"/>
          </a:xfrm>
          <a:custGeom>
            <a:avLst/>
            <a:gdLst>
              <a:gd name="connsiteX0" fmla="*/ 0 w 9795719"/>
              <a:gd name="connsiteY0" fmla="*/ 227751 h 1366481"/>
              <a:gd name="connsiteX1" fmla="*/ 227751 w 9795719"/>
              <a:gd name="connsiteY1" fmla="*/ 0 h 1366481"/>
              <a:gd name="connsiteX2" fmla="*/ 614703 w 9795719"/>
              <a:gd name="connsiteY2" fmla="*/ 0 h 1366481"/>
              <a:gd name="connsiteX3" fmla="*/ 1468666 w 9795719"/>
              <a:gd name="connsiteY3" fmla="*/ 0 h 1366481"/>
              <a:gd name="connsiteX4" fmla="*/ 2229226 w 9795719"/>
              <a:gd name="connsiteY4" fmla="*/ 0 h 1366481"/>
              <a:gd name="connsiteX5" fmla="*/ 2989787 w 9795719"/>
              <a:gd name="connsiteY5" fmla="*/ 0 h 1366481"/>
              <a:gd name="connsiteX6" fmla="*/ 3563543 w 9795719"/>
              <a:gd name="connsiteY6" fmla="*/ 0 h 1366481"/>
              <a:gd name="connsiteX7" fmla="*/ 4417505 w 9795719"/>
              <a:gd name="connsiteY7" fmla="*/ 0 h 1366481"/>
              <a:gd name="connsiteX8" fmla="*/ 5271468 w 9795719"/>
              <a:gd name="connsiteY8" fmla="*/ 0 h 1366481"/>
              <a:gd name="connsiteX9" fmla="*/ 5658420 w 9795719"/>
              <a:gd name="connsiteY9" fmla="*/ 0 h 1366481"/>
              <a:gd name="connsiteX10" fmla="*/ 6512383 w 9795719"/>
              <a:gd name="connsiteY10" fmla="*/ 0 h 1366481"/>
              <a:gd name="connsiteX11" fmla="*/ 7086139 w 9795719"/>
              <a:gd name="connsiteY11" fmla="*/ 0 h 1366481"/>
              <a:gd name="connsiteX12" fmla="*/ 7846699 w 9795719"/>
              <a:gd name="connsiteY12" fmla="*/ 0 h 1366481"/>
              <a:gd name="connsiteX13" fmla="*/ 8420456 w 9795719"/>
              <a:gd name="connsiteY13" fmla="*/ 0 h 1366481"/>
              <a:gd name="connsiteX14" fmla="*/ 9567968 w 9795719"/>
              <a:gd name="connsiteY14" fmla="*/ 0 h 1366481"/>
              <a:gd name="connsiteX15" fmla="*/ 9795719 w 9795719"/>
              <a:gd name="connsiteY15" fmla="*/ 227751 h 1366481"/>
              <a:gd name="connsiteX16" fmla="*/ 9795719 w 9795719"/>
              <a:gd name="connsiteY16" fmla="*/ 683241 h 1366481"/>
              <a:gd name="connsiteX17" fmla="*/ 9795719 w 9795719"/>
              <a:gd name="connsiteY17" fmla="*/ 1138730 h 1366481"/>
              <a:gd name="connsiteX18" fmla="*/ 9567968 w 9795719"/>
              <a:gd name="connsiteY18" fmla="*/ 1366481 h 1366481"/>
              <a:gd name="connsiteX19" fmla="*/ 9181016 w 9795719"/>
              <a:gd name="connsiteY19" fmla="*/ 1366481 h 1366481"/>
              <a:gd name="connsiteX20" fmla="*/ 8700662 w 9795719"/>
              <a:gd name="connsiteY20" fmla="*/ 1366481 h 1366481"/>
              <a:gd name="connsiteX21" fmla="*/ 8313710 w 9795719"/>
              <a:gd name="connsiteY21" fmla="*/ 1366481 h 1366481"/>
              <a:gd name="connsiteX22" fmla="*/ 7833356 w 9795719"/>
              <a:gd name="connsiteY22" fmla="*/ 1366481 h 1366481"/>
              <a:gd name="connsiteX23" fmla="*/ 7446404 w 9795719"/>
              <a:gd name="connsiteY23" fmla="*/ 1366481 h 1366481"/>
              <a:gd name="connsiteX24" fmla="*/ 6872648 w 9795719"/>
              <a:gd name="connsiteY24" fmla="*/ 1366481 h 1366481"/>
              <a:gd name="connsiteX25" fmla="*/ 6205490 w 9795719"/>
              <a:gd name="connsiteY25" fmla="*/ 1366481 h 1366481"/>
              <a:gd name="connsiteX26" fmla="*/ 5538332 w 9795719"/>
              <a:gd name="connsiteY26" fmla="*/ 1366481 h 1366481"/>
              <a:gd name="connsiteX27" fmla="*/ 4777771 w 9795719"/>
              <a:gd name="connsiteY27" fmla="*/ 1366481 h 1366481"/>
              <a:gd name="connsiteX28" fmla="*/ 4390819 w 9795719"/>
              <a:gd name="connsiteY28" fmla="*/ 1366481 h 1366481"/>
              <a:gd name="connsiteX29" fmla="*/ 3910465 w 9795719"/>
              <a:gd name="connsiteY29" fmla="*/ 1366481 h 1366481"/>
              <a:gd name="connsiteX30" fmla="*/ 3056502 w 9795719"/>
              <a:gd name="connsiteY30" fmla="*/ 1366481 h 1366481"/>
              <a:gd name="connsiteX31" fmla="*/ 2669551 w 9795719"/>
              <a:gd name="connsiteY31" fmla="*/ 1366481 h 1366481"/>
              <a:gd name="connsiteX32" fmla="*/ 2095794 w 9795719"/>
              <a:gd name="connsiteY32" fmla="*/ 1366481 h 1366481"/>
              <a:gd name="connsiteX33" fmla="*/ 1428636 w 9795719"/>
              <a:gd name="connsiteY33" fmla="*/ 1366481 h 1366481"/>
              <a:gd name="connsiteX34" fmla="*/ 854880 w 9795719"/>
              <a:gd name="connsiteY34" fmla="*/ 1366481 h 1366481"/>
              <a:gd name="connsiteX35" fmla="*/ 227751 w 9795719"/>
              <a:gd name="connsiteY35" fmla="*/ 1366481 h 1366481"/>
              <a:gd name="connsiteX36" fmla="*/ 0 w 9795719"/>
              <a:gd name="connsiteY36" fmla="*/ 1138730 h 1366481"/>
              <a:gd name="connsiteX37" fmla="*/ 0 w 9795719"/>
              <a:gd name="connsiteY37" fmla="*/ 710570 h 1366481"/>
              <a:gd name="connsiteX38" fmla="*/ 0 w 9795719"/>
              <a:gd name="connsiteY38" fmla="*/ 227751 h 136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795719" h="1366481" fill="none" extrusionOk="0">
                <a:moveTo>
                  <a:pt x="0" y="227751"/>
                </a:moveTo>
                <a:cubicBezTo>
                  <a:pt x="-15967" y="108333"/>
                  <a:pt x="120993" y="14435"/>
                  <a:pt x="227751" y="0"/>
                </a:cubicBezTo>
                <a:cubicBezTo>
                  <a:pt x="327065" y="3694"/>
                  <a:pt x="511903" y="-14945"/>
                  <a:pt x="614703" y="0"/>
                </a:cubicBezTo>
                <a:cubicBezTo>
                  <a:pt x="717503" y="14945"/>
                  <a:pt x="1236956" y="20386"/>
                  <a:pt x="1468666" y="0"/>
                </a:cubicBezTo>
                <a:cubicBezTo>
                  <a:pt x="1700376" y="-20386"/>
                  <a:pt x="1867071" y="-37760"/>
                  <a:pt x="2229226" y="0"/>
                </a:cubicBezTo>
                <a:cubicBezTo>
                  <a:pt x="2591381" y="37760"/>
                  <a:pt x="2671652" y="4956"/>
                  <a:pt x="2989787" y="0"/>
                </a:cubicBezTo>
                <a:cubicBezTo>
                  <a:pt x="3307922" y="-4956"/>
                  <a:pt x="3423025" y="19492"/>
                  <a:pt x="3563543" y="0"/>
                </a:cubicBezTo>
                <a:cubicBezTo>
                  <a:pt x="3704061" y="-19492"/>
                  <a:pt x="4242924" y="-9808"/>
                  <a:pt x="4417505" y="0"/>
                </a:cubicBezTo>
                <a:cubicBezTo>
                  <a:pt x="4592086" y="9808"/>
                  <a:pt x="4864208" y="-6944"/>
                  <a:pt x="5271468" y="0"/>
                </a:cubicBezTo>
                <a:cubicBezTo>
                  <a:pt x="5678728" y="6944"/>
                  <a:pt x="5535289" y="-15835"/>
                  <a:pt x="5658420" y="0"/>
                </a:cubicBezTo>
                <a:cubicBezTo>
                  <a:pt x="5781551" y="15835"/>
                  <a:pt x="6321722" y="36722"/>
                  <a:pt x="6512383" y="0"/>
                </a:cubicBezTo>
                <a:cubicBezTo>
                  <a:pt x="6703044" y="-36722"/>
                  <a:pt x="6967613" y="16817"/>
                  <a:pt x="7086139" y="0"/>
                </a:cubicBezTo>
                <a:cubicBezTo>
                  <a:pt x="7204665" y="-16817"/>
                  <a:pt x="7684694" y="6900"/>
                  <a:pt x="7846699" y="0"/>
                </a:cubicBezTo>
                <a:cubicBezTo>
                  <a:pt x="8008704" y="-6900"/>
                  <a:pt x="8165357" y="5732"/>
                  <a:pt x="8420456" y="0"/>
                </a:cubicBezTo>
                <a:cubicBezTo>
                  <a:pt x="8675555" y="-5732"/>
                  <a:pt x="9074832" y="24409"/>
                  <a:pt x="9567968" y="0"/>
                </a:cubicBezTo>
                <a:cubicBezTo>
                  <a:pt x="9668384" y="7970"/>
                  <a:pt x="9818992" y="83752"/>
                  <a:pt x="9795719" y="227751"/>
                </a:cubicBezTo>
                <a:cubicBezTo>
                  <a:pt x="9803772" y="326514"/>
                  <a:pt x="9815082" y="573601"/>
                  <a:pt x="9795719" y="683241"/>
                </a:cubicBezTo>
                <a:cubicBezTo>
                  <a:pt x="9776357" y="792881"/>
                  <a:pt x="9809536" y="1035373"/>
                  <a:pt x="9795719" y="1138730"/>
                </a:cubicBezTo>
                <a:cubicBezTo>
                  <a:pt x="9773268" y="1247777"/>
                  <a:pt x="9690376" y="1365598"/>
                  <a:pt x="9567968" y="1366481"/>
                </a:cubicBezTo>
                <a:cubicBezTo>
                  <a:pt x="9383495" y="1367649"/>
                  <a:pt x="9320129" y="1358665"/>
                  <a:pt x="9181016" y="1366481"/>
                </a:cubicBezTo>
                <a:cubicBezTo>
                  <a:pt x="9041903" y="1374297"/>
                  <a:pt x="8862493" y="1355120"/>
                  <a:pt x="8700662" y="1366481"/>
                </a:cubicBezTo>
                <a:cubicBezTo>
                  <a:pt x="8538831" y="1377842"/>
                  <a:pt x="8430683" y="1367909"/>
                  <a:pt x="8313710" y="1366481"/>
                </a:cubicBezTo>
                <a:cubicBezTo>
                  <a:pt x="8196737" y="1365053"/>
                  <a:pt x="8008866" y="1352988"/>
                  <a:pt x="7833356" y="1366481"/>
                </a:cubicBezTo>
                <a:cubicBezTo>
                  <a:pt x="7657846" y="1379974"/>
                  <a:pt x="7526394" y="1353159"/>
                  <a:pt x="7446404" y="1366481"/>
                </a:cubicBezTo>
                <a:cubicBezTo>
                  <a:pt x="7366414" y="1379803"/>
                  <a:pt x="7152386" y="1390684"/>
                  <a:pt x="6872648" y="1366481"/>
                </a:cubicBezTo>
                <a:cubicBezTo>
                  <a:pt x="6592910" y="1342278"/>
                  <a:pt x="6439904" y="1354473"/>
                  <a:pt x="6205490" y="1366481"/>
                </a:cubicBezTo>
                <a:cubicBezTo>
                  <a:pt x="5971076" y="1378489"/>
                  <a:pt x="5774425" y="1395727"/>
                  <a:pt x="5538332" y="1366481"/>
                </a:cubicBezTo>
                <a:cubicBezTo>
                  <a:pt x="5302239" y="1337235"/>
                  <a:pt x="4937109" y="1356202"/>
                  <a:pt x="4777771" y="1366481"/>
                </a:cubicBezTo>
                <a:cubicBezTo>
                  <a:pt x="4618433" y="1376760"/>
                  <a:pt x="4474507" y="1362694"/>
                  <a:pt x="4390819" y="1366481"/>
                </a:cubicBezTo>
                <a:cubicBezTo>
                  <a:pt x="4307131" y="1370268"/>
                  <a:pt x="4074983" y="1383481"/>
                  <a:pt x="3910465" y="1366481"/>
                </a:cubicBezTo>
                <a:cubicBezTo>
                  <a:pt x="3745947" y="1349481"/>
                  <a:pt x="3332006" y="1396627"/>
                  <a:pt x="3056502" y="1366481"/>
                </a:cubicBezTo>
                <a:cubicBezTo>
                  <a:pt x="2780998" y="1336335"/>
                  <a:pt x="2834982" y="1367368"/>
                  <a:pt x="2669551" y="1366481"/>
                </a:cubicBezTo>
                <a:cubicBezTo>
                  <a:pt x="2504120" y="1365594"/>
                  <a:pt x="2241796" y="1352291"/>
                  <a:pt x="2095794" y="1366481"/>
                </a:cubicBezTo>
                <a:cubicBezTo>
                  <a:pt x="1949792" y="1380671"/>
                  <a:pt x="1669600" y="1393498"/>
                  <a:pt x="1428636" y="1366481"/>
                </a:cubicBezTo>
                <a:cubicBezTo>
                  <a:pt x="1187672" y="1339464"/>
                  <a:pt x="1004989" y="1371746"/>
                  <a:pt x="854880" y="1366481"/>
                </a:cubicBezTo>
                <a:cubicBezTo>
                  <a:pt x="704771" y="1361216"/>
                  <a:pt x="435185" y="1390586"/>
                  <a:pt x="227751" y="1366481"/>
                </a:cubicBezTo>
                <a:cubicBezTo>
                  <a:pt x="95870" y="1372580"/>
                  <a:pt x="6332" y="1274673"/>
                  <a:pt x="0" y="1138730"/>
                </a:cubicBezTo>
                <a:cubicBezTo>
                  <a:pt x="3315" y="1052908"/>
                  <a:pt x="9125" y="902193"/>
                  <a:pt x="0" y="710570"/>
                </a:cubicBezTo>
                <a:cubicBezTo>
                  <a:pt x="-9125" y="518947"/>
                  <a:pt x="1224" y="372088"/>
                  <a:pt x="0" y="227751"/>
                </a:cubicBezTo>
                <a:close/>
              </a:path>
              <a:path w="9795719" h="1366481" stroke="0" extrusionOk="0">
                <a:moveTo>
                  <a:pt x="0" y="227751"/>
                </a:moveTo>
                <a:cubicBezTo>
                  <a:pt x="11757" y="85079"/>
                  <a:pt x="101279" y="5128"/>
                  <a:pt x="227751" y="0"/>
                </a:cubicBezTo>
                <a:cubicBezTo>
                  <a:pt x="468988" y="-29819"/>
                  <a:pt x="712033" y="-4009"/>
                  <a:pt x="894909" y="0"/>
                </a:cubicBezTo>
                <a:cubicBezTo>
                  <a:pt x="1077785" y="4009"/>
                  <a:pt x="1384075" y="34929"/>
                  <a:pt x="1748872" y="0"/>
                </a:cubicBezTo>
                <a:cubicBezTo>
                  <a:pt x="2113669" y="-34929"/>
                  <a:pt x="2318953" y="8185"/>
                  <a:pt x="2602835" y="0"/>
                </a:cubicBezTo>
                <a:cubicBezTo>
                  <a:pt x="2886717" y="-8185"/>
                  <a:pt x="3023007" y="-22985"/>
                  <a:pt x="3176591" y="0"/>
                </a:cubicBezTo>
                <a:cubicBezTo>
                  <a:pt x="3330175" y="22985"/>
                  <a:pt x="3625516" y="-35623"/>
                  <a:pt x="3937151" y="0"/>
                </a:cubicBezTo>
                <a:cubicBezTo>
                  <a:pt x="4248786" y="35623"/>
                  <a:pt x="4400052" y="-3820"/>
                  <a:pt x="4791114" y="0"/>
                </a:cubicBezTo>
                <a:cubicBezTo>
                  <a:pt x="5182176" y="3820"/>
                  <a:pt x="5233064" y="8675"/>
                  <a:pt x="5364870" y="0"/>
                </a:cubicBezTo>
                <a:cubicBezTo>
                  <a:pt x="5496676" y="-8675"/>
                  <a:pt x="5815214" y="12040"/>
                  <a:pt x="6032029" y="0"/>
                </a:cubicBezTo>
                <a:cubicBezTo>
                  <a:pt x="6248844" y="-12040"/>
                  <a:pt x="6308887" y="10520"/>
                  <a:pt x="6418981" y="0"/>
                </a:cubicBezTo>
                <a:cubicBezTo>
                  <a:pt x="6529075" y="-10520"/>
                  <a:pt x="6965109" y="13522"/>
                  <a:pt x="7179541" y="0"/>
                </a:cubicBezTo>
                <a:cubicBezTo>
                  <a:pt x="7393973" y="-13522"/>
                  <a:pt x="7439890" y="4579"/>
                  <a:pt x="7566493" y="0"/>
                </a:cubicBezTo>
                <a:cubicBezTo>
                  <a:pt x="7693096" y="-4579"/>
                  <a:pt x="7876702" y="-13305"/>
                  <a:pt x="8140249" y="0"/>
                </a:cubicBezTo>
                <a:cubicBezTo>
                  <a:pt x="8403796" y="13305"/>
                  <a:pt x="8769325" y="18936"/>
                  <a:pt x="8994212" y="0"/>
                </a:cubicBezTo>
                <a:cubicBezTo>
                  <a:pt x="9219099" y="-18936"/>
                  <a:pt x="9435158" y="6263"/>
                  <a:pt x="9567968" y="0"/>
                </a:cubicBezTo>
                <a:cubicBezTo>
                  <a:pt x="9685193" y="-5181"/>
                  <a:pt x="9815297" y="79365"/>
                  <a:pt x="9795719" y="227751"/>
                </a:cubicBezTo>
                <a:cubicBezTo>
                  <a:pt x="9775709" y="360974"/>
                  <a:pt x="9795715" y="564481"/>
                  <a:pt x="9795719" y="692350"/>
                </a:cubicBezTo>
                <a:cubicBezTo>
                  <a:pt x="9795723" y="820219"/>
                  <a:pt x="9787166" y="1010279"/>
                  <a:pt x="9795719" y="1138730"/>
                </a:cubicBezTo>
                <a:cubicBezTo>
                  <a:pt x="9807825" y="1248636"/>
                  <a:pt x="9705784" y="1368785"/>
                  <a:pt x="9567968" y="1366481"/>
                </a:cubicBezTo>
                <a:cubicBezTo>
                  <a:pt x="9277861" y="1399449"/>
                  <a:pt x="8960879" y="1355186"/>
                  <a:pt x="8807407" y="1366481"/>
                </a:cubicBezTo>
                <a:cubicBezTo>
                  <a:pt x="8653935" y="1377776"/>
                  <a:pt x="8452082" y="1350522"/>
                  <a:pt x="8327053" y="1366481"/>
                </a:cubicBezTo>
                <a:cubicBezTo>
                  <a:pt x="8202024" y="1382440"/>
                  <a:pt x="7692755" y="1324749"/>
                  <a:pt x="7473091" y="1366481"/>
                </a:cubicBezTo>
                <a:cubicBezTo>
                  <a:pt x="7253427" y="1408213"/>
                  <a:pt x="7142819" y="1344259"/>
                  <a:pt x="6992737" y="1366481"/>
                </a:cubicBezTo>
                <a:cubicBezTo>
                  <a:pt x="6842655" y="1388703"/>
                  <a:pt x="6661758" y="1354121"/>
                  <a:pt x="6512383" y="1366481"/>
                </a:cubicBezTo>
                <a:cubicBezTo>
                  <a:pt x="6363008" y="1378841"/>
                  <a:pt x="6057709" y="1403322"/>
                  <a:pt x="5751822" y="1366481"/>
                </a:cubicBezTo>
                <a:cubicBezTo>
                  <a:pt x="5445935" y="1329640"/>
                  <a:pt x="5278906" y="1373708"/>
                  <a:pt x="4991262" y="1366481"/>
                </a:cubicBezTo>
                <a:cubicBezTo>
                  <a:pt x="4703618" y="1359254"/>
                  <a:pt x="4433245" y="1340573"/>
                  <a:pt x="4230701" y="1366481"/>
                </a:cubicBezTo>
                <a:cubicBezTo>
                  <a:pt x="4028157" y="1392389"/>
                  <a:pt x="3864039" y="1353297"/>
                  <a:pt x="3750347" y="1366481"/>
                </a:cubicBezTo>
                <a:cubicBezTo>
                  <a:pt x="3636655" y="1379665"/>
                  <a:pt x="3316059" y="1378681"/>
                  <a:pt x="3083189" y="1366481"/>
                </a:cubicBezTo>
                <a:cubicBezTo>
                  <a:pt x="2850319" y="1354281"/>
                  <a:pt x="2667553" y="1355852"/>
                  <a:pt x="2509433" y="1366481"/>
                </a:cubicBezTo>
                <a:cubicBezTo>
                  <a:pt x="2351313" y="1377110"/>
                  <a:pt x="2261957" y="1358249"/>
                  <a:pt x="2122481" y="1366481"/>
                </a:cubicBezTo>
                <a:cubicBezTo>
                  <a:pt x="1983005" y="1374713"/>
                  <a:pt x="1623737" y="1378844"/>
                  <a:pt x="1268518" y="1366481"/>
                </a:cubicBezTo>
                <a:cubicBezTo>
                  <a:pt x="913299" y="1354118"/>
                  <a:pt x="1062195" y="1374441"/>
                  <a:pt x="881566" y="1366481"/>
                </a:cubicBezTo>
                <a:cubicBezTo>
                  <a:pt x="700937" y="1358521"/>
                  <a:pt x="518720" y="1397734"/>
                  <a:pt x="227751" y="1366481"/>
                </a:cubicBezTo>
                <a:cubicBezTo>
                  <a:pt x="106258" y="1370251"/>
                  <a:pt x="-6592" y="1272141"/>
                  <a:pt x="0" y="1138730"/>
                </a:cubicBezTo>
                <a:cubicBezTo>
                  <a:pt x="10571" y="961613"/>
                  <a:pt x="-11153" y="812416"/>
                  <a:pt x="0" y="674131"/>
                </a:cubicBezTo>
                <a:cubicBezTo>
                  <a:pt x="11153" y="535846"/>
                  <a:pt x="-19281" y="372327"/>
                  <a:pt x="0" y="22775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إنفيديا تعمل في صناعة أشباه الموصلات، 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وهي صناعة تشهد تقلبات كبيرة بناءً على الطلب على الإلكترونيات وتكنولوجيا الذكاء الاصطناعي.</a:t>
            </a:r>
            <a:endParaRPr lang="en-US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707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432" y="6188075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المخاطرة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6175646" y="194491"/>
            <a:ext cx="2622235" cy="399590"/>
          </a:xfrm>
          <a:custGeom>
            <a:avLst/>
            <a:gdLst>
              <a:gd name="connsiteX0" fmla="*/ 0 w 2622235"/>
              <a:gd name="connsiteY0" fmla="*/ 66600 h 399590"/>
              <a:gd name="connsiteX1" fmla="*/ 66600 w 2622235"/>
              <a:gd name="connsiteY1" fmla="*/ 0 h 399590"/>
              <a:gd name="connsiteX2" fmla="*/ 713749 w 2622235"/>
              <a:gd name="connsiteY2" fmla="*/ 0 h 399590"/>
              <a:gd name="connsiteX3" fmla="*/ 1286227 w 2622235"/>
              <a:gd name="connsiteY3" fmla="*/ 0 h 399590"/>
              <a:gd name="connsiteX4" fmla="*/ 1933376 w 2622235"/>
              <a:gd name="connsiteY4" fmla="*/ 0 h 399590"/>
              <a:gd name="connsiteX5" fmla="*/ 2555635 w 2622235"/>
              <a:gd name="connsiteY5" fmla="*/ 0 h 399590"/>
              <a:gd name="connsiteX6" fmla="*/ 2622235 w 2622235"/>
              <a:gd name="connsiteY6" fmla="*/ 66600 h 399590"/>
              <a:gd name="connsiteX7" fmla="*/ 2622235 w 2622235"/>
              <a:gd name="connsiteY7" fmla="*/ 332990 h 399590"/>
              <a:gd name="connsiteX8" fmla="*/ 2555635 w 2622235"/>
              <a:gd name="connsiteY8" fmla="*/ 399590 h 399590"/>
              <a:gd name="connsiteX9" fmla="*/ 1983157 w 2622235"/>
              <a:gd name="connsiteY9" fmla="*/ 399590 h 399590"/>
              <a:gd name="connsiteX10" fmla="*/ 1336008 w 2622235"/>
              <a:gd name="connsiteY10" fmla="*/ 399590 h 399590"/>
              <a:gd name="connsiteX11" fmla="*/ 763530 w 2622235"/>
              <a:gd name="connsiteY11" fmla="*/ 399590 h 399590"/>
              <a:gd name="connsiteX12" fmla="*/ 66600 w 2622235"/>
              <a:gd name="connsiteY12" fmla="*/ 399590 h 399590"/>
              <a:gd name="connsiteX13" fmla="*/ 0 w 2622235"/>
              <a:gd name="connsiteY13" fmla="*/ 332990 h 399590"/>
              <a:gd name="connsiteX14" fmla="*/ 0 w 2622235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22235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89804" y="19861"/>
                  <a:pt x="457400" y="-9045"/>
                  <a:pt x="713749" y="0"/>
                </a:cubicBezTo>
                <a:cubicBezTo>
                  <a:pt x="970098" y="9045"/>
                  <a:pt x="1042079" y="24820"/>
                  <a:pt x="1286227" y="0"/>
                </a:cubicBezTo>
                <a:cubicBezTo>
                  <a:pt x="1530375" y="-24820"/>
                  <a:pt x="1763561" y="-19889"/>
                  <a:pt x="1933376" y="0"/>
                </a:cubicBezTo>
                <a:cubicBezTo>
                  <a:pt x="2103191" y="19889"/>
                  <a:pt x="2266403" y="8155"/>
                  <a:pt x="2555635" y="0"/>
                </a:cubicBezTo>
                <a:cubicBezTo>
                  <a:pt x="2598396" y="2945"/>
                  <a:pt x="2622531" y="34586"/>
                  <a:pt x="2622235" y="66600"/>
                </a:cubicBezTo>
                <a:cubicBezTo>
                  <a:pt x="2621826" y="145208"/>
                  <a:pt x="2615635" y="278051"/>
                  <a:pt x="2622235" y="332990"/>
                </a:cubicBezTo>
                <a:cubicBezTo>
                  <a:pt x="2625364" y="368370"/>
                  <a:pt x="2592939" y="398465"/>
                  <a:pt x="2555635" y="399590"/>
                </a:cubicBezTo>
                <a:cubicBezTo>
                  <a:pt x="2331547" y="381120"/>
                  <a:pt x="2140491" y="427159"/>
                  <a:pt x="1983157" y="399590"/>
                </a:cubicBezTo>
                <a:cubicBezTo>
                  <a:pt x="1825823" y="372021"/>
                  <a:pt x="1515352" y="391871"/>
                  <a:pt x="1336008" y="399590"/>
                </a:cubicBezTo>
                <a:cubicBezTo>
                  <a:pt x="1156664" y="407309"/>
                  <a:pt x="992680" y="415939"/>
                  <a:pt x="763530" y="399590"/>
                </a:cubicBezTo>
                <a:cubicBezTo>
                  <a:pt x="534380" y="383241"/>
                  <a:pt x="378975" y="410830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62223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59010" y="-9488"/>
                  <a:pt x="397867" y="-5607"/>
                  <a:pt x="688859" y="0"/>
                </a:cubicBezTo>
                <a:cubicBezTo>
                  <a:pt x="979851" y="5607"/>
                  <a:pt x="1108536" y="7533"/>
                  <a:pt x="1360898" y="0"/>
                </a:cubicBezTo>
                <a:cubicBezTo>
                  <a:pt x="1613260" y="-7533"/>
                  <a:pt x="2096637" y="-3287"/>
                  <a:pt x="2555635" y="0"/>
                </a:cubicBezTo>
                <a:cubicBezTo>
                  <a:pt x="2589873" y="3418"/>
                  <a:pt x="2621989" y="25716"/>
                  <a:pt x="2622235" y="66600"/>
                </a:cubicBezTo>
                <a:cubicBezTo>
                  <a:pt x="2622853" y="163177"/>
                  <a:pt x="2628186" y="233743"/>
                  <a:pt x="2622235" y="332990"/>
                </a:cubicBezTo>
                <a:cubicBezTo>
                  <a:pt x="2616078" y="368193"/>
                  <a:pt x="2591599" y="398983"/>
                  <a:pt x="2555635" y="399590"/>
                </a:cubicBezTo>
                <a:cubicBezTo>
                  <a:pt x="2271676" y="369444"/>
                  <a:pt x="2210258" y="373863"/>
                  <a:pt x="1908486" y="399590"/>
                </a:cubicBezTo>
                <a:cubicBezTo>
                  <a:pt x="1606714" y="425317"/>
                  <a:pt x="1550814" y="392135"/>
                  <a:pt x="1261337" y="399590"/>
                </a:cubicBezTo>
                <a:cubicBezTo>
                  <a:pt x="971860" y="407045"/>
                  <a:pt x="829991" y="378384"/>
                  <a:pt x="713749" y="399590"/>
                </a:cubicBezTo>
                <a:cubicBezTo>
                  <a:pt x="597507" y="420796"/>
                  <a:pt x="356456" y="403514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أهمية دراسة نسب المخاطرة؟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2306678" y="151058"/>
            <a:ext cx="3377927" cy="667272"/>
          </a:xfrm>
          <a:prstGeom prst="roundRect">
            <a:avLst/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نسبة بيتا</a:t>
            </a:r>
          </a:p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 </a:t>
            </a:r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Beta Ratio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8537463" y="993868"/>
            <a:ext cx="3452214" cy="824857"/>
          </a:xfrm>
          <a:custGeom>
            <a:avLst/>
            <a:gdLst>
              <a:gd name="connsiteX0" fmla="*/ 0 w 3452214"/>
              <a:gd name="connsiteY0" fmla="*/ 137479 h 824857"/>
              <a:gd name="connsiteX1" fmla="*/ 137479 w 3452214"/>
              <a:gd name="connsiteY1" fmla="*/ 0 h 824857"/>
              <a:gd name="connsiteX2" fmla="*/ 741158 w 3452214"/>
              <a:gd name="connsiteY2" fmla="*/ 0 h 824857"/>
              <a:gd name="connsiteX3" fmla="*/ 1344836 w 3452214"/>
              <a:gd name="connsiteY3" fmla="*/ 0 h 824857"/>
              <a:gd name="connsiteX4" fmla="*/ 1916742 w 3452214"/>
              <a:gd name="connsiteY4" fmla="*/ 0 h 824857"/>
              <a:gd name="connsiteX5" fmla="*/ 2615739 w 3452214"/>
              <a:gd name="connsiteY5" fmla="*/ 0 h 824857"/>
              <a:gd name="connsiteX6" fmla="*/ 3314735 w 3452214"/>
              <a:gd name="connsiteY6" fmla="*/ 0 h 824857"/>
              <a:gd name="connsiteX7" fmla="*/ 3452214 w 3452214"/>
              <a:gd name="connsiteY7" fmla="*/ 137479 h 824857"/>
              <a:gd name="connsiteX8" fmla="*/ 3452214 w 3452214"/>
              <a:gd name="connsiteY8" fmla="*/ 687378 h 824857"/>
              <a:gd name="connsiteX9" fmla="*/ 3314735 w 3452214"/>
              <a:gd name="connsiteY9" fmla="*/ 824857 h 824857"/>
              <a:gd name="connsiteX10" fmla="*/ 2615739 w 3452214"/>
              <a:gd name="connsiteY10" fmla="*/ 824857 h 824857"/>
              <a:gd name="connsiteX11" fmla="*/ 2012060 w 3452214"/>
              <a:gd name="connsiteY11" fmla="*/ 824857 h 824857"/>
              <a:gd name="connsiteX12" fmla="*/ 1471927 w 3452214"/>
              <a:gd name="connsiteY12" fmla="*/ 824857 h 824857"/>
              <a:gd name="connsiteX13" fmla="*/ 772930 w 3452214"/>
              <a:gd name="connsiteY13" fmla="*/ 824857 h 824857"/>
              <a:gd name="connsiteX14" fmla="*/ 137479 w 3452214"/>
              <a:gd name="connsiteY14" fmla="*/ 824857 h 824857"/>
              <a:gd name="connsiteX15" fmla="*/ 0 w 3452214"/>
              <a:gd name="connsiteY15" fmla="*/ 687378 h 824857"/>
              <a:gd name="connsiteX16" fmla="*/ 0 w 3452214"/>
              <a:gd name="connsiteY16" fmla="*/ 137479 h 82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2214" h="824857" fill="none" extrusionOk="0">
                <a:moveTo>
                  <a:pt x="0" y="137479"/>
                </a:moveTo>
                <a:cubicBezTo>
                  <a:pt x="220" y="59558"/>
                  <a:pt x="54075" y="8628"/>
                  <a:pt x="137479" y="0"/>
                </a:cubicBezTo>
                <a:cubicBezTo>
                  <a:pt x="375379" y="-27176"/>
                  <a:pt x="483542" y="6610"/>
                  <a:pt x="741158" y="0"/>
                </a:cubicBezTo>
                <a:cubicBezTo>
                  <a:pt x="998774" y="-6610"/>
                  <a:pt x="1204038" y="4424"/>
                  <a:pt x="1344836" y="0"/>
                </a:cubicBezTo>
                <a:cubicBezTo>
                  <a:pt x="1485634" y="-4424"/>
                  <a:pt x="1796342" y="-25079"/>
                  <a:pt x="1916742" y="0"/>
                </a:cubicBezTo>
                <a:cubicBezTo>
                  <a:pt x="2037142" y="25079"/>
                  <a:pt x="2313730" y="-29755"/>
                  <a:pt x="2615739" y="0"/>
                </a:cubicBezTo>
                <a:cubicBezTo>
                  <a:pt x="2917748" y="29755"/>
                  <a:pt x="3023525" y="3820"/>
                  <a:pt x="3314735" y="0"/>
                </a:cubicBezTo>
                <a:cubicBezTo>
                  <a:pt x="3398675" y="-3591"/>
                  <a:pt x="3455770" y="53892"/>
                  <a:pt x="3452214" y="137479"/>
                </a:cubicBezTo>
                <a:cubicBezTo>
                  <a:pt x="3438011" y="270236"/>
                  <a:pt x="3431049" y="472922"/>
                  <a:pt x="3452214" y="687378"/>
                </a:cubicBezTo>
                <a:cubicBezTo>
                  <a:pt x="3450643" y="757259"/>
                  <a:pt x="3386227" y="820470"/>
                  <a:pt x="3314735" y="824857"/>
                </a:cubicBezTo>
                <a:cubicBezTo>
                  <a:pt x="3027798" y="835312"/>
                  <a:pt x="2951867" y="818849"/>
                  <a:pt x="2615739" y="824857"/>
                </a:cubicBezTo>
                <a:cubicBezTo>
                  <a:pt x="2279611" y="830865"/>
                  <a:pt x="2170963" y="805706"/>
                  <a:pt x="2012060" y="824857"/>
                </a:cubicBezTo>
                <a:cubicBezTo>
                  <a:pt x="1853157" y="844008"/>
                  <a:pt x="1641539" y="833470"/>
                  <a:pt x="1471927" y="824857"/>
                </a:cubicBezTo>
                <a:cubicBezTo>
                  <a:pt x="1302315" y="816244"/>
                  <a:pt x="1081164" y="841128"/>
                  <a:pt x="772930" y="824857"/>
                </a:cubicBezTo>
                <a:cubicBezTo>
                  <a:pt x="464696" y="808586"/>
                  <a:pt x="279582" y="847550"/>
                  <a:pt x="137479" y="824857"/>
                </a:cubicBezTo>
                <a:cubicBezTo>
                  <a:pt x="65165" y="824913"/>
                  <a:pt x="-13730" y="775059"/>
                  <a:pt x="0" y="687378"/>
                </a:cubicBezTo>
                <a:cubicBezTo>
                  <a:pt x="-2038" y="419462"/>
                  <a:pt x="17208" y="292819"/>
                  <a:pt x="0" y="137479"/>
                </a:cubicBezTo>
                <a:close/>
              </a:path>
              <a:path w="3452214" h="824857" stroke="0" extrusionOk="0">
                <a:moveTo>
                  <a:pt x="0" y="137479"/>
                </a:moveTo>
                <a:cubicBezTo>
                  <a:pt x="9027" y="48583"/>
                  <a:pt x="59884" y="12414"/>
                  <a:pt x="137479" y="0"/>
                </a:cubicBezTo>
                <a:cubicBezTo>
                  <a:pt x="300909" y="-31654"/>
                  <a:pt x="547148" y="-7531"/>
                  <a:pt x="772930" y="0"/>
                </a:cubicBezTo>
                <a:cubicBezTo>
                  <a:pt x="998712" y="7531"/>
                  <a:pt x="1222817" y="6163"/>
                  <a:pt x="1471927" y="0"/>
                </a:cubicBezTo>
                <a:cubicBezTo>
                  <a:pt x="1721037" y="-6163"/>
                  <a:pt x="1832995" y="17455"/>
                  <a:pt x="2170923" y="0"/>
                </a:cubicBezTo>
                <a:cubicBezTo>
                  <a:pt x="2508851" y="-17455"/>
                  <a:pt x="2907960" y="13604"/>
                  <a:pt x="3314735" y="0"/>
                </a:cubicBezTo>
                <a:cubicBezTo>
                  <a:pt x="3391293" y="-2111"/>
                  <a:pt x="3456194" y="64358"/>
                  <a:pt x="3452214" y="137479"/>
                </a:cubicBezTo>
                <a:cubicBezTo>
                  <a:pt x="3452742" y="253081"/>
                  <a:pt x="3428960" y="431662"/>
                  <a:pt x="3452214" y="687378"/>
                </a:cubicBezTo>
                <a:cubicBezTo>
                  <a:pt x="3440470" y="774038"/>
                  <a:pt x="3378268" y="833457"/>
                  <a:pt x="3314735" y="824857"/>
                </a:cubicBezTo>
                <a:cubicBezTo>
                  <a:pt x="3005052" y="834774"/>
                  <a:pt x="2940110" y="844198"/>
                  <a:pt x="2679284" y="824857"/>
                </a:cubicBezTo>
                <a:cubicBezTo>
                  <a:pt x="2418458" y="805516"/>
                  <a:pt x="2314262" y="845907"/>
                  <a:pt x="2139150" y="824857"/>
                </a:cubicBezTo>
                <a:cubicBezTo>
                  <a:pt x="1964038" y="803807"/>
                  <a:pt x="1713704" y="851398"/>
                  <a:pt x="1535472" y="824857"/>
                </a:cubicBezTo>
                <a:cubicBezTo>
                  <a:pt x="1357240" y="798316"/>
                  <a:pt x="1121661" y="798513"/>
                  <a:pt x="836475" y="824857"/>
                </a:cubicBezTo>
                <a:cubicBezTo>
                  <a:pt x="551289" y="851201"/>
                  <a:pt x="279699" y="832531"/>
                  <a:pt x="137479" y="824857"/>
                </a:cubicBezTo>
                <a:cubicBezTo>
                  <a:pt x="54341" y="820492"/>
                  <a:pt x="7529" y="754613"/>
                  <a:pt x="0" y="687378"/>
                </a:cubicBezTo>
                <a:cubicBezTo>
                  <a:pt x="11089" y="462889"/>
                  <a:pt x="23700" y="265145"/>
                  <a:pt x="0" y="13747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أمثلة على شركات ذات نسبة بيتا منخفضة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64DBB8-7A33-47C4-9889-6963E44D00BE}"/>
              </a:ext>
            </a:extLst>
          </p:cNvPr>
          <p:cNvSpPr/>
          <p:nvPr/>
        </p:nvSpPr>
        <p:spPr>
          <a:xfrm>
            <a:off x="5091232" y="1204226"/>
            <a:ext cx="2944467" cy="614499"/>
          </a:xfrm>
          <a:prstGeom prst="roundRect">
            <a:avLst/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Johnson &amp; Johnson (JNJ)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E50A5E-F072-C0B8-2D21-DF65463C12B2}"/>
              </a:ext>
            </a:extLst>
          </p:cNvPr>
          <p:cNvSpPr/>
          <p:nvPr/>
        </p:nvSpPr>
        <p:spPr>
          <a:xfrm>
            <a:off x="1805826" y="1302292"/>
            <a:ext cx="2351094" cy="614499"/>
          </a:xfrm>
          <a:custGeom>
            <a:avLst/>
            <a:gdLst>
              <a:gd name="connsiteX0" fmla="*/ 0 w 2351094"/>
              <a:gd name="connsiteY0" fmla="*/ 102419 h 614499"/>
              <a:gd name="connsiteX1" fmla="*/ 102419 w 2351094"/>
              <a:gd name="connsiteY1" fmla="*/ 0 h 614499"/>
              <a:gd name="connsiteX2" fmla="*/ 660446 w 2351094"/>
              <a:gd name="connsiteY2" fmla="*/ 0 h 614499"/>
              <a:gd name="connsiteX3" fmla="*/ 1154084 w 2351094"/>
              <a:gd name="connsiteY3" fmla="*/ 0 h 614499"/>
              <a:gd name="connsiteX4" fmla="*/ 1712111 w 2351094"/>
              <a:gd name="connsiteY4" fmla="*/ 0 h 614499"/>
              <a:gd name="connsiteX5" fmla="*/ 2248675 w 2351094"/>
              <a:gd name="connsiteY5" fmla="*/ 0 h 614499"/>
              <a:gd name="connsiteX6" fmla="*/ 2351094 w 2351094"/>
              <a:gd name="connsiteY6" fmla="*/ 102419 h 614499"/>
              <a:gd name="connsiteX7" fmla="*/ 2351094 w 2351094"/>
              <a:gd name="connsiteY7" fmla="*/ 512080 h 614499"/>
              <a:gd name="connsiteX8" fmla="*/ 2248675 w 2351094"/>
              <a:gd name="connsiteY8" fmla="*/ 614499 h 614499"/>
              <a:gd name="connsiteX9" fmla="*/ 1755036 w 2351094"/>
              <a:gd name="connsiteY9" fmla="*/ 614499 h 614499"/>
              <a:gd name="connsiteX10" fmla="*/ 1197010 w 2351094"/>
              <a:gd name="connsiteY10" fmla="*/ 614499 h 614499"/>
              <a:gd name="connsiteX11" fmla="*/ 703371 w 2351094"/>
              <a:gd name="connsiteY11" fmla="*/ 614499 h 614499"/>
              <a:gd name="connsiteX12" fmla="*/ 102419 w 2351094"/>
              <a:gd name="connsiteY12" fmla="*/ 614499 h 614499"/>
              <a:gd name="connsiteX13" fmla="*/ 0 w 2351094"/>
              <a:gd name="connsiteY13" fmla="*/ 512080 h 614499"/>
              <a:gd name="connsiteX14" fmla="*/ 0 w 2351094"/>
              <a:gd name="connsiteY14" fmla="*/ 102419 h 6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94" h="614499" fill="none" extrusionOk="0">
                <a:moveTo>
                  <a:pt x="0" y="102419"/>
                </a:moveTo>
                <a:cubicBezTo>
                  <a:pt x="-4509" y="32891"/>
                  <a:pt x="42025" y="5016"/>
                  <a:pt x="102419" y="0"/>
                </a:cubicBezTo>
                <a:cubicBezTo>
                  <a:pt x="313849" y="2890"/>
                  <a:pt x="529898" y="14942"/>
                  <a:pt x="660446" y="0"/>
                </a:cubicBezTo>
                <a:cubicBezTo>
                  <a:pt x="790994" y="-14942"/>
                  <a:pt x="910510" y="12374"/>
                  <a:pt x="1154084" y="0"/>
                </a:cubicBezTo>
                <a:cubicBezTo>
                  <a:pt x="1397658" y="-12374"/>
                  <a:pt x="1488212" y="-3289"/>
                  <a:pt x="1712111" y="0"/>
                </a:cubicBezTo>
                <a:cubicBezTo>
                  <a:pt x="1936010" y="3289"/>
                  <a:pt x="2079463" y="601"/>
                  <a:pt x="2248675" y="0"/>
                </a:cubicBezTo>
                <a:cubicBezTo>
                  <a:pt x="2308538" y="1625"/>
                  <a:pt x="2351444" y="51486"/>
                  <a:pt x="2351094" y="102419"/>
                </a:cubicBezTo>
                <a:cubicBezTo>
                  <a:pt x="2347758" y="295244"/>
                  <a:pt x="2336123" y="350538"/>
                  <a:pt x="2351094" y="512080"/>
                </a:cubicBezTo>
                <a:cubicBezTo>
                  <a:pt x="2358904" y="565144"/>
                  <a:pt x="2306576" y="611618"/>
                  <a:pt x="2248675" y="614499"/>
                </a:cubicBezTo>
                <a:cubicBezTo>
                  <a:pt x="2024524" y="633114"/>
                  <a:pt x="1970632" y="621182"/>
                  <a:pt x="1755036" y="614499"/>
                </a:cubicBezTo>
                <a:cubicBezTo>
                  <a:pt x="1539440" y="607816"/>
                  <a:pt x="1387753" y="612734"/>
                  <a:pt x="1197010" y="614499"/>
                </a:cubicBezTo>
                <a:cubicBezTo>
                  <a:pt x="1006267" y="616264"/>
                  <a:pt x="903056" y="626130"/>
                  <a:pt x="703371" y="614499"/>
                </a:cubicBezTo>
                <a:cubicBezTo>
                  <a:pt x="503686" y="602868"/>
                  <a:pt x="348732" y="604499"/>
                  <a:pt x="102419" y="614499"/>
                </a:cubicBezTo>
                <a:cubicBezTo>
                  <a:pt x="51705" y="612098"/>
                  <a:pt x="5943" y="573934"/>
                  <a:pt x="0" y="512080"/>
                </a:cubicBezTo>
                <a:cubicBezTo>
                  <a:pt x="-7171" y="362274"/>
                  <a:pt x="9480" y="235171"/>
                  <a:pt x="0" y="102419"/>
                </a:cubicBezTo>
                <a:close/>
              </a:path>
              <a:path w="2351094" h="614499" stroke="0" extrusionOk="0">
                <a:moveTo>
                  <a:pt x="0" y="102419"/>
                </a:moveTo>
                <a:cubicBezTo>
                  <a:pt x="7599" y="34938"/>
                  <a:pt x="45196" y="4907"/>
                  <a:pt x="102419" y="0"/>
                </a:cubicBezTo>
                <a:cubicBezTo>
                  <a:pt x="305474" y="1363"/>
                  <a:pt x="452063" y="21448"/>
                  <a:pt x="638983" y="0"/>
                </a:cubicBezTo>
                <a:cubicBezTo>
                  <a:pt x="825903" y="-21448"/>
                  <a:pt x="1090128" y="-1059"/>
                  <a:pt x="1218472" y="0"/>
                </a:cubicBezTo>
                <a:cubicBezTo>
                  <a:pt x="1346816" y="1059"/>
                  <a:pt x="1885423" y="3714"/>
                  <a:pt x="2248675" y="0"/>
                </a:cubicBezTo>
                <a:cubicBezTo>
                  <a:pt x="2297029" y="11029"/>
                  <a:pt x="2350551" y="36816"/>
                  <a:pt x="2351094" y="102419"/>
                </a:cubicBezTo>
                <a:cubicBezTo>
                  <a:pt x="2337926" y="279235"/>
                  <a:pt x="2363698" y="344689"/>
                  <a:pt x="2351094" y="512080"/>
                </a:cubicBezTo>
                <a:cubicBezTo>
                  <a:pt x="2346393" y="567438"/>
                  <a:pt x="2299557" y="610286"/>
                  <a:pt x="2248675" y="614499"/>
                </a:cubicBezTo>
                <a:cubicBezTo>
                  <a:pt x="2008649" y="607270"/>
                  <a:pt x="1809370" y="641585"/>
                  <a:pt x="1690648" y="614499"/>
                </a:cubicBezTo>
                <a:cubicBezTo>
                  <a:pt x="1571926" y="587413"/>
                  <a:pt x="1291503" y="610768"/>
                  <a:pt x="1132622" y="614499"/>
                </a:cubicBezTo>
                <a:cubicBezTo>
                  <a:pt x="973741" y="618230"/>
                  <a:pt x="757423" y="617133"/>
                  <a:pt x="660446" y="614499"/>
                </a:cubicBezTo>
                <a:cubicBezTo>
                  <a:pt x="563469" y="611865"/>
                  <a:pt x="346479" y="593423"/>
                  <a:pt x="102419" y="614499"/>
                </a:cubicBezTo>
                <a:cubicBezTo>
                  <a:pt x="41775" y="622858"/>
                  <a:pt x="-11369" y="575572"/>
                  <a:pt x="0" y="512080"/>
                </a:cubicBezTo>
                <a:cubicBezTo>
                  <a:pt x="-14853" y="372098"/>
                  <a:pt x="-17174" y="264828"/>
                  <a:pt x="0" y="1024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Beta = </a:t>
            </a:r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0.7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BD3123-4F3E-ED0D-5124-919A9B657D2D}"/>
              </a:ext>
            </a:extLst>
          </p:cNvPr>
          <p:cNvSpPr/>
          <p:nvPr/>
        </p:nvSpPr>
        <p:spPr>
          <a:xfrm>
            <a:off x="1705145" y="2900719"/>
            <a:ext cx="9795719" cy="1431136"/>
          </a:xfrm>
          <a:custGeom>
            <a:avLst/>
            <a:gdLst>
              <a:gd name="connsiteX0" fmla="*/ 0 w 9795719"/>
              <a:gd name="connsiteY0" fmla="*/ 238527 h 1431136"/>
              <a:gd name="connsiteX1" fmla="*/ 238527 w 9795719"/>
              <a:gd name="connsiteY1" fmla="*/ 0 h 1431136"/>
              <a:gd name="connsiteX2" fmla="*/ 624586 w 9795719"/>
              <a:gd name="connsiteY2" fmla="*/ 0 h 1431136"/>
              <a:gd name="connsiteX3" fmla="*/ 1476578 w 9795719"/>
              <a:gd name="connsiteY3" fmla="*/ 0 h 1431136"/>
              <a:gd name="connsiteX4" fmla="*/ 2235384 w 9795719"/>
              <a:gd name="connsiteY4" fmla="*/ 0 h 1431136"/>
              <a:gd name="connsiteX5" fmla="*/ 2994189 w 9795719"/>
              <a:gd name="connsiteY5" fmla="*/ 0 h 1431136"/>
              <a:gd name="connsiteX6" fmla="*/ 3566622 w 9795719"/>
              <a:gd name="connsiteY6" fmla="*/ 0 h 1431136"/>
              <a:gd name="connsiteX7" fmla="*/ 4418614 w 9795719"/>
              <a:gd name="connsiteY7" fmla="*/ 0 h 1431136"/>
              <a:gd name="connsiteX8" fmla="*/ 5270606 w 9795719"/>
              <a:gd name="connsiteY8" fmla="*/ 0 h 1431136"/>
              <a:gd name="connsiteX9" fmla="*/ 5656665 w 9795719"/>
              <a:gd name="connsiteY9" fmla="*/ 0 h 1431136"/>
              <a:gd name="connsiteX10" fmla="*/ 6508657 w 9795719"/>
              <a:gd name="connsiteY10" fmla="*/ 0 h 1431136"/>
              <a:gd name="connsiteX11" fmla="*/ 7081090 w 9795719"/>
              <a:gd name="connsiteY11" fmla="*/ 0 h 1431136"/>
              <a:gd name="connsiteX12" fmla="*/ 7839895 w 9795719"/>
              <a:gd name="connsiteY12" fmla="*/ 0 h 1431136"/>
              <a:gd name="connsiteX13" fmla="*/ 8412327 w 9795719"/>
              <a:gd name="connsiteY13" fmla="*/ 0 h 1431136"/>
              <a:gd name="connsiteX14" fmla="*/ 9557192 w 9795719"/>
              <a:gd name="connsiteY14" fmla="*/ 0 h 1431136"/>
              <a:gd name="connsiteX15" fmla="*/ 9795719 w 9795719"/>
              <a:gd name="connsiteY15" fmla="*/ 238527 h 1431136"/>
              <a:gd name="connsiteX16" fmla="*/ 9795719 w 9795719"/>
              <a:gd name="connsiteY16" fmla="*/ 715568 h 1431136"/>
              <a:gd name="connsiteX17" fmla="*/ 9795719 w 9795719"/>
              <a:gd name="connsiteY17" fmla="*/ 1192609 h 1431136"/>
              <a:gd name="connsiteX18" fmla="*/ 9557192 w 9795719"/>
              <a:gd name="connsiteY18" fmla="*/ 1431136 h 1431136"/>
              <a:gd name="connsiteX19" fmla="*/ 9171133 w 9795719"/>
              <a:gd name="connsiteY19" fmla="*/ 1431136 h 1431136"/>
              <a:gd name="connsiteX20" fmla="*/ 8691887 w 9795719"/>
              <a:gd name="connsiteY20" fmla="*/ 1431136 h 1431136"/>
              <a:gd name="connsiteX21" fmla="*/ 8305828 w 9795719"/>
              <a:gd name="connsiteY21" fmla="*/ 1431136 h 1431136"/>
              <a:gd name="connsiteX22" fmla="*/ 7826583 w 9795719"/>
              <a:gd name="connsiteY22" fmla="*/ 1431136 h 1431136"/>
              <a:gd name="connsiteX23" fmla="*/ 7440524 w 9795719"/>
              <a:gd name="connsiteY23" fmla="*/ 1431136 h 1431136"/>
              <a:gd name="connsiteX24" fmla="*/ 6868092 w 9795719"/>
              <a:gd name="connsiteY24" fmla="*/ 1431136 h 1431136"/>
              <a:gd name="connsiteX25" fmla="*/ 6202473 w 9795719"/>
              <a:gd name="connsiteY25" fmla="*/ 1431136 h 1431136"/>
              <a:gd name="connsiteX26" fmla="*/ 5536854 w 9795719"/>
              <a:gd name="connsiteY26" fmla="*/ 1431136 h 1431136"/>
              <a:gd name="connsiteX27" fmla="*/ 4778048 w 9795719"/>
              <a:gd name="connsiteY27" fmla="*/ 1431136 h 1431136"/>
              <a:gd name="connsiteX28" fmla="*/ 4391989 w 9795719"/>
              <a:gd name="connsiteY28" fmla="*/ 1431136 h 1431136"/>
              <a:gd name="connsiteX29" fmla="*/ 3912743 w 9795719"/>
              <a:gd name="connsiteY29" fmla="*/ 1431136 h 1431136"/>
              <a:gd name="connsiteX30" fmla="*/ 3060751 w 9795719"/>
              <a:gd name="connsiteY30" fmla="*/ 1431136 h 1431136"/>
              <a:gd name="connsiteX31" fmla="*/ 2674692 w 9795719"/>
              <a:gd name="connsiteY31" fmla="*/ 1431136 h 1431136"/>
              <a:gd name="connsiteX32" fmla="*/ 2102260 w 9795719"/>
              <a:gd name="connsiteY32" fmla="*/ 1431136 h 1431136"/>
              <a:gd name="connsiteX33" fmla="*/ 1436641 w 9795719"/>
              <a:gd name="connsiteY33" fmla="*/ 1431136 h 1431136"/>
              <a:gd name="connsiteX34" fmla="*/ 864209 w 9795719"/>
              <a:gd name="connsiteY34" fmla="*/ 1431136 h 1431136"/>
              <a:gd name="connsiteX35" fmla="*/ 238527 w 9795719"/>
              <a:gd name="connsiteY35" fmla="*/ 1431136 h 1431136"/>
              <a:gd name="connsiteX36" fmla="*/ 0 w 9795719"/>
              <a:gd name="connsiteY36" fmla="*/ 1192609 h 1431136"/>
              <a:gd name="connsiteX37" fmla="*/ 0 w 9795719"/>
              <a:gd name="connsiteY37" fmla="*/ 744190 h 1431136"/>
              <a:gd name="connsiteX38" fmla="*/ 0 w 9795719"/>
              <a:gd name="connsiteY38" fmla="*/ 238527 h 143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795719" h="1431136" fill="none" extrusionOk="0">
                <a:moveTo>
                  <a:pt x="0" y="238527"/>
                </a:moveTo>
                <a:cubicBezTo>
                  <a:pt x="-7369" y="109730"/>
                  <a:pt x="123658" y="12797"/>
                  <a:pt x="238527" y="0"/>
                </a:cubicBezTo>
                <a:cubicBezTo>
                  <a:pt x="418979" y="7078"/>
                  <a:pt x="440206" y="-2818"/>
                  <a:pt x="624586" y="0"/>
                </a:cubicBezTo>
                <a:cubicBezTo>
                  <a:pt x="808966" y="2818"/>
                  <a:pt x="1302759" y="9395"/>
                  <a:pt x="1476578" y="0"/>
                </a:cubicBezTo>
                <a:cubicBezTo>
                  <a:pt x="1650397" y="-9395"/>
                  <a:pt x="2010348" y="-21200"/>
                  <a:pt x="2235384" y="0"/>
                </a:cubicBezTo>
                <a:cubicBezTo>
                  <a:pt x="2460420" y="21200"/>
                  <a:pt x="2633540" y="8699"/>
                  <a:pt x="2994189" y="0"/>
                </a:cubicBezTo>
                <a:cubicBezTo>
                  <a:pt x="3354838" y="-8699"/>
                  <a:pt x="3380510" y="12171"/>
                  <a:pt x="3566622" y="0"/>
                </a:cubicBezTo>
                <a:cubicBezTo>
                  <a:pt x="3752734" y="-12171"/>
                  <a:pt x="4183552" y="811"/>
                  <a:pt x="4418614" y="0"/>
                </a:cubicBezTo>
                <a:cubicBezTo>
                  <a:pt x="4653676" y="-811"/>
                  <a:pt x="4955966" y="-41941"/>
                  <a:pt x="5270606" y="0"/>
                </a:cubicBezTo>
                <a:cubicBezTo>
                  <a:pt x="5585246" y="41941"/>
                  <a:pt x="5522861" y="7892"/>
                  <a:pt x="5656665" y="0"/>
                </a:cubicBezTo>
                <a:cubicBezTo>
                  <a:pt x="5790469" y="-7892"/>
                  <a:pt x="6330974" y="19868"/>
                  <a:pt x="6508657" y="0"/>
                </a:cubicBezTo>
                <a:cubicBezTo>
                  <a:pt x="6686340" y="-19868"/>
                  <a:pt x="6892352" y="18975"/>
                  <a:pt x="7081090" y="0"/>
                </a:cubicBezTo>
                <a:cubicBezTo>
                  <a:pt x="7269828" y="-18975"/>
                  <a:pt x="7629632" y="1456"/>
                  <a:pt x="7839895" y="0"/>
                </a:cubicBezTo>
                <a:cubicBezTo>
                  <a:pt x="8050158" y="-1456"/>
                  <a:pt x="8126641" y="-17898"/>
                  <a:pt x="8412327" y="0"/>
                </a:cubicBezTo>
                <a:cubicBezTo>
                  <a:pt x="8698013" y="17898"/>
                  <a:pt x="9246526" y="42323"/>
                  <a:pt x="9557192" y="0"/>
                </a:cubicBezTo>
                <a:cubicBezTo>
                  <a:pt x="9668257" y="6494"/>
                  <a:pt x="9810956" y="94866"/>
                  <a:pt x="9795719" y="238527"/>
                </a:cubicBezTo>
                <a:cubicBezTo>
                  <a:pt x="9800903" y="436832"/>
                  <a:pt x="9786456" y="540195"/>
                  <a:pt x="9795719" y="715568"/>
                </a:cubicBezTo>
                <a:cubicBezTo>
                  <a:pt x="9804982" y="890941"/>
                  <a:pt x="9808574" y="1093892"/>
                  <a:pt x="9795719" y="1192609"/>
                </a:cubicBezTo>
                <a:cubicBezTo>
                  <a:pt x="9792267" y="1321771"/>
                  <a:pt x="9657860" y="1423012"/>
                  <a:pt x="9557192" y="1431136"/>
                </a:cubicBezTo>
                <a:cubicBezTo>
                  <a:pt x="9438536" y="1423533"/>
                  <a:pt x="9286753" y="1412379"/>
                  <a:pt x="9171133" y="1431136"/>
                </a:cubicBezTo>
                <a:cubicBezTo>
                  <a:pt x="9055513" y="1449893"/>
                  <a:pt x="8813300" y="1449597"/>
                  <a:pt x="8691887" y="1431136"/>
                </a:cubicBezTo>
                <a:cubicBezTo>
                  <a:pt x="8570474" y="1412675"/>
                  <a:pt x="8497739" y="1427074"/>
                  <a:pt x="8305828" y="1431136"/>
                </a:cubicBezTo>
                <a:cubicBezTo>
                  <a:pt x="8113917" y="1435198"/>
                  <a:pt x="7940915" y="1426261"/>
                  <a:pt x="7826583" y="1431136"/>
                </a:cubicBezTo>
                <a:cubicBezTo>
                  <a:pt x="7712252" y="1436011"/>
                  <a:pt x="7563330" y="1443410"/>
                  <a:pt x="7440524" y="1431136"/>
                </a:cubicBezTo>
                <a:cubicBezTo>
                  <a:pt x="7317718" y="1418862"/>
                  <a:pt x="7138406" y="1407922"/>
                  <a:pt x="6868092" y="1431136"/>
                </a:cubicBezTo>
                <a:cubicBezTo>
                  <a:pt x="6597778" y="1454350"/>
                  <a:pt x="6416090" y="1452925"/>
                  <a:pt x="6202473" y="1431136"/>
                </a:cubicBezTo>
                <a:cubicBezTo>
                  <a:pt x="5988856" y="1409347"/>
                  <a:pt x="5715914" y="1453776"/>
                  <a:pt x="5536854" y="1431136"/>
                </a:cubicBezTo>
                <a:cubicBezTo>
                  <a:pt x="5357794" y="1408496"/>
                  <a:pt x="4954483" y="1445032"/>
                  <a:pt x="4778048" y="1431136"/>
                </a:cubicBezTo>
                <a:cubicBezTo>
                  <a:pt x="4601613" y="1417240"/>
                  <a:pt x="4546946" y="1412717"/>
                  <a:pt x="4391989" y="1431136"/>
                </a:cubicBezTo>
                <a:cubicBezTo>
                  <a:pt x="4237032" y="1449555"/>
                  <a:pt x="4144456" y="1432756"/>
                  <a:pt x="3912743" y="1431136"/>
                </a:cubicBezTo>
                <a:cubicBezTo>
                  <a:pt x="3681030" y="1429516"/>
                  <a:pt x="3265413" y="1405615"/>
                  <a:pt x="3060751" y="1431136"/>
                </a:cubicBezTo>
                <a:cubicBezTo>
                  <a:pt x="2856089" y="1456657"/>
                  <a:pt x="2785053" y="1436588"/>
                  <a:pt x="2674692" y="1431136"/>
                </a:cubicBezTo>
                <a:cubicBezTo>
                  <a:pt x="2564331" y="1425684"/>
                  <a:pt x="2304495" y="1424108"/>
                  <a:pt x="2102260" y="1431136"/>
                </a:cubicBezTo>
                <a:cubicBezTo>
                  <a:pt x="1900025" y="1438164"/>
                  <a:pt x="1574812" y="1423453"/>
                  <a:pt x="1436641" y="1431136"/>
                </a:cubicBezTo>
                <a:cubicBezTo>
                  <a:pt x="1298470" y="1438819"/>
                  <a:pt x="1143353" y="1423154"/>
                  <a:pt x="864209" y="1431136"/>
                </a:cubicBezTo>
                <a:cubicBezTo>
                  <a:pt x="585065" y="1439118"/>
                  <a:pt x="446578" y="1447727"/>
                  <a:pt x="238527" y="1431136"/>
                </a:cubicBezTo>
                <a:cubicBezTo>
                  <a:pt x="84774" y="1453158"/>
                  <a:pt x="13915" y="1346670"/>
                  <a:pt x="0" y="1192609"/>
                </a:cubicBezTo>
                <a:cubicBezTo>
                  <a:pt x="-938" y="975932"/>
                  <a:pt x="12728" y="902860"/>
                  <a:pt x="0" y="744190"/>
                </a:cubicBezTo>
                <a:cubicBezTo>
                  <a:pt x="-12728" y="585520"/>
                  <a:pt x="11784" y="467152"/>
                  <a:pt x="0" y="238527"/>
                </a:cubicBezTo>
                <a:close/>
              </a:path>
              <a:path w="9795719" h="1431136" stroke="0" extrusionOk="0">
                <a:moveTo>
                  <a:pt x="0" y="238527"/>
                </a:moveTo>
                <a:cubicBezTo>
                  <a:pt x="13261" y="87742"/>
                  <a:pt x="102945" y="28649"/>
                  <a:pt x="238527" y="0"/>
                </a:cubicBezTo>
                <a:cubicBezTo>
                  <a:pt x="508535" y="22023"/>
                  <a:pt x="666125" y="4685"/>
                  <a:pt x="904146" y="0"/>
                </a:cubicBezTo>
                <a:cubicBezTo>
                  <a:pt x="1142167" y="-4685"/>
                  <a:pt x="1381296" y="33697"/>
                  <a:pt x="1756138" y="0"/>
                </a:cubicBezTo>
                <a:cubicBezTo>
                  <a:pt x="2130980" y="-33697"/>
                  <a:pt x="2401354" y="10688"/>
                  <a:pt x="2608130" y="0"/>
                </a:cubicBezTo>
                <a:cubicBezTo>
                  <a:pt x="2814906" y="-10688"/>
                  <a:pt x="3020629" y="-8752"/>
                  <a:pt x="3180563" y="0"/>
                </a:cubicBezTo>
                <a:cubicBezTo>
                  <a:pt x="3340497" y="8752"/>
                  <a:pt x="3610951" y="21972"/>
                  <a:pt x="3939368" y="0"/>
                </a:cubicBezTo>
                <a:cubicBezTo>
                  <a:pt x="4267785" y="-21972"/>
                  <a:pt x="4387139" y="35243"/>
                  <a:pt x="4791360" y="0"/>
                </a:cubicBezTo>
                <a:cubicBezTo>
                  <a:pt x="5195581" y="-35243"/>
                  <a:pt x="5233217" y="17410"/>
                  <a:pt x="5363793" y="0"/>
                </a:cubicBezTo>
                <a:cubicBezTo>
                  <a:pt x="5494369" y="-17410"/>
                  <a:pt x="5722146" y="-25343"/>
                  <a:pt x="6029412" y="0"/>
                </a:cubicBezTo>
                <a:cubicBezTo>
                  <a:pt x="6336678" y="25343"/>
                  <a:pt x="6318680" y="1320"/>
                  <a:pt x="6415471" y="0"/>
                </a:cubicBezTo>
                <a:cubicBezTo>
                  <a:pt x="6512262" y="-1320"/>
                  <a:pt x="6974860" y="29394"/>
                  <a:pt x="7174276" y="0"/>
                </a:cubicBezTo>
                <a:cubicBezTo>
                  <a:pt x="7373692" y="-29394"/>
                  <a:pt x="7389091" y="-18478"/>
                  <a:pt x="7560335" y="0"/>
                </a:cubicBezTo>
                <a:cubicBezTo>
                  <a:pt x="7731579" y="18478"/>
                  <a:pt x="8008412" y="7501"/>
                  <a:pt x="8132767" y="0"/>
                </a:cubicBezTo>
                <a:cubicBezTo>
                  <a:pt x="8257122" y="-7501"/>
                  <a:pt x="8652556" y="18895"/>
                  <a:pt x="8984760" y="0"/>
                </a:cubicBezTo>
                <a:cubicBezTo>
                  <a:pt x="9316964" y="-18895"/>
                  <a:pt x="9421258" y="-26198"/>
                  <a:pt x="9557192" y="0"/>
                </a:cubicBezTo>
                <a:cubicBezTo>
                  <a:pt x="9674724" y="-8598"/>
                  <a:pt x="9807298" y="93423"/>
                  <a:pt x="9795719" y="238527"/>
                </a:cubicBezTo>
                <a:cubicBezTo>
                  <a:pt x="9810919" y="355236"/>
                  <a:pt x="9801743" y="515105"/>
                  <a:pt x="9795719" y="725109"/>
                </a:cubicBezTo>
                <a:cubicBezTo>
                  <a:pt x="9789695" y="935113"/>
                  <a:pt x="9779224" y="1047227"/>
                  <a:pt x="9795719" y="1192609"/>
                </a:cubicBezTo>
                <a:cubicBezTo>
                  <a:pt x="9806939" y="1309629"/>
                  <a:pt x="9709529" y="1435081"/>
                  <a:pt x="9557192" y="1431136"/>
                </a:cubicBezTo>
                <a:cubicBezTo>
                  <a:pt x="9327841" y="1439119"/>
                  <a:pt x="9100154" y="1410460"/>
                  <a:pt x="8798386" y="1431136"/>
                </a:cubicBezTo>
                <a:cubicBezTo>
                  <a:pt x="8496618" y="1451812"/>
                  <a:pt x="8454230" y="1435119"/>
                  <a:pt x="8319141" y="1431136"/>
                </a:cubicBezTo>
                <a:cubicBezTo>
                  <a:pt x="8184052" y="1427153"/>
                  <a:pt x="7687746" y="1427700"/>
                  <a:pt x="7467149" y="1431136"/>
                </a:cubicBezTo>
                <a:cubicBezTo>
                  <a:pt x="7246552" y="1434572"/>
                  <a:pt x="7129200" y="1432307"/>
                  <a:pt x="6987903" y="1431136"/>
                </a:cubicBezTo>
                <a:cubicBezTo>
                  <a:pt x="6846606" y="1429965"/>
                  <a:pt x="6739851" y="1409360"/>
                  <a:pt x="6508657" y="1431136"/>
                </a:cubicBezTo>
                <a:cubicBezTo>
                  <a:pt x="6277463" y="1452912"/>
                  <a:pt x="5903986" y="1412108"/>
                  <a:pt x="5749852" y="1431136"/>
                </a:cubicBezTo>
                <a:cubicBezTo>
                  <a:pt x="5595718" y="1450164"/>
                  <a:pt x="5248800" y="1423111"/>
                  <a:pt x="4991046" y="1431136"/>
                </a:cubicBezTo>
                <a:cubicBezTo>
                  <a:pt x="4733292" y="1439161"/>
                  <a:pt x="4403338" y="1460449"/>
                  <a:pt x="4232241" y="1431136"/>
                </a:cubicBezTo>
                <a:cubicBezTo>
                  <a:pt x="4061145" y="1401823"/>
                  <a:pt x="3898395" y="1430782"/>
                  <a:pt x="3752995" y="1431136"/>
                </a:cubicBezTo>
                <a:cubicBezTo>
                  <a:pt x="3607595" y="1431490"/>
                  <a:pt x="3357806" y="1441802"/>
                  <a:pt x="3087376" y="1431136"/>
                </a:cubicBezTo>
                <a:cubicBezTo>
                  <a:pt x="2816946" y="1420470"/>
                  <a:pt x="2788898" y="1414060"/>
                  <a:pt x="2514944" y="1431136"/>
                </a:cubicBezTo>
                <a:cubicBezTo>
                  <a:pt x="2240990" y="1448212"/>
                  <a:pt x="2268175" y="1426174"/>
                  <a:pt x="2128885" y="1431136"/>
                </a:cubicBezTo>
                <a:cubicBezTo>
                  <a:pt x="1989595" y="1436098"/>
                  <a:pt x="1626156" y="1434078"/>
                  <a:pt x="1276893" y="1431136"/>
                </a:cubicBezTo>
                <a:cubicBezTo>
                  <a:pt x="927630" y="1428194"/>
                  <a:pt x="1050781" y="1441369"/>
                  <a:pt x="890834" y="1431136"/>
                </a:cubicBezTo>
                <a:cubicBezTo>
                  <a:pt x="730887" y="1420903"/>
                  <a:pt x="386234" y="1401329"/>
                  <a:pt x="238527" y="1431136"/>
                </a:cubicBezTo>
                <a:cubicBezTo>
                  <a:pt x="117819" y="1440826"/>
                  <a:pt x="-3645" y="1328561"/>
                  <a:pt x="0" y="1192609"/>
                </a:cubicBezTo>
                <a:cubicBezTo>
                  <a:pt x="19541" y="1089584"/>
                  <a:pt x="1265" y="894352"/>
                  <a:pt x="0" y="706027"/>
                </a:cubicBezTo>
                <a:cubicBezTo>
                  <a:pt x="-1265" y="517702"/>
                  <a:pt x="9055" y="412556"/>
                  <a:pt x="0" y="23852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جونسون آند جونسون تعمل في مجال الرعاية الصحية والمنتجات الاستهلاكية، 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وهي صناعات تعتبر أكثر استقرارًا وأقل عرضة لتقلبات السوق.</a:t>
            </a:r>
            <a:endParaRPr lang="en-US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2609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432" y="6181082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24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المخاطرة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6175646" y="194491"/>
            <a:ext cx="2622235" cy="399590"/>
          </a:xfrm>
          <a:prstGeom prst="roundRect">
            <a:avLst/>
          </a:pr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أهمية دراسة نسب المخاطرة؟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2306678" y="151058"/>
            <a:ext cx="3377927" cy="667272"/>
          </a:xfrm>
          <a:prstGeom prst="roundRect">
            <a:avLst/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نسبة بيتا</a:t>
            </a:r>
          </a:p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 </a:t>
            </a:r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Beta Ratio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8537463" y="993868"/>
            <a:ext cx="3452214" cy="824857"/>
          </a:xfrm>
          <a:custGeom>
            <a:avLst/>
            <a:gdLst>
              <a:gd name="connsiteX0" fmla="*/ 0 w 3452214"/>
              <a:gd name="connsiteY0" fmla="*/ 137479 h 824857"/>
              <a:gd name="connsiteX1" fmla="*/ 137479 w 3452214"/>
              <a:gd name="connsiteY1" fmla="*/ 0 h 824857"/>
              <a:gd name="connsiteX2" fmla="*/ 741158 w 3452214"/>
              <a:gd name="connsiteY2" fmla="*/ 0 h 824857"/>
              <a:gd name="connsiteX3" fmla="*/ 1344836 w 3452214"/>
              <a:gd name="connsiteY3" fmla="*/ 0 h 824857"/>
              <a:gd name="connsiteX4" fmla="*/ 1916742 w 3452214"/>
              <a:gd name="connsiteY4" fmla="*/ 0 h 824857"/>
              <a:gd name="connsiteX5" fmla="*/ 2615739 w 3452214"/>
              <a:gd name="connsiteY5" fmla="*/ 0 h 824857"/>
              <a:gd name="connsiteX6" fmla="*/ 3314735 w 3452214"/>
              <a:gd name="connsiteY6" fmla="*/ 0 h 824857"/>
              <a:gd name="connsiteX7" fmla="*/ 3452214 w 3452214"/>
              <a:gd name="connsiteY7" fmla="*/ 137479 h 824857"/>
              <a:gd name="connsiteX8" fmla="*/ 3452214 w 3452214"/>
              <a:gd name="connsiteY8" fmla="*/ 687378 h 824857"/>
              <a:gd name="connsiteX9" fmla="*/ 3314735 w 3452214"/>
              <a:gd name="connsiteY9" fmla="*/ 824857 h 824857"/>
              <a:gd name="connsiteX10" fmla="*/ 2615739 w 3452214"/>
              <a:gd name="connsiteY10" fmla="*/ 824857 h 824857"/>
              <a:gd name="connsiteX11" fmla="*/ 2012060 w 3452214"/>
              <a:gd name="connsiteY11" fmla="*/ 824857 h 824857"/>
              <a:gd name="connsiteX12" fmla="*/ 1471927 w 3452214"/>
              <a:gd name="connsiteY12" fmla="*/ 824857 h 824857"/>
              <a:gd name="connsiteX13" fmla="*/ 772930 w 3452214"/>
              <a:gd name="connsiteY13" fmla="*/ 824857 h 824857"/>
              <a:gd name="connsiteX14" fmla="*/ 137479 w 3452214"/>
              <a:gd name="connsiteY14" fmla="*/ 824857 h 824857"/>
              <a:gd name="connsiteX15" fmla="*/ 0 w 3452214"/>
              <a:gd name="connsiteY15" fmla="*/ 687378 h 824857"/>
              <a:gd name="connsiteX16" fmla="*/ 0 w 3452214"/>
              <a:gd name="connsiteY16" fmla="*/ 137479 h 82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2214" h="824857" fill="none" extrusionOk="0">
                <a:moveTo>
                  <a:pt x="0" y="137479"/>
                </a:moveTo>
                <a:cubicBezTo>
                  <a:pt x="220" y="59558"/>
                  <a:pt x="54075" y="8628"/>
                  <a:pt x="137479" y="0"/>
                </a:cubicBezTo>
                <a:cubicBezTo>
                  <a:pt x="375379" y="-27176"/>
                  <a:pt x="483542" y="6610"/>
                  <a:pt x="741158" y="0"/>
                </a:cubicBezTo>
                <a:cubicBezTo>
                  <a:pt x="998774" y="-6610"/>
                  <a:pt x="1204038" y="4424"/>
                  <a:pt x="1344836" y="0"/>
                </a:cubicBezTo>
                <a:cubicBezTo>
                  <a:pt x="1485634" y="-4424"/>
                  <a:pt x="1796342" y="-25079"/>
                  <a:pt x="1916742" y="0"/>
                </a:cubicBezTo>
                <a:cubicBezTo>
                  <a:pt x="2037142" y="25079"/>
                  <a:pt x="2313730" y="-29755"/>
                  <a:pt x="2615739" y="0"/>
                </a:cubicBezTo>
                <a:cubicBezTo>
                  <a:pt x="2917748" y="29755"/>
                  <a:pt x="3023525" y="3820"/>
                  <a:pt x="3314735" y="0"/>
                </a:cubicBezTo>
                <a:cubicBezTo>
                  <a:pt x="3398675" y="-3591"/>
                  <a:pt x="3455770" y="53892"/>
                  <a:pt x="3452214" y="137479"/>
                </a:cubicBezTo>
                <a:cubicBezTo>
                  <a:pt x="3438011" y="270236"/>
                  <a:pt x="3431049" y="472922"/>
                  <a:pt x="3452214" y="687378"/>
                </a:cubicBezTo>
                <a:cubicBezTo>
                  <a:pt x="3450643" y="757259"/>
                  <a:pt x="3386227" y="820470"/>
                  <a:pt x="3314735" y="824857"/>
                </a:cubicBezTo>
                <a:cubicBezTo>
                  <a:pt x="3027798" y="835312"/>
                  <a:pt x="2951867" y="818849"/>
                  <a:pt x="2615739" y="824857"/>
                </a:cubicBezTo>
                <a:cubicBezTo>
                  <a:pt x="2279611" y="830865"/>
                  <a:pt x="2170963" y="805706"/>
                  <a:pt x="2012060" y="824857"/>
                </a:cubicBezTo>
                <a:cubicBezTo>
                  <a:pt x="1853157" y="844008"/>
                  <a:pt x="1641539" y="833470"/>
                  <a:pt x="1471927" y="824857"/>
                </a:cubicBezTo>
                <a:cubicBezTo>
                  <a:pt x="1302315" y="816244"/>
                  <a:pt x="1081164" y="841128"/>
                  <a:pt x="772930" y="824857"/>
                </a:cubicBezTo>
                <a:cubicBezTo>
                  <a:pt x="464696" y="808586"/>
                  <a:pt x="279582" y="847550"/>
                  <a:pt x="137479" y="824857"/>
                </a:cubicBezTo>
                <a:cubicBezTo>
                  <a:pt x="65165" y="824913"/>
                  <a:pt x="-13730" y="775059"/>
                  <a:pt x="0" y="687378"/>
                </a:cubicBezTo>
                <a:cubicBezTo>
                  <a:pt x="-2038" y="419462"/>
                  <a:pt x="17208" y="292819"/>
                  <a:pt x="0" y="137479"/>
                </a:cubicBezTo>
                <a:close/>
              </a:path>
              <a:path w="3452214" h="824857" stroke="0" extrusionOk="0">
                <a:moveTo>
                  <a:pt x="0" y="137479"/>
                </a:moveTo>
                <a:cubicBezTo>
                  <a:pt x="9027" y="48583"/>
                  <a:pt x="59884" y="12414"/>
                  <a:pt x="137479" y="0"/>
                </a:cubicBezTo>
                <a:cubicBezTo>
                  <a:pt x="300909" y="-31654"/>
                  <a:pt x="547148" y="-7531"/>
                  <a:pt x="772930" y="0"/>
                </a:cubicBezTo>
                <a:cubicBezTo>
                  <a:pt x="998712" y="7531"/>
                  <a:pt x="1222817" y="6163"/>
                  <a:pt x="1471927" y="0"/>
                </a:cubicBezTo>
                <a:cubicBezTo>
                  <a:pt x="1721037" y="-6163"/>
                  <a:pt x="1832995" y="17455"/>
                  <a:pt x="2170923" y="0"/>
                </a:cubicBezTo>
                <a:cubicBezTo>
                  <a:pt x="2508851" y="-17455"/>
                  <a:pt x="2907960" y="13604"/>
                  <a:pt x="3314735" y="0"/>
                </a:cubicBezTo>
                <a:cubicBezTo>
                  <a:pt x="3391293" y="-2111"/>
                  <a:pt x="3456194" y="64358"/>
                  <a:pt x="3452214" y="137479"/>
                </a:cubicBezTo>
                <a:cubicBezTo>
                  <a:pt x="3452742" y="253081"/>
                  <a:pt x="3428960" y="431662"/>
                  <a:pt x="3452214" y="687378"/>
                </a:cubicBezTo>
                <a:cubicBezTo>
                  <a:pt x="3440470" y="774038"/>
                  <a:pt x="3378268" y="833457"/>
                  <a:pt x="3314735" y="824857"/>
                </a:cubicBezTo>
                <a:cubicBezTo>
                  <a:pt x="3005052" y="834774"/>
                  <a:pt x="2940110" y="844198"/>
                  <a:pt x="2679284" y="824857"/>
                </a:cubicBezTo>
                <a:cubicBezTo>
                  <a:pt x="2418458" y="805516"/>
                  <a:pt x="2314262" y="845907"/>
                  <a:pt x="2139150" y="824857"/>
                </a:cubicBezTo>
                <a:cubicBezTo>
                  <a:pt x="1964038" y="803807"/>
                  <a:pt x="1713704" y="851398"/>
                  <a:pt x="1535472" y="824857"/>
                </a:cubicBezTo>
                <a:cubicBezTo>
                  <a:pt x="1357240" y="798316"/>
                  <a:pt x="1121661" y="798513"/>
                  <a:pt x="836475" y="824857"/>
                </a:cubicBezTo>
                <a:cubicBezTo>
                  <a:pt x="551289" y="851201"/>
                  <a:pt x="279699" y="832531"/>
                  <a:pt x="137479" y="824857"/>
                </a:cubicBezTo>
                <a:cubicBezTo>
                  <a:pt x="54341" y="820492"/>
                  <a:pt x="7529" y="754613"/>
                  <a:pt x="0" y="687378"/>
                </a:cubicBezTo>
                <a:cubicBezTo>
                  <a:pt x="11089" y="462889"/>
                  <a:pt x="23700" y="265145"/>
                  <a:pt x="0" y="13747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أمثلة على شركات ذات نسبة بيتا منخفضة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64DBB8-7A33-47C4-9889-6963E44D00BE}"/>
              </a:ext>
            </a:extLst>
          </p:cNvPr>
          <p:cNvSpPr/>
          <p:nvPr/>
        </p:nvSpPr>
        <p:spPr>
          <a:xfrm>
            <a:off x="5091232" y="1204226"/>
            <a:ext cx="2944467" cy="614499"/>
          </a:xfrm>
          <a:prstGeom prst="roundRect">
            <a:avLst/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Procter &amp; Gamble Co. (PG)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E50A5E-F072-C0B8-2D21-DF65463C12B2}"/>
              </a:ext>
            </a:extLst>
          </p:cNvPr>
          <p:cNvSpPr/>
          <p:nvPr/>
        </p:nvSpPr>
        <p:spPr>
          <a:xfrm>
            <a:off x="1805826" y="1302292"/>
            <a:ext cx="2351094" cy="614499"/>
          </a:xfrm>
          <a:custGeom>
            <a:avLst/>
            <a:gdLst>
              <a:gd name="connsiteX0" fmla="*/ 0 w 2351094"/>
              <a:gd name="connsiteY0" fmla="*/ 102419 h 614499"/>
              <a:gd name="connsiteX1" fmla="*/ 102419 w 2351094"/>
              <a:gd name="connsiteY1" fmla="*/ 0 h 614499"/>
              <a:gd name="connsiteX2" fmla="*/ 660446 w 2351094"/>
              <a:gd name="connsiteY2" fmla="*/ 0 h 614499"/>
              <a:gd name="connsiteX3" fmla="*/ 1154084 w 2351094"/>
              <a:gd name="connsiteY3" fmla="*/ 0 h 614499"/>
              <a:gd name="connsiteX4" fmla="*/ 1712111 w 2351094"/>
              <a:gd name="connsiteY4" fmla="*/ 0 h 614499"/>
              <a:gd name="connsiteX5" fmla="*/ 2248675 w 2351094"/>
              <a:gd name="connsiteY5" fmla="*/ 0 h 614499"/>
              <a:gd name="connsiteX6" fmla="*/ 2351094 w 2351094"/>
              <a:gd name="connsiteY6" fmla="*/ 102419 h 614499"/>
              <a:gd name="connsiteX7" fmla="*/ 2351094 w 2351094"/>
              <a:gd name="connsiteY7" fmla="*/ 512080 h 614499"/>
              <a:gd name="connsiteX8" fmla="*/ 2248675 w 2351094"/>
              <a:gd name="connsiteY8" fmla="*/ 614499 h 614499"/>
              <a:gd name="connsiteX9" fmla="*/ 1755036 w 2351094"/>
              <a:gd name="connsiteY9" fmla="*/ 614499 h 614499"/>
              <a:gd name="connsiteX10" fmla="*/ 1197010 w 2351094"/>
              <a:gd name="connsiteY10" fmla="*/ 614499 h 614499"/>
              <a:gd name="connsiteX11" fmla="*/ 703371 w 2351094"/>
              <a:gd name="connsiteY11" fmla="*/ 614499 h 614499"/>
              <a:gd name="connsiteX12" fmla="*/ 102419 w 2351094"/>
              <a:gd name="connsiteY12" fmla="*/ 614499 h 614499"/>
              <a:gd name="connsiteX13" fmla="*/ 0 w 2351094"/>
              <a:gd name="connsiteY13" fmla="*/ 512080 h 614499"/>
              <a:gd name="connsiteX14" fmla="*/ 0 w 2351094"/>
              <a:gd name="connsiteY14" fmla="*/ 102419 h 6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94" h="614499" fill="none" extrusionOk="0">
                <a:moveTo>
                  <a:pt x="0" y="102419"/>
                </a:moveTo>
                <a:cubicBezTo>
                  <a:pt x="-4509" y="32891"/>
                  <a:pt x="42025" y="5016"/>
                  <a:pt x="102419" y="0"/>
                </a:cubicBezTo>
                <a:cubicBezTo>
                  <a:pt x="313849" y="2890"/>
                  <a:pt x="529898" y="14942"/>
                  <a:pt x="660446" y="0"/>
                </a:cubicBezTo>
                <a:cubicBezTo>
                  <a:pt x="790994" y="-14942"/>
                  <a:pt x="910510" y="12374"/>
                  <a:pt x="1154084" y="0"/>
                </a:cubicBezTo>
                <a:cubicBezTo>
                  <a:pt x="1397658" y="-12374"/>
                  <a:pt x="1488212" y="-3289"/>
                  <a:pt x="1712111" y="0"/>
                </a:cubicBezTo>
                <a:cubicBezTo>
                  <a:pt x="1936010" y="3289"/>
                  <a:pt x="2079463" y="601"/>
                  <a:pt x="2248675" y="0"/>
                </a:cubicBezTo>
                <a:cubicBezTo>
                  <a:pt x="2308538" y="1625"/>
                  <a:pt x="2351444" y="51486"/>
                  <a:pt x="2351094" y="102419"/>
                </a:cubicBezTo>
                <a:cubicBezTo>
                  <a:pt x="2347758" y="295244"/>
                  <a:pt x="2336123" y="350538"/>
                  <a:pt x="2351094" y="512080"/>
                </a:cubicBezTo>
                <a:cubicBezTo>
                  <a:pt x="2358904" y="565144"/>
                  <a:pt x="2306576" y="611618"/>
                  <a:pt x="2248675" y="614499"/>
                </a:cubicBezTo>
                <a:cubicBezTo>
                  <a:pt x="2024524" y="633114"/>
                  <a:pt x="1970632" y="621182"/>
                  <a:pt x="1755036" y="614499"/>
                </a:cubicBezTo>
                <a:cubicBezTo>
                  <a:pt x="1539440" y="607816"/>
                  <a:pt x="1387753" y="612734"/>
                  <a:pt x="1197010" y="614499"/>
                </a:cubicBezTo>
                <a:cubicBezTo>
                  <a:pt x="1006267" y="616264"/>
                  <a:pt x="903056" y="626130"/>
                  <a:pt x="703371" y="614499"/>
                </a:cubicBezTo>
                <a:cubicBezTo>
                  <a:pt x="503686" y="602868"/>
                  <a:pt x="348732" y="604499"/>
                  <a:pt x="102419" y="614499"/>
                </a:cubicBezTo>
                <a:cubicBezTo>
                  <a:pt x="51705" y="612098"/>
                  <a:pt x="5943" y="573934"/>
                  <a:pt x="0" y="512080"/>
                </a:cubicBezTo>
                <a:cubicBezTo>
                  <a:pt x="-7171" y="362274"/>
                  <a:pt x="9480" y="235171"/>
                  <a:pt x="0" y="102419"/>
                </a:cubicBezTo>
                <a:close/>
              </a:path>
              <a:path w="2351094" h="614499" stroke="0" extrusionOk="0">
                <a:moveTo>
                  <a:pt x="0" y="102419"/>
                </a:moveTo>
                <a:cubicBezTo>
                  <a:pt x="7599" y="34938"/>
                  <a:pt x="45196" y="4907"/>
                  <a:pt x="102419" y="0"/>
                </a:cubicBezTo>
                <a:cubicBezTo>
                  <a:pt x="305474" y="1363"/>
                  <a:pt x="452063" y="21448"/>
                  <a:pt x="638983" y="0"/>
                </a:cubicBezTo>
                <a:cubicBezTo>
                  <a:pt x="825903" y="-21448"/>
                  <a:pt x="1090128" y="-1059"/>
                  <a:pt x="1218472" y="0"/>
                </a:cubicBezTo>
                <a:cubicBezTo>
                  <a:pt x="1346816" y="1059"/>
                  <a:pt x="1885423" y="3714"/>
                  <a:pt x="2248675" y="0"/>
                </a:cubicBezTo>
                <a:cubicBezTo>
                  <a:pt x="2297029" y="11029"/>
                  <a:pt x="2350551" y="36816"/>
                  <a:pt x="2351094" y="102419"/>
                </a:cubicBezTo>
                <a:cubicBezTo>
                  <a:pt x="2337926" y="279235"/>
                  <a:pt x="2363698" y="344689"/>
                  <a:pt x="2351094" y="512080"/>
                </a:cubicBezTo>
                <a:cubicBezTo>
                  <a:pt x="2346393" y="567438"/>
                  <a:pt x="2299557" y="610286"/>
                  <a:pt x="2248675" y="614499"/>
                </a:cubicBezTo>
                <a:cubicBezTo>
                  <a:pt x="2008649" y="607270"/>
                  <a:pt x="1809370" y="641585"/>
                  <a:pt x="1690648" y="614499"/>
                </a:cubicBezTo>
                <a:cubicBezTo>
                  <a:pt x="1571926" y="587413"/>
                  <a:pt x="1291503" y="610768"/>
                  <a:pt x="1132622" y="614499"/>
                </a:cubicBezTo>
                <a:cubicBezTo>
                  <a:pt x="973741" y="618230"/>
                  <a:pt x="757423" y="617133"/>
                  <a:pt x="660446" y="614499"/>
                </a:cubicBezTo>
                <a:cubicBezTo>
                  <a:pt x="563469" y="611865"/>
                  <a:pt x="346479" y="593423"/>
                  <a:pt x="102419" y="614499"/>
                </a:cubicBezTo>
                <a:cubicBezTo>
                  <a:pt x="41775" y="622858"/>
                  <a:pt x="-11369" y="575572"/>
                  <a:pt x="0" y="512080"/>
                </a:cubicBezTo>
                <a:cubicBezTo>
                  <a:pt x="-14853" y="372098"/>
                  <a:pt x="-17174" y="264828"/>
                  <a:pt x="0" y="1024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Beta = </a:t>
            </a:r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0.6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BD3123-4F3E-ED0D-5124-919A9B657D2D}"/>
              </a:ext>
            </a:extLst>
          </p:cNvPr>
          <p:cNvSpPr/>
          <p:nvPr/>
        </p:nvSpPr>
        <p:spPr>
          <a:xfrm>
            <a:off x="1705145" y="2900719"/>
            <a:ext cx="9795719" cy="1329536"/>
          </a:xfrm>
          <a:custGeom>
            <a:avLst/>
            <a:gdLst>
              <a:gd name="connsiteX0" fmla="*/ 0 w 9795719"/>
              <a:gd name="connsiteY0" fmla="*/ 221594 h 1329536"/>
              <a:gd name="connsiteX1" fmla="*/ 221594 w 9795719"/>
              <a:gd name="connsiteY1" fmla="*/ 0 h 1329536"/>
              <a:gd name="connsiteX2" fmla="*/ 609056 w 9795719"/>
              <a:gd name="connsiteY2" fmla="*/ 0 h 1329536"/>
              <a:gd name="connsiteX3" fmla="*/ 1464145 w 9795719"/>
              <a:gd name="connsiteY3" fmla="*/ 0 h 1329536"/>
              <a:gd name="connsiteX4" fmla="*/ 2225708 w 9795719"/>
              <a:gd name="connsiteY4" fmla="*/ 0 h 1329536"/>
              <a:gd name="connsiteX5" fmla="*/ 2987271 w 9795719"/>
              <a:gd name="connsiteY5" fmla="*/ 0 h 1329536"/>
              <a:gd name="connsiteX6" fmla="*/ 3561784 w 9795719"/>
              <a:gd name="connsiteY6" fmla="*/ 0 h 1329536"/>
              <a:gd name="connsiteX7" fmla="*/ 4416872 w 9795719"/>
              <a:gd name="connsiteY7" fmla="*/ 0 h 1329536"/>
              <a:gd name="connsiteX8" fmla="*/ 5271961 w 9795719"/>
              <a:gd name="connsiteY8" fmla="*/ 0 h 1329536"/>
              <a:gd name="connsiteX9" fmla="*/ 5659423 w 9795719"/>
              <a:gd name="connsiteY9" fmla="*/ 0 h 1329536"/>
              <a:gd name="connsiteX10" fmla="*/ 6514511 w 9795719"/>
              <a:gd name="connsiteY10" fmla="*/ 0 h 1329536"/>
              <a:gd name="connsiteX11" fmla="*/ 7089024 w 9795719"/>
              <a:gd name="connsiteY11" fmla="*/ 0 h 1329536"/>
              <a:gd name="connsiteX12" fmla="*/ 7850587 w 9795719"/>
              <a:gd name="connsiteY12" fmla="*/ 0 h 1329536"/>
              <a:gd name="connsiteX13" fmla="*/ 8425100 w 9795719"/>
              <a:gd name="connsiteY13" fmla="*/ 0 h 1329536"/>
              <a:gd name="connsiteX14" fmla="*/ 9574125 w 9795719"/>
              <a:gd name="connsiteY14" fmla="*/ 0 h 1329536"/>
              <a:gd name="connsiteX15" fmla="*/ 9795719 w 9795719"/>
              <a:gd name="connsiteY15" fmla="*/ 221594 h 1329536"/>
              <a:gd name="connsiteX16" fmla="*/ 9795719 w 9795719"/>
              <a:gd name="connsiteY16" fmla="*/ 664768 h 1329536"/>
              <a:gd name="connsiteX17" fmla="*/ 9795719 w 9795719"/>
              <a:gd name="connsiteY17" fmla="*/ 1107942 h 1329536"/>
              <a:gd name="connsiteX18" fmla="*/ 9574125 w 9795719"/>
              <a:gd name="connsiteY18" fmla="*/ 1329536 h 1329536"/>
              <a:gd name="connsiteX19" fmla="*/ 9186663 w 9795719"/>
              <a:gd name="connsiteY19" fmla="*/ 1329536 h 1329536"/>
              <a:gd name="connsiteX20" fmla="*/ 8705676 w 9795719"/>
              <a:gd name="connsiteY20" fmla="*/ 1329536 h 1329536"/>
              <a:gd name="connsiteX21" fmla="*/ 8318214 w 9795719"/>
              <a:gd name="connsiteY21" fmla="*/ 1329536 h 1329536"/>
              <a:gd name="connsiteX22" fmla="*/ 7837226 w 9795719"/>
              <a:gd name="connsiteY22" fmla="*/ 1329536 h 1329536"/>
              <a:gd name="connsiteX23" fmla="*/ 7449764 w 9795719"/>
              <a:gd name="connsiteY23" fmla="*/ 1329536 h 1329536"/>
              <a:gd name="connsiteX24" fmla="*/ 6875252 w 9795719"/>
              <a:gd name="connsiteY24" fmla="*/ 1329536 h 1329536"/>
              <a:gd name="connsiteX25" fmla="*/ 6207214 w 9795719"/>
              <a:gd name="connsiteY25" fmla="*/ 1329536 h 1329536"/>
              <a:gd name="connsiteX26" fmla="*/ 5539176 w 9795719"/>
              <a:gd name="connsiteY26" fmla="*/ 1329536 h 1329536"/>
              <a:gd name="connsiteX27" fmla="*/ 4777613 w 9795719"/>
              <a:gd name="connsiteY27" fmla="*/ 1329536 h 1329536"/>
              <a:gd name="connsiteX28" fmla="*/ 4390151 w 9795719"/>
              <a:gd name="connsiteY28" fmla="*/ 1329536 h 1329536"/>
              <a:gd name="connsiteX29" fmla="*/ 3909163 w 9795719"/>
              <a:gd name="connsiteY29" fmla="*/ 1329536 h 1329536"/>
              <a:gd name="connsiteX30" fmla="*/ 3054075 w 9795719"/>
              <a:gd name="connsiteY30" fmla="*/ 1329536 h 1329536"/>
              <a:gd name="connsiteX31" fmla="*/ 2666613 w 9795719"/>
              <a:gd name="connsiteY31" fmla="*/ 1329536 h 1329536"/>
              <a:gd name="connsiteX32" fmla="*/ 2092100 w 9795719"/>
              <a:gd name="connsiteY32" fmla="*/ 1329536 h 1329536"/>
              <a:gd name="connsiteX33" fmla="*/ 1424062 w 9795719"/>
              <a:gd name="connsiteY33" fmla="*/ 1329536 h 1329536"/>
              <a:gd name="connsiteX34" fmla="*/ 849550 w 9795719"/>
              <a:gd name="connsiteY34" fmla="*/ 1329536 h 1329536"/>
              <a:gd name="connsiteX35" fmla="*/ 221594 w 9795719"/>
              <a:gd name="connsiteY35" fmla="*/ 1329536 h 1329536"/>
              <a:gd name="connsiteX36" fmla="*/ 0 w 9795719"/>
              <a:gd name="connsiteY36" fmla="*/ 1107942 h 1329536"/>
              <a:gd name="connsiteX37" fmla="*/ 0 w 9795719"/>
              <a:gd name="connsiteY37" fmla="*/ 691358 h 1329536"/>
              <a:gd name="connsiteX38" fmla="*/ 0 w 9795719"/>
              <a:gd name="connsiteY38" fmla="*/ 221594 h 132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795719" h="1329536" fill="none" extrusionOk="0">
                <a:moveTo>
                  <a:pt x="0" y="221594"/>
                </a:moveTo>
                <a:cubicBezTo>
                  <a:pt x="-6305" y="101725"/>
                  <a:pt x="116732" y="13294"/>
                  <a:pt x="221594" y="0"/>
                </a:cubicBezTo>
                <a:cubicBezTo>
                  <a:pt x="402467" y="-16091"/>
                  <a:pt x="480366" y="2262"/>
                  <a:pt x="609056" y="0"/>
                </a:cubicBezTo>
                <a:cubicBezTo>
                  <a:pt x="737746" y="-2262"/>
                  <a:pt x="1254752" y="-22008"/>
                  <a:pt x="1464145" y="0"/>
                </a:cubicBezTo>
                <a:cubicBezTo>
                  <a:pt x="1673538" y="22008"/>
                  <a:pt x="2048151" y="18312"/>
                  <a:pt x="2225708" y="0"/>
                </a:cubicBezTo>
                <a:cubicBezTo>
                  <a:pt x="2403265" y="-18312"/>
                  <a:pt x="2760647" y="3127"/>
                  <a:pt x="2987271" y="0"/>
                </a:cubicBezTo>
                <a:cubicBezTo>
                  <a:pt x="3213895" y="-3127"/>
                  <a:pt x="3406953" y="-17777"/>
                  <a:pt x="3561784" y="0"/>
                </a:cubicBezTo>
                <a:cubicBezTo>
                  <a:pt x="3716615" y="17777"/>
                  <a:pt x="4073271" y="12503"/>
                  <a:pt x="4416872" y="0"/>
                </a:cubicBezTo>
                <a:cubicBezTo>
                  <a:pt x="4760473" y="-12503"/>
                  <a:pt x="4977686" y="-10626"/>
                  <a:pt x="5271961" y="0"/>
                </a:cubicBezTo>
                <a:cubicBezTo>
                  <a:pt x="5566236" y="10626"/>
                  <a:pt x="5520001" y="-15137"/>
                  <a:pt x="5659423" y="0"/>
                </a:cubicBezTo>
                <a:cubicBezTo>
                  <a:pt x="5798845" y="15137"/>
                  <a:pt x="6326206" y="-18011"/>
                  <a:pt x="6514511" y="0"/>
                </a:cubicBezTo>
                <a:cubicBezTo>
                  <a:pt x="6702816" y="18011"/>
                  <a:pt x="6891417" y="-13057"/>
                  <a:pt x="7089024" y="0"/>
                </a:cubicBezTo>
                <a:cubicBezTo>
                  <a:pt x="7286631" y="13057"/>
                  <a:pt x="7687612" y="-23815"/>
                  <a:pt x="7850587" y="0"/>
                </a:cubicBezTo>
                <a:cubicBezTo>
                  <a:pt x="8013562" y="23815"/>
                  <a:pt x="8174442" y="-3272"/>
                  <a:pt x="8425100" y="0"/>
                </a:cubicBezTo>
                <a:cubicBezTo>
                  <a:pt x="8675758" y="3272"/>
                  <a:pt x="9239351" y="10467"/>
                  <a:pt x="9574125" y="0"/>
                </a:cubicBezTo>
                <a:cubicBezTo>
                  <a:pt x="9682051" y="4542"/>
                  <a:pt x="9815057" y="84075"/>
                  <a:pt x="9795719" y="221594"/>
                </a:cubicBezTo>
                <a:cubicBezTo>
                  <a:pt x="9816884" y="311041"/>
                  <a:pt x="9795537" y="467669"/>
                  <a:pt x="9795719" y="664768"/>
                </a:cubicBezTo>
                <a:cubicBezTo>
                  <a:pt x="9795901" y="861867"/>
                  <a:pt x="9786977" y="962088"/>
                  <a:pt x="9795719" y="1107942"/>
                </a:cubicBezTo>
                <a:cubicBezTo>
                  <a:pt x="9788206" y="1224724"/>
                  <a:pt x="9678454" y="1324815"/>
                  <a:pt x="9574125" y="1329536"/>
                </a:cubicBezTo>
                <a:cubicBezTo>
                  <a:pt x="9396836" y="1331516"/>
                  <a:pt x="9349922" y="1345989"/>
                  <a:pt x="9186663" y="1329536"/>
                </a:cubicBezTo>
                <a:cubicBezTo>
                  <a:pt x="9023404" y="1313083"/>
                  <a:pt x="8910578" y="1311502"/>
                  <a:pt x="8705676" y="1329536"/>
                </a:cubicBezTo>
                <a:cubicBezTo>
                  <a:pt x="8500774" y="1347570"/>
                  <a:pt x="8428883" y="1326806"/>
                  <a:pt x="8318214" y="1329536"/>
                </a:cubicBezTo>
                <a:cubicBezTo>
                  <a:pt x="8207545" y="1332266"/>
                  <a:pt x="8016626" y="1330552"/>
                  <a:pt x="7837226" y="1329536"/>
                </a:cubicBezTo>
                <a:cubicBezTo>
                  <a:pt x="7657826" y="1328520"/>
                  <a:pt x="7617654" y="1314914"/>
                  <a:pt x="7449764" y="1329536"/>
                </a:cubicBezTo>
                <a:cubicBezTo>
                  <a:pt x="7281874" y="1344158"/>
                  <a:pt x="7154341" y="1352795"/>
                  <a:pt x="6875252" y="1329536"/>
                </a:cubicBezTo>
                <a:cubicBezTo>
                  <a:pt x="6596163" y="1306277"/>
                  <a:pt x="6497500" y="1342976"/>
                  <a:pt x="6207214" y="1329536"/>
                </a:cubicBezTo>
                <a:cubicBezTo>
                  <a:pt x="5916928" y="1316096"/>
                  <a:pt x="5821527" y="1353819"/>
                  <a:pt x="5539176" y="1329536"/>
                </a:cubicBezTo>
                <a:cubicBezTo>
                  <a:pt x="5256825" y="1305253"/>
                  <a:pt x="5044900" y="1341966"/>
                  <a:pt x="4777613" y="1329536"/>
                </a:cubicBezTo>
                <a:cubicBezTo>
                  <a:pt x="4510326" y="1317106"/>
                  <a:pt x="4509503" y="1337371"/>
                  <a:pt x="4390151" y="1329536"/>
                </a:cubicBezTo>
                <a:cubicBezTo>
                  <a:pt x="4270799" y="1321701"/>
                  <a:pt x="4054159" y="1328725"/>
                  <a:pt x="3909163" y="1329536"/>
                </a:cubicBezTo>
                <a:cubicBezTo>
                  <a:pt x="3764167" y="1330347"/>
                  <a:pt x="3365132" y="1312815"/>
                  <a:pt x="3054075" y="1329536"/>
                </a:cubicBezTo>
                <a:cubicBezTo>
                  <a:pt x="2743018" y="1346257"/>
                  <a:pt x="2826554" y="1312372"/>
                  <a:pt x="2666613" y="1329536"/>
                </a:cubicBezTo>
                <a:cubicBezTo>
                  <a:pt x="2506672" y="1346700"/>
                  <a:pt x="2351226" y="1343973"/>
                  <a:pt x="2092100" y="1329536"/>
                </a:cubicBezTo>
                <a:cubicBezTo>
                  <a:pt x="1832974" y="1315099"/>
                  <a:pt x="1635188" y="1315729"/>
                  <a:pt x="1424062" y="1329536"/>
                </a:cubicBezTo>
                <a:cubicBezTo>
                  <a:pt x="1212936" y="1343343"/>
                  <a:pt x="1044783" y="1352057"/>
                  <a:pt x="849550" y="1329536"/>
                </a:cubicBezTo>
                <a:cubicBezTo>
                  <a:pt x="654317" y="1307015"/>
                  <a:pt x="517761" y="1298664"/>
                  <a:pt x="221594" y="1329536"/>
                </a:cubicBezTo>
                <a:cubicBezTo>
                  <a:pt x="91185" y="1337563"/>
                  <a:pt x="9239" y="1245150"/>
                  <a:pt x="0" y="1107942"/>
                </a:cubicBezTo>
                <a:cubicBezTo>
                  <a:pt x="16747" y="932418"/>
                  <a:pt x="19309" y="791235"/>
                  <a:pt x="0" y="691358"/>
                </a:cubicBezTo>
                <a:cubicBezTo>
                  <a:pt x="-19309" y="591481"/>
                  <a:pt x="7020" y="444076"/>
                  <a:pt x="0" y="221594"/>
                </a:cubicBezTo>
                <a:close/>
              </a:path>
              <a:path w="9795719" h="1329536" stroke="0" extrusionOk="0">
                <a:moveTo>
                  <a:pt x="0" y="221594"/>
                </a:moveTo>
                <a:cubicBezTo>
                  <a:pt x="8523" y="86968"/>
                  <a:pt x="96789" y="18036"/>
                  <a:pt x="221594" y="0"/>
                </a:cubicBezTo>
                <a:cubicBezTo>
                  <a:pt x="362533" y="33344"/>
                  <a:pt x="663976" y="-7390"/>
                  <a:pt x="889632" y="0"/>
                </a:cubicBezTo>
                <a:cubicBezTo>
                  <a:pt x="1115288" y="7390"/>
                  <a:pt x="1465925" y="15385"/>
                  <a:pt x="1744720" y="0"/>
                </a:cubicBezTo>
                <a:cubicBezTo>
                  <a:pt x="2023515" y="-15385"/>
                  <a:pt x="2382386" y="-37941"/>
                  <a:pt x="2599809" y="0"/>
                </a:cubicBezTo>
                <a:cubicBezTo>
                  <a:pt x="2817232" y="37941"/>
                  <a:pt x="2961390" y="-4845"/>
                  <a:pt x="3174322" y="0"/>
                </a:cubicBezTo>
                <a:cubicBezTo>
                  <a:pt x="3387254" y="4845"/>
                  <a:pt x="3738571" y="12940"/>
                  <a:pt x="3935885" y="0"/>
                </a:cubicBezTo>
                <a:cubicBezTo>
                  <a:pt x="4133199" y="-12940"/>
                  <a:pt x="4598327" y="-8214"/>
                  <a:pt x="4790973" y="0"/>
                </a:cubicBezTo>
                <a:cubicBezTo>
                  <a:pt x="4983619" y="8214"/>
                  <a:pt x="5113721" y="6852"/>
                  <a:pt x="5365486" y="0"/>
                </a:cubicBezTo>
                <a:cubicBezTo>
                  <a:pt x="5617251" y="-6852"/>
                  <a:pt x="5722139" y="-25806"/>
                  <a:pt x="6033524" y="0"/>
                </a:cubicBezTo>
                <a:cubicBezTo>
                  <a:pt x="6344909" y="25806"/>
                  <a:pt x="6258522" y="-18438"/>
                  <a:pt x="6420986" y="0"/>
                </a:cubicBezTo>
                <a:cubicBezTo>
                  <a:pt x="6583450" y="18438"/>
                  <a:pt x="6880245" y="-803"/>
                  <a:pt x="7182549" y="0"/>
                </a:cubicBezTo>
                <a:cubicBezTo>
                  <a:pt x="7484853" y="803"/>
                  <a:pt x="7410529" y="-4470"/>
                  <a:pt x="7570011" y="0"/>
                </a:cubicBezTo>
                <a:cubicBezTo>
                  <a:pt x="7729493" y="4470"/>
                  <a:pt x="8001985" y="-479"/>
                  <a:pt x="8144524" y="0"/>
                </a:cubicBezTo>
                <a:cubicBezTo>
                  <a:pt x="8287063" y="479"/>
                  <a:pt x="8663372" y="29138"/>
                  <a:pt x="8999612" y="0"/>
                </a:cubicBezTo>
                <a:cubicBezTo>
                  <a:pt x="9335852" y="-29138"/>
                  <a:pt x="9431729" y="12322"/>
                  <a:pt x="9574125" y="0"/>
                </a:cubicBezTo>
                <a:cubicBezTo>
                  <a:pt x="9675837" y="-12514"/>
                  <a:pt x="9811426" y="81076"/>
                  <a:pt x="9795719" y="221594"/>
                </a:cubicBezTo>
                <a:cubicBezTo>
                  <a:pt x="9807556" y="331838"/>
                  <a:pt x="9783858" y="522062"/>
                  <a:pt x="9795719" y="673631"/>
                </a:cubicBezTo>
                <a:cubicBezTo>
                  <a:pt x="9807580" y="825200"/>
                  <a:pt x="9806881" y="918755"/>
                  <a:pt x="9795719" y="1107942"/>
                </a:cubicBezTo>
                <a:cubicBezTo>
                  <a:pt x="9805537" y="1217450"/>
                  <a:pt x="9703991" y="1330969"/>
                  <a:pt x="9574125" y="1329536"/>
                </a:cubicBezTo>
                <a:cubicBezTo>
                  <a:pt x="9362954" y="1330314"/>
                  <a:pt x="9137220" y="1343215"/>
                  <a:pt x="8812562" y="1329536"/>
                </a:cubicBezTo>
                <a:cubicBezTo>
                  <a:pt x="8487904" y="1315857"/>
                  <a:pt x="8505626" y="1328942"/>
                  <a:pt x="8331574" y="1329536"/>
                </a:cubicBezTo>
                <a:cubicBezTo>
                  <a:pt x="8157522" y="1330130"/>
                  <a:pt x="7870459" y="1316132"/>
                  <a:pt x="7476486" y="1329536"/>
                </a:cubicBezTo>
                <a:cubicBezTo>
                  <a:pt x="7082513" y="1342940"/>
                  <a:pt x="7135067" y="1308015"/>
                  <a:pt x="6995499" y="1329536"/>
                </a:cubicBezTo>
                <a:cubicBezTo>
                  <a:pt x="6855931" y="1351057"/>
                  <a:pt x="6630749" y="1323625"/>
                  <a:pt x="6514511" y="1329536"/>
                </a:cubicBezTo>
                <a:cubicBezTo>
                  <a:pt x="6398273" y="1335447"/>
                  <a:pt x="6006319" y="1323330"/>
                  <a:pt x="5752948" y="1329536"/>
                </a:cubicBezTo>
                <a:cubicBezTo>
                  <a:pt x="5499577" y="1335742"/>
                  <a:pt x="5322681" y="1301195"/>
                  <a:pt x="4991385" y="1329536"/>
                </a:cubicBezTo>
                <a:cubicBezTo>
                  <a:pt x="4660089" y="1357877"/>
                  <a:pt x="4472421" y="1313882"/>
                  <a:pt x="4229822" y="1329536"/>
                </a:cubicBezTo>
                <a:cubicBezTo>
                  <a:pt x="3987223" y="1345190"/>
                  <a:pt x="3854127" y="1347739"/>
                  <a:pt x="3748834" y="1329536"/>
                </a:cubicBezTo>
                <a:cubicBezTo>
                  <a:pt x="3643541" y="1311333"/>
                  <a:pt x="3376037" y="1357272"/>
                  <a:pt x="3080796" y="1329536"/>
                </a:cubicBezTo>
                <a:cubicBezTo>
                  <a:pt x="2785555" y="1301800"/>
                  <a:pt x="2690290" y="1354269"/>
                  <a:pt x="2506284" y="1329536"/>
                </a:cubicBezTo>
                <a:cubicBezTo>
                  <a:pt x="2322278" y="1304803"/>
                  <a:pt x="2269133" y="1327236"/>
                  <a:pt x="2118822" y="1329536"/>
                </a:cubicBezTo>
                <a:cubicBezTo>
                  <a:pt x="1968511" y="1331836"/>
                  <a:pt x="1472360" y="1327402"/>
                  <a:pt x="1263733" y="1329536"/>
                </a:cubicBezTo>
                <a:cubicBezTo>
                  <a:pt x="1055106" y="1331670"/>
                  <a:pt x="1057053" y="1324850"/>
                  <a:pt x="876271" y="1329536"/>
                </a:cubicBezTo>
                <a:cubicBezTo>
                  <a:pt x="695489" y="1334222"/>
                  <a:pt x="415031" y="1309427"/>
                  <a:pt x="221594" y="1329536"/>
                </a:cubicBezTo>
                <a:cubicBezTo>
                  <a:pt x="109394" y="1338485"/>
                  <a:pt x="-9097" y="1240851"/>
                  <a:pt x="0" y="1107942"/>
                </a:cubicBezTo>
                <a:cubicBezTo>
                  <a:pt x="126" y="891610"/>
                  <a:pt x="846" y="795601"/>
                  <a:pt x="0" y="655905"/>
                </a:cubicBezTo>
                <a:cubicBezTo>
                  <a:pt x="-846" y="516209"/>
                  <a:pt x="-20902" y="308475"/>
                  <a:pt x="0" y="22159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بروكتر آند جامبل تصنع منتجات استهلاكية أساسية، 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مما يجعلها أقل تأثرًا بتقلبات السوق نظراً للطلب المستمر على منتجاتها</a:t>
            </a:r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6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432" y="6188075"/>
            <a:ext cx="1142245" cy="669925"/>
          </a:xfrm>
        </p:spPr>
        <p:txBody>
          <a:bodyPr/>
          <a:lstStyle/>
          <a:p>
            <a:r>
              <a:rPr lang="ar-EG" sz="6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</a:t>
            </a:r>
            <a:endParaRPr lang="en-US" sz="6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نسب المخاطرة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6175646" y="194491"/>
            <a:ext cx="2622235" cy="399590"/>
          </a:xfrm>
          <a:prstGeom prst="roundRect">
            <a:avLst/>
          </a:pr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أهمية دراسة نسب المخاطرة؟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2306678" y="151058"/>
            <a:ext cx="3377927" cy="667272"/>
          </a:xfrm>
          <a:prstGeom prst="roundRect">
            <a:avLst/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نسبة بيتا</a:t>
            </a:r>
          </a:p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 </a:t>
            </a:r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Beta Ratio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8537463" y="993868"/>
            <a:ext cx="3452214" cy="824857"/>
          </a:xfrm>
          <a:custGeom>
            <a:avLst/>
            <a:gdLst>
              <a:gd name="connsiteX0" fmla="*/ 0 w 3452214"/>
              <a:gd name="connsiteY0" fmla="*/ 137479 h 824857"/>
              <a:gd name="connsiteX1" fmla="*/ 137479 w 3452214"/>
              <a:gd name="connsiteY1" fmla="*/ 0 h 824857"/>
              <a:gd name="connsiteX2" fmla="*/ 741158 w 3452214"/>
              <a:gd name="connsiteY2" fmla="*/ 0 h 824857"/>
              <a:gd name="connsiteX3" fmla="*/ 1344836 w 3452214"/>
              <a:gd name="connsiteY3" fmla="*/ 0 h 824857"/>
              <a:gd name="connsiteX4" fmla="*/ 1916742 w 3452214"/>
              <a:gd name="connsiteY4" fmla="*/ 0 h 824857"/>
              <a:gd name="connsiteX5" fmla="*/ 2615739 w 3452214"/>
              <a:gd name="connsiteY5" fmla="*/ 0 h 824857"/>
              <a:gd name="connsiteX6" fmla="*/ 3314735 w 3452214"/>
              <a:gd name="connsiteY6" fmla="*/ 0 h 824857"/>
              <a:gd name="connsiteX7" fmla="*/ 3452214 w 3452214"/>
              <a:gd name="connsiteY7" fmla="*/ 137479 h 824857"/>
              <a:gd name="connsiteX8" fmla="*/ 3452214 w 3452214"/>
              <a:gd name="connsiteY8" fmla="*/ 687378 h 824857"/>
              <a:gd name="connsiteX9" fmla="*/ 3314735 w 3452214"/>
              <a:gd name="connsiteY9" fmla="*/ 824857 h 824857"/>
              <a:gd name="connsiteX10" fmla="*/ 2615739 w 3452214"/>
              <a:gd name="connsiteY10" fmla="*/ 824857 h 824857"/>
              <a:gd name="connsiteX11" fmla="*/ 2012060 w 3452214"/>
              <a:gd name="connsiteY11" fmla="*/ 824857 h 824857"/>
              <a:gd name="connsiteX12" fmla="*/ 1471927 w 3452214"/>
              <a:gd name="connsiteY12" fmla="*/ 824857 h 824857"/>
              <a:gd name="connsiteX13" fmla="*/ 772930 w 3452214"/>
              <a:gd name="connsiteY13" fmla="*/ 824857 h 824857"/>
              <a:gd name="connsiteX14" fmla="*/ 137479 w 3452214"/>
              <a:gd name="connsiteY14" fmla="*/ 824857 h 824857"/>
              <a:gd name="connsiteX15" fmla="*/ 0 w 3452214"/>
              <a:gd name="connsiteY15" fmla="*/ 687378 h 824857"/>
              <a:gd name="connsiteX16" fmla="*/ 0 w 3452214"/>
              <a:gd name="connsiteY16" fmla="*/ 137479 h 82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2214" h="824857" fill="none" extrusionOk="0">
                <a:moveTo>
                  <a:pt x="0" y="137479"/>
                </a:moveTo>
                <a:cubicBezTo>
                  <a:pt x="220" y="59558"/>
                  <a:pt x="54075" y="8628"/>
                  <a:pt x="137479" y="0"/>
                </a:cubicBezTo>
                <a:cubicBezTo>
                  <a:pt x="375379" y="-27176"/>
                  <a:pt x="483542" y="6610"/>
                  <a:pt x="741158" y="0"/>
                </a:cubicBezTo>
                <a:cubicBezTo>
                  <a:pt x="998774" y="-6610"/>
                  <a:pt x="1204038" y="4424"/>
                  <a:pt x="1344836" y="0"/>
                </a:cubicBezTo>
                <a:cubicBezTo>
                  <a:pt x="1485634" y="-4424"/>
                  <a:pt x="1796342" y="-25079"/>
                  <a:pt x="1916742" y="0"/>
                </a:cubicBezTo>
                <a:cubicBezTo>
                  <a:pt x="2037142" y="25079"/>
                  <a:pt x="2313730" y="-29755"/>
                  <a:pt x="2615739" y="0"/>
                </a:cubicBezTo>
                <a:cubicBezTo>
                  <a:pt x="2917748" y="29755"/>
                  <a:pt x="3023525" y="3820"/>
                  <a:pt x="3314735" y="0"/>
                </a:cubicBezTo>
                <a:cubicBezTo>
                  <a:pt x="3398675" y="-3591"/>
                  <a:pt x="3455770" y="53892"/>
                  <a:pt x="3452214" y="137479"/>
                </a:cubicBezTo>
                <a:cubicBezTo>
                  <a:pt x="3438011" y="270236"/>
                  <a:pt x="3431049" y="472922"/>
                  <a:pt x="3452214" y="687378"/>
                </a:cubicBezTo>
                <a:cubicBezTo>
                  <a:pt x="3450643" y="757259"/>
                  <a:pt x="3386227" y="820470"/>
                  <a:pt x="3314735" y="824857"/>
                </a:cubicBezTo>
                <a:cubicBezTo>
                  <a:pt x="3027798" y="835312"/>
                  <a:pt x="2951867" y="818849"/>
                  <a:pt x="2615739" y="824857"/>
                </a:cubicBezTo>
                <a:cubicBezTo>
                  <a:pt x="2279611" y="830865"/>
                  <a:pt x="2170963" y="805706"/>
                  <a:pt x="2012060" y="824857"/>
                </a:cubicBezTo>
                <a:cubicBezTo>
                  <a:pt x="1853157" y="844008"/>
                  <a:pt x="1641539" y="833470"/>
                  <a:pt x="1471927" y="824857"/>
                </a:cubicBezTo>
                <a:cubicBezTo>
                  <a:pt x="1302315" y="816244"/>
                  <a:pt x="1081164" y="841128"/>
                  <a:pt x="772930" y="824857"/>
                </a:cubicBezTo>
                <a:cubicBezTo>
                  <a:pt x="464696" y="808586"/>
                  <a:pt x="279582" y="847550"/>
                  <a:pt x="137479" y="824857"/>
                </a:cubicBezTo>
                <a:cubicBezTo>
                  <a:pt x="65165" y="824913"/>
                  <a:pt x="-13730" y="775059"/>
                  <a:pt x="0" y="687378"/>
                </a:cubicBezTo>
                <a:cubicBezTo>
                  <a:pt x="-2038" y="419462"/>
                  <a:pt x="17208" y="292819"/>
                  <a:pt x="0" y="137479"/>
                </a:cubicBezTo>
                <a:close/>
              </a:path>
              <a:path w="3452214" h="824857" stroke="0" extrusionOk="0">
                <a:moveTo>
                  <a:pt x="0" y="137479"/>
                </a:moveTo>
                <a:cubicBezTo>
                  <a:pt x="9027" y="48583"/>
                  <a:pt x="59884" y="12414"/>
                  <a:pt x="137479" y="0"/>
                </a:cubicBezTo>
                <a:cubicBezTo>
                  <a:pt x="300909" y="-31654"/>
                  <a:pt x="547148" y="-7531"/>
                  <a:pt x="772930" y="0"/>
                </a:cubicBezTo>
                <a:cubicBezTo>
                  <a:pt x="998712" y="7531"/>
                  <a:pt x="1222817" y="6163"/>
                  <a:pt x="1471927" y="0"/>
                </a:cubicBezTo>
                <a:cubicBezTo>
                  <a:pt x="1721037" y="-6163"/>
                  <a:pt x="1832995" y="17455"/>
                  <a:pt x="2170923" y="0"/>
                </a:cubicBezTo>
                <a:cubicBezTo>
                  <a:pt x="2508851" y="-17455"/>
                  <a:pt x="2907960" y="13604"/>
                  <a:pt x="3314735" y="0"/>
                </a:cubicBezTo>
                <a:cubicBezTo>
                  <a:pt x="3391293" y="-2111"/>
                  <a:pt x="3456194" y="64358"/>
                  <a:pt x="3452214" y="137479"/>
                </a:cubicBezTo>
                <a:cubicBezTo>
                  <a:pt x="3452742" y="253081"/>
                  <a:pt x="3428960" y="431662"/>
                  <a:pt x="3452214" y="687378"/>
                </a:cubicBezTo>
                <a:cubicBezTo>
                  <a:pt x="3440470" y="774038"/>
                  <a:pt x="3378268" y="833457"/>
                  <a:pt x="3314735" y="824857"/>
                </a:cubicBezTo>
                <a:cubicBezTo>
                  <a:pt x="3005052" y="834774"/>
                  <a:pt x="2940110" y="844198"/>
                  <a:pt x="2679284" y="824857"/>
                </a:cubicBezTo>
                <a:cubicBezTo>
                  <a:pt x="2418458" y="805516"/>
                  <a:pt x="2314262" y="845907"/>
                  <a:pt x="2139150" y="824857"/>
                </a:cubicBezTo>
                <a:cubicBezTo>
                  <a:pt x="1964038" y="803807"/>
                  <a:pt x="1713704" y="851398"/>
                  <a:pt x="1535472" y="824857"/>
                </a:cubicBezTo>
                <a:cubicBezTo>
                  <a:pt x="1357240" y="798316"/>
                  <a:pt x="1121661" y="798513"/>
                  <a:pt x="836475" y="824857"/>
                </a:cubicBezTo>
                <a:cubicBezTo>
                  <a:pt x="551289" y="851201"/>
                  <a:pt x="279699" y="832531"/>
                  <a:pt x="137479" y="824857"/>
                </a:cubicBezTo>
                <a:cubicBezTo>
                  <a:pt x="54341" y="820492"/>
                  <a:pt x="7529" y="754613"/>
                  <a:pt x="0" y="687378"/>
                </a:cubicBezTo>
                <a:cubicBezTo>
                  <a:pt x="11089" y="462889"/>
                  <a:pt x="23700" y="265145"/>
                  <a:pt x="0" y="13747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أمثلة على شركات ذات نسبة بيتا منخفضة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64DBB8-7A33-47C4-9889-6963E44D00BE}"/>
              </a:ext>
            </a:extLst>
          </p:cNvPr>
          <p:cNvSpPr/>
          <p:nvPr/>
        </p:nvSpPr>
        <p:spPr>
          <a:xfrm>
            <a:off x="5091232" y="1204226"/>
            <a:ext cx="2944467" cy="614499"/>
          </a:xfrm>
          <a:prstGeom prst="roundRect">
            <a:avLst/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Procter &amp; Gamble Co. (PG)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E50A5E-F072-C0B8-2D21-DF65463C12B2}"/>
              </a:ext>
            </a:extLst>
          </p:cNvPr>
          <p:cNvSpPr/>
          <p:nvPr/>
        </p:nvSpPr>
        <p:spPr>
          <a:xfrm>
            <a:off x="1805826" y="1302292"/>
            <a:ext cx="2351094" cy="614499"/>
          </a:xfrm>
          <a:custGeom>
            <a:avLst/>
            <a:gdLst>
              <a:gd name="connsiteX0" fmla="*/ 0 w 2351094"/>
              <a:gd name="connsiteY0" fmla="*/ 102419 h 614499"/>
              <a:gd name="connsiteX1" fmla="*/ 102419 w 2351094"/>
              <a:gd name="connsiteY1" fmla="*/ 0 h 614499"/>
              <a:gd name="connsiteX2" fmla="*/ 660446 w 2351094"/>
              <a:gd name="connsiteY2" fmla="*/ 0 h 614499"/>
              <a:gd name="connsiteX3" fmla="*/ 1154084 w 2351094"/>
              <a:gd name="connsiteY3" fmla="*/ 0 h 614499"/>
              <a:gd name="connsiteX4" fmla="*/ 1712111 w 2351094"/>
              <a:gd name="connsiteY4" fmla="*/ 0 h 614499"/>
              <a:gd name="connsiteX5" fmla="*/ 2248675 w 2351094"/>
              <a:gd name="connsiteY5" fmla="*/ 0 h 614499"/>
              <a:gd name="connsiteX6" fmla="*/ 2351094 w 2351094"/>
              <a:gd name="connsiteY6" fmla="*/ 102419 h 614499"/>
              <a:gd name="connsiteX7" fmla="*/ 2351094 w 2351094"/>
              <a:gd name="connsiteY7" fmla="*/ 512080 h 614499"/>
              <a:gd name="connsiteX8" fmla="*/ 2248675 w 2351094"/>
              <a:gd name="connsiteY8" fmla="*/ 614499 h 614499"/>
              <a:gd name="connsiteX9" fmla="*/ 1755036 w 2351094"/>
              <a:gd name="connsiteY9" fmla="*/ 614499 h 614499"/>
              <a:gd name="connsiteX10" fmla="*/ 1197010 w 2351094"/>
              <a:gd name="connsiteY10" fmla="*/ 614499 h 614499"/>
              <a:gd name="connsiteX11" fmla="*/ 703371 w 2351094"/>
              <a:gd name="connsiteY11" fmla="*/ 614499 h 614499"/>
              <a:gd name="connsiteX12" fmla="*/ 102419 w 2351094"/>
              <a:gd name="connsiteY12" fmla="*/ 614499 h 614499"/>
              <a:gd name="connsiteX13" fmla="*/ 0 w 2351094"/>
              <a:gd name="connsiteY13" fmla="*/ 512080 h 614499"/>
              <a:gd name="connsiteX14" fmla="*/ 0 w 2351094"/>
              <a:gd name="connsiteY14" fmla="*/ 102419 h 61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94" h="614499" fill="none" extrusionOk="0">
                <a:moveTo>
                  <a:pt x="0" y="102419"/>
                </a:moveTo>
                <a:cubicBezTo>
                  <a:pt x="-4509" y="32891"/>
                  <a:pt x="42025" y="5016"/>
                  <a:pt x="102419" y="0"/>
                </a:cubicBezTo>
                <a:cubicBezTo>
                  <a:pt x="313849" y="2890"/>
                  <a:pt x="529898" y="14942"/>
                  <a:pt x="660446" y="0"/>
                </a:cubicBezTo>
                <a:cubicBezTo>
                  <a:pt x="790994" y="-14942"/>
                  <a:pt x="910510" y="12374"/>
                  <a:pt x="1154084" y="0"/>
                </a:cubicBezTo>
                <a:cubicBezTo>
                  <a:pt x="1397658" y="-12374"/>
                  <a:pt x="1488212" y="-3289"/>
                  <a:pt x="1712111" y="0"/>
                </a:cubicBezTo>
                <a:cubicBezTo>
                  <a:pt x="1936010" y="3289"/>
                  <a:pt x="2079463" y="601"/>
                  <a:pt x="2248675" y="0"/>
                </a:cubicBezTo>
                <a:cubicBezTo>
                  <a:pt x="2308538" y="1625"/>
                  <a:pt x="2351444" y="51486"/>
                  <a:pt x="2351094" y="102419"/>
                </a:cubicBezTo>
                <a:cubicBezTo>
                  <a:pt x="2347758" y="295244"/>
                  <a:pt x="2336123" y="350538"/>
                  <a:pt x="2351094" y="512080"/>
                </a:cubicBezTo>
                <a:cubicBezTo>
                  <a:pt x="2358904" y="565144"/>
                  <a:pt x="2306576" y="611618"/>
                  <a:pt x="2248675" y="614499"/>
                </a:cubicBezTo>
                <a:cubicBezTo>
                  <a:pt x="2024524" y="633114"/>
                  <a:pt x="1970632" y="621182"/>
                  <a:pt x="1755036" y="614499"/>
                </a:cubicBezTo>
                <a:cubicBezTo>
                  <a:pt x="1539440" y="607816"/>
                  <a:pt x="1387753" y="612734"/>
                  <a:pt x="1197010" y="614499"/>
                </a:cubicBezTo>
                <a:cubicBezTo>
                  <a:pt x="1006267" y="616264"/>
                  <a:pt x="903056" y="626130"/>
                  <a:pt x="703371" y="614499"/>
                </a:cubicBezTo>
                <a:cubicBezTo>
                  <a:pt x="503686" y="602868"/>
                  <a:pt x="348732" y="604499"/>
                  <a:pt x="102419" y="614499"/>
                </a:cubicBezTo>
                <a:cubicBezTo>
                  <a:pt x="51705" y="612098"/>
                  <a:pt x="5943" y="573934"/>
                  <a:pt x="0" y="512080"/>
                </a:cubicBezTo>
                <a:cubicBezTo>
                  <a:pt x="-7171" y="362274"/>
                  <a:pt x="9480" y="235171"/>
                  <a:pt x="0" y="102419"/>
                </a:cubicBezTo>
                <a:close/>
              </a:path>
              <a:path w="2351094" h="614499" stroke="0" extrusionOk="0">
                <a:moveTo>
                  <a:pt x="0" y="102419"/>
                </a:moveTo>
                <a:cubicBezTo>
                  <a:pt x="7599" y="34938"/>
                  <a:pt x="45196" y="4907"/>
                  <a:pt x="102419" y="0"/>
                </a:cubicBezTo>
                <a:cubicBezTo>
                  <a:pt x="305474" y="1363"/>
                  <a:pt x="452063" y="21448"/>
                  <a:pt x="638983" y="0"/>
                </a:cubicBezTo>
                <a:cubicBezTo>
                  <a:pt x="825903" y="-21448"/>
                  <a:pt x="1090128" y="-1059"/>
                  <a:pt x="1218472" y="0"/>
                </a:cubicBezTo>
                <a:cubicBezTo>
                  <a:pt x="1346816" y="1059"/>
                  <a:pt x="1885423" y="3714"/>
                  <a:pt x="2248675" y="0"/>
                </a:cubicBezTo>
                <a:cubicBezTo>
                  <a:pt x="2297029" y="11029"/>
                  <a:pt x="2350551" y="36816"/>
                  <a:pt x="2351094" y="102419"/>
                </a:cubicBezTo>
                <a:cubicBezTo>
                  <a:pt x="2337926" y="279235"/>
                  <a:pt x="2363698" y="344689"/>
                  <a:pt x="2351094" y="512080"/>
                </a:cubicBezTo>
                <a:cubicBezTo>
                  <a:pt x="2346393" y="567438"/>
                  <a:pt x="2299557" y="610286"/>
                  <a:pt x="2248675" y="614499"/>
                </a:cubicBezTo>
                <a:cubicBezTo>
                  <a:pt x="2008649" y="607270"/>
                  <a:pt x="1809370" y="641585"/>
                  <a:pt x="1690648" y="614499"/>
                </a:cubicBezTo>
                <a:cubicBezTo>
                  <a:pt x="1571926" y="587413"/>
                  <a:pt x="1291503" y="610768"/>
                  <a:pt x="1132622" y="614499"/>
                </a:cubicBezTo>
                <a:cubicBezTo>
                  <a:pt x="973741" y="618230"/>
                  <a:pt x="757423" y="617133"/>
                  <a:pt x="660446" y="614499"/>
                </a:cubicBezTo>
                <a:cubicBezTo>
                  <a:pt x="563469" y="611865"/>
                  <a:pt x="346479" y="593423"/>
                  <a:pt x="102419" y="614499"/>
                </a:cubicBezTo>
                <a:cubicBezTo>
                  <a:pt x="41775" y="622858"/>
                  <a:pt x="-11369" y="575572"/>
                  <a:pt x="0" y="512080"/>
                </a:cubicBezTo>
                <a:cubicBezTo>
                  <a:pt x="-14853" y="372098"/>
                  <a:pt x="-17174" y="264828"/>
                  <a:pt x="0" y="10241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Beta = </a:t>
            </a:r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0.6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BD3123-4F3E-ED0D-5124-919A9B657D2D}"/>
              </a:ext>
            </a:extLst>
          </p:cNvPr>
          <p:cNvSpPr/>
          <p:nvPr/>
        </p:nvSpPr>
        <p:spPr>
          <a:xfrm>
            <a:off x="1705145" y="2900719"/>
            <a:ext cx="9795719" cy="1049569"/>
          </a:xfrm>
          <a:custGeom>
            <a:avLst/>
            <a:gdLst>
              <a:gd name="connsiteX0" fmla="*/ 0 w 9795719"/>
              <a:gd name="connsiteY0" fmla="*/ 174932 h 1049569"/>
              <a:gd name="connsiteX1" fmla="*/ 174932 w 9795719"/>
              <a:gd name="connsiteY1" fmla="*/ 0 h 1049569"/>
              <a:gd name="connsiteX2" fmla="*/ 849636 w 9795719"/>
              <a:gd name="connsiteY2" fmla="*/ 0 h 1049569"/>
              <a:gd name="connsiteX3" fmla="*/ 1429881 w 9795719"/>
              <a:gd name="connsiteY3" fmla="*/ 0 h 1049569"/>
              <a:gd name="connsiteX4" fmla="*/ 2199044 w 9795719"/>
              <a:gd name="connsiteY4" fmla="*/ 0 h 1049569"/>
              <a:gd name="connsiteX5" fmla="*/ 3062665 w 9795719"/>
              <a:gd name="connsiteY5" fmla="*/ 0 h 1049569"/>
              <a:gd name="connsiteX6" fmla="*/ 3831827 w 9795719"/>
              <a:gd name="connsiteY6" fmla="*/ 0 h 1049569"/>
              <a:gd name="connsiteX7" fmla="*/ 4600990 w 9795719"/>
              <a:gd name="connsiteY7" fmla="*/ 0 h 1049569"/>
              <a:gd name="connsiteX8" fmla="*/ 5181235 w 9795719"/>
              <a:gd name="connsiteY8" fmla="*/ 0 h 1049569"/>
              <a:gd name="connsiteX9" fmla="*/ 6044856 w 9795719"/>
              <a:gd name="connsiteY9" fmla="*/ 0 h 1049569"/>
              <a:gd name="connsiteX10" fmla="*/ 6908477 w 9795719"/>
              <a:gd name="connsiteY10" fmla="*/ 0 h 1049569"/>
              <a:gd name="connsiteX11" fmla="*/ 7299805 w 9795719"/>
              <a:gd name="connsiteY11" fmla="*/ 0 h 1049569"/>
              <a:gd name="connsiteX12" fmla="*/ 8163427 w 9795719"/>
              <a:gd name="connsiteY12" fmla="*/ 0 h 1049569"/>
              <a:gd name="connsiteX13" fmla="*/ 8743672 w 9795719"/>
              <a:gd name="connsiteY13" fmla="*/ 0 h 1049569"/>
              <a:gd name="connsiteX14" fmla="*/ 9620787 w 9795719"/>
              <a:gd name="connsiteY14" fmla="*/ 0 h 1049569"/>
              <a:gd name="connsiteX15" fmla="*/ 9795719 w 9795719"/>
              <a:gd name="connsiteY15" fmla="*/ 174932 h 1049569"/>
              <a:gd name="connsiteX16" fmla="*/ 9795719 w 9795719"/>
              <a:gd name="connsiteY16" fmla="*/ 874637 h 1049569"/>
              <a:gd name="connsiteX17" fmla="*/ 9620787 w 9795719"/>
              <a:gd name="connsiteY17" fmla="*/ 1049569 h 1049569"/>
              <a:gd name="connsiteX18" fmla="*/ 9135000 w 9795719"/>
              <a:gd name="connsiteY18" fmla="*/ 1049569 h 1049569"/>
              <a:gd name="connsiteX19" fmla="*/ 8743672 w 9795719"/>
              <a:gd name="connsiteY19" fmla="*/ 1049569 h 1049569"/>
              <a:gd name="connsiteX20" fmla="*/ 8163427 w 9795719"/>
              <a:gd name="connsiteY20" fmla="*/ 1049569 h 1049569"/>
              <a:gd name="connsiteX21" fmla="*/ 7772098 w 9795719"/>
              <a:gd name="connsiteY21" fmla="*/ 1049569 h 1049569"/>
              <a:gd name="connsiteX22" fmla="*/ 7286311 w 9795719"/>
              <a:gd name="connsiteY22" fmla="*/ 1049569 h 1049569"/>
              <a:gd name="connsiteX23" fmla="*/ 6894983 w 9795719"/>
              <a:gd name="connsiteY23" fmla="*/ 1049569 h 1049569"/>
              <a:gd name="connsiteX24" fmla="*/ 6409196 w 9795719"/>
              <a:gd name="connsiteY24" fmla="*/ 1049569 h 1049569"/>
              <a:gd name="connsiteX25" fmla="*/ 6017868 w 9795719"/>
              <a:gd name="connsiteY25" fmla="*/ 1049569 h 1049569"/>
              <a:gd name="connsiteX26" fmla="*/ 5437623 w 9795719"/>
              <a:gd name="connsiteY26" fmla="*/ 1049569 h 1049569"/>
              <a:gd name="connsiteX27" fmla="*/ 4762919 w 9795719"/>
              <a:gd name="connsiteY27" fmla="*/ 1049569 h 1049569"/>
              <a:gd name="connsiteX28" fmla="*/ 4088215 w 9795719"/>
              <a:gd name="connsiteY28" fmla="*/ 1049569 h 1049569"/>
              <a:gd name="connsiteX29" fmla="*/ 3319052 w 9795719"/>
              <a:gd name="connsiteY29" fmla="*/ 1049569 h 1049569"/>
              <a:gd name="connsiteX30" fmla="*/ 2927724 w 9795719"/>
              <a:gd name="connsiteY30" fmla="*/ 1049569 h 1049569"/>
              <a:gd name="connsiteX31" fmla="*/ 2441937 w 9795719"/>
              <a:gd name="connsiteY31" fmla="*/ 1049569 h 1049569"/>
              <a:gd name="connsiteX32" fmla="*/ 1578316 w 9795719"/>
              <a:gd name="connsiteY32" fmla="*/ 1049569 h 1049569"/>
              <a:gd name="connsiteX33" fmla="*/ 1186988 w 9795719"/>
              <a:gd name="connsiteY33" fmla="*/ 1049569 h 1049569"/>
              <a:gd name="connsiteX34" fmla="*/ 174932 w 9795719"/>
              <a:gd name="connsiteY34" fmla="*/ 1049569 h 1049569"/>
              <a:gd name="connsiteX35" fmla="*/ 0 w 9795719"/>
              <a:gd name="connsiteY35" fmla="*/ 874637 h 1049569"/>
              <a:gd name="connsiteX36" fmla="*/ 0 w 9795719"/>
              <a:gd name="connsiteY36" fmla="*/ 174932 h 10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95719" h="1049569" fill="none" extrusionOk="0">
                <a:moveTo>
                  <a:pt x="0" y="174932"/>
                </a:moveTo>
                <a:cubicBezTo>
                  <a:pt x="-13330" y="96489"/>
                  <a:pt x="64435" y="8743"/>
                  <a:pt x="174932" y="0"/>
                </a:cubicBezTo>
                <a:cubicBezTo>
                  <a:pt x="315331" y="-30069"/>
                  <a:pt x="705026" y="24562"/>
                  <a:pt x="849636" y="0"/>
                </a:cubicBezTo>
                <a:cubicBezTo>
                  <a:pt x="994246" y="-24562"/>
                  <a:pt x="1312965" y="-9249"/>
                  <a:pt x="1429881" y="0"/>
                </a:cubicBezTo>
                <a:cubicBezTo>
                  <a:pt x="1546797" y="9249"/>
                  <a:pt x="1840865" y="21533"/>
                  <a:pt x="2199044" y="0"/>
                </a:cubicBezTo>
                <a:cubicBezTo>
                  <a:pt x="2557223" y="-21533"/>
                  <a:pt x="2670532" y="2211"/>
                  <a:pt x="3062665" y="0"/>
                </a:cubicBezTo>
                <a:cubicBezTo>
                  <a:pt x="3454798" y="-2211"/>
                  <a:pt x="3676147" y="-23645"/>
                  <a:pt x="3831827" y="0"/>
                </a:cubicBezTo>
                <a:cubicBezTo>
                  <a:pt x="3987507" y="23645"/>
                  <a:pt x="4376205" y="27700"/>
                  <a:pt x="4600990" y="0"/>
                </a:cubicBezTo>
                <a:cubicBezTo>
                  <a:pt x="4825775" y="-27700"/>
                  <a:pt x="4966605" y="-25195"/>
                  <a:pt x="5181235" y="0"/>
                </a:cubicBezTo>
                <a:cubicBezTo>
                  <a:pt x="5395865" y="25195"/>
                  <a:pt x="5746626" y="16840"/>
                  <a:pt x="6044856" y="0"/>
                </a:cubicBezTo>
                <a:cubicBezTo>
                  <a:pt x="6343086" y="-16840"/>
                  <a:pt x="6731782" y="-37227"/>
                  <a:pt x="6908477" y="0"/>
                </a:cubicBezTo>
                <a:cubicBezTo>
                  <a:pt x="7085172" y="37227"/>
                  <a:pt x="7165590" y="5221"/>
                  <a:pt x="7299805" y="0"/>
                </a:cubicBezTo>
                <a:cubicBezTo>
                  <a:pt x="7434020" y="-5221"/>
                  <a:pt x="7731971" y="37670"/>
                  <a:pt x="8163427" y="0"/>
                </a:cubicBezTo>
                <a:cubicBezTo>
                  <a:pt x="8594883" y="-37670"/>
                  <a:pt x="8576396" y="-25756"/>
                  <a:pt x="8743672" y="0"/>
                </a:cubicBezTo>
                <a:cubicBezTo>
                  <a:pt x="8910948" y="25756"/>
                  <a:pt x="9218030" y="7392"/>
                  <a:pt x="9620787" y="0"/>
                </a:cubicBezTo>
                <a:cubicBezTo>
                  <a:pt x="9736587" y="3238"/>
                  <a:pt x="9781995" y="97703"/>
                  <a:pt x="9795719" y="174932"/>
                </a:cubicBezTo>
                <a:cubicBezTo>
                  <a:pt x="9805350" y="436716"/>
                  <a:pt x="9787661" y="545967"/>
                  <a:pt x="9795719" y="874637"/>
                </a:cubicBezTo>
                <a:cubicBezTo>
                  <a:pt x="9803715" y="986903"/>
                  <a:pt x="9714023" y="1049159"/>
                  <a:pt x="9620787" y="1049569"/>
                </a:cubicBezTo>
                <a:cubicBezTo>
                  <a:pt x="9408645" y="1032772"/>
                  <a:pt x="9263207" y="1044180"/>
                  <a:pt x="9135000" y="1049569"/>
                </a:cubicBezTo>
                <a:cubicBezTo>
                  <a:pt x="9006793" y="1054958"/>
                  <a:pt x="8823151" y="1058475"/>
                  <a:pt x="8743672" y="1049569"/>
                </a:cubicBezTo>
                <a:cubicBezTo>
                  <a:pt x="8664193" y="1040663"/>
                  <a:pt x="8399127" y="1047365"/>
                  <a:pt x="8163427" y="1049569"/>
                </a:cubicBezTo>
                <a:cubicBezTo>
                  <a:pt x="7927728" y="1051773"/>
                  <a:pt x="7870380" y="1061738"/>
                  <a:pt x="7772098" y="1049569"/>
                </a:cubicBezTo>
                <a:cubicBezTo>
                  <a:pt x="7673816" y="1037400"/>
                  <a:pt x="7453202" y="1048809"/>
                  <a:pt x="7286311" y="1049569"/>
                </a:cubicBezTo>
                <a:cubicBezTo>
                  <a:pt x="7119420" y="1050329"/>
                  <a:pt x="7002697" y="1033005"/>
                  <a:pt x="6894983" y="1049569"/>
                </a:cubicBezTo>
                <a:cubicBezTo>
                  <a:pt x="6787269" y="1066133"/>
                  <a:pt x="6639781" y="1064239"/>
                  <a:pt x="6409196" y="1049569"/>
                </a:cubicBezTo>
                <a:cubicBezTo>
                  <a:pt x="6178611" y="1034899"/>
                  <a:pt x="6202789" y="1043338"/>
                  <a:pt x="6017868" y="1049569"/>
                </a:cubicBezTo>
                <a:cubicBezTo>
                  <a:pt x="5832947" y="1055800"/>
                  <a:pt x="5709742" y="1029908"/>
                  <a:pt x="5437623" y="1049569"/>
                </a:cubicBezTo>
                <a:cubicBezTo>
                  <a:pt x="5165504" y="1069230"/>
                  <a:pt x="5028322" y="1080180"/>
                  <a:pt x="4762919" y="1049569"/>
                </a:cubicBezTo>
                <a:cubicBezTo>
                  <a:pt x="4497516" y="1018958"/>
                  <a:pt x="4368168" y="1074870"/>
                  <a:pt x="4088215" y="1049569"/>
                </a:cubicBezTo>
                <a:cubicBezTo>
                  <a:pt x="3808262" y="1024268"/>
                  <a:pt x="3482128" y="1080422"/>
                  <a:pt x="3319052" y="1049569"/>
                </a:cubicBezTo>
                <a:cubicBezTo>
                  <a:pt x="3155976" y="1018716"/>
                  <a:pt x="3017250" y="1047380"/>
                  <a:pt x="2927724" y="1049569"/>
                </a:cubicBezTo>
                <a:cubicBezTo>
                  <a:pt x="2838198" y="1051758"/>
                  <a:pt x="2646651" y="1069390"/>
                  <a:pt x="2441937" y="1049569"/>
                </a:cubicBezTo>
                <a:cubicBezTo>
                  <a:pt x="2237223" y="1029748"/>
                  <a:pt x="1900019" y="1022896"/>
                  <a:pt x="1578316" y="1049569"/>
                </a:cubicBezTo>
                <a:cubicBezTo>
                  <a:pt x="1256613" y="1076242"/>
                  <a:pt x="1355660" y="1054544"/>
                  <a:pt x="1186988" y="1049569"/>
                </a:cubicBezTo>
                <a:cubicBezTo>
                  <a:pt x="1018316" y="1044594"/>
                  <a:pt x="392851" y="1066051"/>
                  <a:pt x="174932" y="1049569"/>
                </a:cubicBezTo>
                <a:cubicBezTo>
                  <a:pt x="79489" y="1055402"/>
                  <a:pt x="-18364" y="957793"/>
                  <a:pt x="0" y="874637"/>
                </a:cubicBezTo>
                <a:cubicBezTo>
                  <a:pt x="34886" y="629498"/>
                  <a:pt x="-9349" y="457447"/>
                  <a:pt x="0" y="174932"/>
                </a:cubicBezTo>
                <a:close/>
              </a:path>
              <a:path w="9795719" h="1049569" stroke="0" extrusionOk="0">
                <a:moveTo>
                  <a:pt x="0" y="174932"/>
                </a:moveTo>
                <a:cubicBezTo>
                  <a:pt x="10181" y="63694"/>
                  <a:pt x="75294" y="22534"/>
                  <a:pt x="174932" y="0"/>
                </a:cubicBezTo>
                <a:cubicBezTo>
                  <a:pt x="472864" y="27131"/>
                  <a:pt x="640917" y="-27759"/>
                  <a:pt x="849636" y="0"/>
                </a:cubicBezTo>
                <a:cubicBezTo>
                  <a:pt x="1058355" y="27759"/>
                  <a:pt x="1309412" y="39819"/>
                  <a:pt x="1713257" y="0"/>
                </a:cubicBezTo>
                <a:cubicBezTo>
                  <a:pt x="2117102" y="-39819"/>
                  <a:pt x="2217249" y="-34263"/>
                  <a:pt x="2576878" y="0"/>
                </a:cubicBezTo>
                <a:cubicBezTo>
                  <a:pt x="2936507" y="34263"/>
                  <a:pt x="2989607" y="-2975"/>
                  <a:pt x="3157123" y="0"/>
                </a:cubicBezTo>
                <a:cubicBezTo>
                  <a:pt x="3324639" y="2975"/>
                  <a:pt x="3572376" y="32018"/>
                  <a:pt x="3926286" y="0"/>
                </a:cubicBezTo>
                <a:cubicBezTo>
                  <a:pt x="4280196" y="-32018"/>
                  <a:pt x="4418043" y="-41793"/>
                  <a:pt x="4789907" y="0"/>
                </a:cubicBezTo>
                <a:cubicBezTo>
                  <a:pt x="5161771" y="41793"/>
                  <a:pt x="5187339" y="10711"/>
                  <a:pt x="5370152" y="0"/>
                </a:cubicBezTo>
                <a:cubicBezTo>
                  <a:pt x="5552965" y="-10711"/>
                  <a:pt x="5832184" y="-7352"/>
                  <a:pt x="6044856" y="0"/>
                </a:cubicBezTo>
                <a:cubicBezTo>
                  <a:pt x="6257528" y="7352"/>
                  <a:pt x="6251532" y="-18098"/>
                  <a:pt x="6436184" y="0"/>
                </a:cubicBezTo>
                <a:cubicBezTo>
                  <a:pt x="6620836" y="18098"/>
                  <a:pt x="6853795" y="3253"/>
                  <a:pt x="7205347" y="0"/>
                </a:cubicBezTo>
                <a:cubicBezTo>
                  <a:pt x="7556899" y="-3253"/>
                  <a:pt x="7430978" y="-8715"/>
                  <a:pt x="7596675" y="0"/>
                </a:cubicBezTo>
                <a:cubicBezTo>
                  <a:pt x="7762372" y="8715"/>
                  <a:pt x="7922228" y="10281"/>
                  <a:pt x="8176921" y="0"/>
                </a:cubicBezTo>
                <a:cubicBezTo>
                  <a:pt x="8431614" y="-10281"/>
                  <a:pt x="8766350" y="20003"/>
                  <a:pt x="9040542" y="0"/>
                </a:cubicBezTo>
                <a:cubicBezTo>
                  <a:pt x="9314734" y="-20003"/>
                  <a:pt x="9373973" y="16373"/>
                  <a:pt x="9620787" y="0"/>
                </a:cubicBezTo>
                <a:cubicBezTo>
                  <a:pt x="9696790" y="-12476"/>
                  <a:pt x="9810261" y="61531"/>
                  <a:pt x="9795719" y="174932"/>
                </a:cubicBezTo>
                <a:cubicBezTo>
                  <a:pt x="9778587" y="477125"/>
                  <a:pt x="9786602" y="727555"/>
                  <a:pt x="9795719" y="874637"/>
                </a:cubicBezTo>
                <a:cubicBezTo>
                  <a:pt x="9797694" y="953320"/>
                  <a:pt x="9710759" y="1057232"/>
                  <a:pt x="9620787" y="1049569"/>
                </a:cubicBezTo>
                <a:cubicBezTo>
                  <a:pt x="9337678" y="1040590"/>
                  <a:pt x="9215757" y="1068200"/>
                  <a:pt x="9040542" y="1049569"/>
                </a:cubicBezTo>
                <a:cubicBezTo>
                  <a:pt x="8865328" y="1030938"/>
                  <a:pt x="8662580" y="1062552"/>
                  <a:pt x="8460296" y="1049569"/>
                </a:cubicBezTo>
                <a:cubicBezTo>
                  <a:pt x="8258012" y="1036586"/>
                  <a:pt x="8121948" y="1056098"/>
                  <a:pt x="7974509" y="1049569"/>
                </a:cubicBezTo>
                <a:cubicBezTo>
                  <a:pt x="7827070" y="1043040"/>
                  <a:pt x="7385421" y="1013833"/>
                  <a:pt x="7110888" y="1049569"/>
                </a:cubicBezTo>
                <a:cubicBezTo>
                  <a:pt x="6836355" y="1085305"/>
                  <a:pt x="6816761" y="1069998"/>
                  <a:pt x="6625102" y="1049569"/>
                </a:cubicBezTo>
                <a:cubicBezTo>
                  <a:pt x="6433443" y="1029140"/>
                  <a:pt x="6322381" y="1028910"/>
                  <a:pt x="6139315" y="1049569"/>
                </a:cubicBezTo>
                <a:cubicBezTo>
                  <a:pt x="5956249" y="1070228"/>
                  <a:pt x="5686709" y="1024529"/>
                  <a:pt x="5370152" y="1049569"/>
                </a:cubicBezTo>
                <a:cubicBezTo>
                  <a:pt x="5053595" y="1074609"/>
                  <a:pt x="4899312" y="1063398"/>
                  <a:pt x="4600990" y="1049569"/>
                </a:cubicBezTo>
                <a:cubicBezTo>
                  <a:pt x="4302668" y="1035740"/>
                  <a:pt x="4032123" y="1034769"/>
                  <a:pt x="3831827" y="1049569"/>
                </a:cubicBezTo>
                <a:cubicBezTo>
                  <a:pt x="3631531" y="1064369"/>
                  <a:pt x="3532999" y="1046156"/>
                  <a:pt x="3346040" y="1049569"/>
                </a:cubicBezTo>
                <a:cubicBezTo>
                  <a:pt x="3159081" y="1052982"/>
                  <a:pt x="2926358" y="1043956"/>
                  <a:pt x="2671337" y="1049569"/>
                </a:cubicBezTo>
                <a:cubicBezTo>
                  <a:pt x="2416316" y="1055182"/>
                  <a:pt x="2297118" y="1052348"/>
                  <a:pt x="2091091" y="1049569"/>
                </a:cubicBezTo>
                <a:cubicBezTo>
                  <a:pt x="1885064" y="1046790"/>
                  <a:pt x="1791180" y="1038036"/>
                  <a:pt x="1699763" y="1049569"/>
                </a:cubicBezTo>
                <a:cubicBezTo>
                  <a:pt x="1608346" y="1061102"/>
                  <a:pt x="1221693" y="1071591"/>
                  <a:pt x="836142" y="1049569"/>
                </a:cubicBezTo>
                <a:cubicBezTo>
                  <a:pt x="450591" y="1027547"/>
                  <a:pt x="429592" y="1017546"/>
                  <a:pt x="174932" y="1049569"/>
                </a:cubicBezTo>
                <a:cubicBezTo>
                  <a:pt x="100114" y="1049905"/>
                  <a:pt x="-14874" y="983980"/>
                  <a:pt x="0" y="874637"/>
                </a:cubicBezTo>
                <a:cubicBezTo>
                  <a:pt x="5062" y="602333"/>
                  <a:pt x="-4931" y="437221"/>
                  <a:pt x="0" y="1749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بروكتر آند جامبل </a:t>
            </a:r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تصنع </a:t>
            </a:r>
            <a:r>
              <a:rPr lang="ar-EG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منتجات استهلاكية أساسية</a:t>
            </a:r>
            <a:r>
              <a:rPr lang="ar-E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، مما يجعلها أقل تأثرًا بتقلبات السوق نظراً للطلب المستمر على منتجاتها.</a:t>
            </a:r>
            <a:endParaRPr lang="en-US" b="1" u="sng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7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67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lang="en-US" sz="8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60201" y="85104"/>
            <a:ext cx="2540663" cy="399590"/>
          </a:xfrm>
          <a:custGeom>
            <a:avLst/>
            <a:gdLst>
              <a:gd name="connsiteX0" fmla="*/ 0 w 2540663"/>
              <a:gd name="connsiteY0" fmla="*/ 66600 h 399590"/>
              <a:gd name="connsiteX1" fmla="*/ 66600 w 2540663"/>
              <a:gd name="connsiteY1" fmla="*/ 0 h 399590"/>
              <a:gd name="connsiteX2" fmla="*/ 668466 w 2540663"/>
              <a:gd name="connsiteY2" fmla="*/ 0 h 399590"/>
              <a:gd name="connsiteX3" fmla="*/ 1318481 w 2540663"/>
              <a:gd name="connsiteY3" fmla="*/ 0 h 399590"/>
              <a:gd name="connsiteX4" fmla="*/ 2474063 w 2540663"/>
              <a:gd name="connsiteY4" fmla="*/ 0 h 399590"/>
              <a:gd name="connsiteX5" fmla="*/ 2540663 w 2540663"/>
              <a:gd name="connsiteY5" fmla="*/ 66600 h 399590"/>
              <a:gd name="connsiteX6" fmla="*/ 2540663 w 2540663"/>
              <a:gd name="connsiteY6" fmla="*/ 332990 h 399590"/>
              <a:gd name="connsiteX7" fmla="*/ 2474063 w 2540663"/>
              <a:gd name="connsiteY7" fmla="*/ 399590 h 399590"/>
              <a:gd name="connsiteX8" fmla="*/ 1848123 w 2540663"/>
              <a:gd name="connsiteY8" fmla="*/ 399590 h 399590"/>
              <a:gd name="connsiteX9" fmla="*/ 1222182 w 2540663"/>
              <a:gd name="connsiteY9" fmla="*/ 399590 h 399590"/>
              <a:gd name="connsiteX10" fmla="*/ 692540 w 2540663"/>
              <a:gd name="connsiteY10" fmla="*/ 399590 h 399590"/>
              <a:gd name="connsiteX11" fmla="*/ 66600 w 2540663"/>
              <a:gd name="connsiteY11" fmla="*/ 399590 h 399590"/>
              <a:gd name="connsiteX12" fmla="*/ 0 w 2540663"/>
              <a:gd name="connsiteY12" fmla="*/ 332990 h 399590"/>
              <a:gd name="connsiteX13" fmla="*/ 0 w 254066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066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7109" y="16819"/>
                  <a:pt x="536609" y="-4519"/>
                  <a:pt x="668466" y="0"/>
                </a:cubicBezTo>
                <a:cubicBezTo>
                  <a:pt x="800323" y="4519"/>
                  <a:pt x="1135891" y="-9359"/>
                  <a:pt x="1318481" y="0"/>
                </a:cubicBezTo>
                <a:cubicBezTo>
                  <a:pt x="1501072" y="9359"/>
                  <a:pt x="2238207" y="-46381"/>
                  <a:pt x="2474063" y="0"/>
                </a:cubicBezTo>
                <a:cubicBezTo>
                  <a:pt x="2508301" y="3418"/>
                  <a:pt x="2540417" y="25716"/>
                  <a:pt x="2540663" y="66600"/>
                </a:cubicBezTo>
                <a:cubicBezTo>
                  <a:pt x="2541281" y="163177"/>
                  <a:pt x="2546614" y="233743"/>
                  <a:pt x="2540663" y="332990"/>
                </a:cubicBezTo>
                <a:cubicBezTo>
                  <a:pt x="2534506" y="368193"/>
                  <a:pt x="2510027" y="398983"/>
                  <a:pt x="2474063" y="399590"/>
                </a:cubicBezTo>
                <a:cubicBezTo>
                  <a:pt x="2284937" y="381399"/>
                  <a:pt x="2107224" y="368617"/>
                  <a:pt x="1848123" y="399590"/>
                </a:cubicBezTo>
                <a:cubicBezTo>
                  <a:pt x="1589022" y="430563"/>
                  <a:pt x="1506009" y="378428"/>
                  <a:pt x="1222182" y="399590"/>
                </a:cubicBezTo>
                <a:cubicBezTo>
                  <a:pt x="938355" y="420752"/>
                  <a:pt x="936796" y="403369"/>
                  <a:pt x="692540" y="399590"/>
                </a:cubicBezTo>
                <a:cubicBezTo>
                  <a:pt x="448284" y="395811"/>
                  <a:pt x="283335" y="42203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 اللتي تتعرض لها الشركات</a:t>
            </a:r>
            <a:endParaRPr lang="en-US"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2642110" y="484693"/>
            <a:ext cx="5926021" cy="437649"/>
          </a:xfrm>
          <a:prstGeom prst="roundRect">
            <a:avLst/>
          </a:pr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قبل شراء الأسهم, يجب معرفة المخاطر المعرض لها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9281847" y="1536509"/>
            <a:ext cx="2365208" cy="835514"/>
          </a:xfrm>
          <a:custGeom>
            <a:avLst/>
            <a:gdLst>
              <a:gd name="connsiteX0" fmla="*/ 0 w 2365208"/>
              <a:gd name="connsiteY0" fmla="*/ 139255 h 835514"/>
              <a:gd name="connsiteX1" fmla="*/ 139255 w 2365208"/>
              <a:gd name="connsiteY1" fmla="*/ 0 h 835514"/>
              <a:gd name="connsiteX2" fmla="*/ 2225953 w 2365208"/>
              <a:gd name="connsiteY2" fmla="*/ 0 h 835514"/>
              <a:gd name="connsiteX3" fmla="*/ 2365208 w 2365208"/>
              <a:gd name="connsiteY3" fmla="*/ 139255 h 835514"/>
              <a:gd name="connsiteX4" fmla="*/ 2365208 w 2365208"/>
              <a:gd name="connsiteY4" fmla="*/ 696259 h 835514"/>
              <a:gd name="connsiteX5" fmla="*/ 2225953 w 2365208"/>
              <a:gd name="connsiteY5" fmla="*/ 835514 h 835514"/>
              <a:gd name="connsiteX6" fmla="*/ 139255 w 2365208"/>
              <a:gd name="connsiteY6" fmla="*/ 835514 h 835514"/>
              <a:gd name="connsiteX7" fmla="*/ 0 w 2365208"/>
              <a:gd name="connsiteY7" fmla="*/ 696259 h 835514"/>
              <a:gd name="connsiteX8" fmla="*/ 0 w 2365208"/>
              <a:gd name="connsiteY8" fmla="*/ 139255 h 83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5208" h="835514" fill="none" extrusionOk="0">
                <a:moveTo>
                  <a:pt x="0" y="139255"/>
                </a:moveTo>
                <a:cubicBezTo>
                  <a:pt x="266" y="61382"/>
                  <a:pt x="60481" y="6818"/>
                  <a:pt x="139255" y="0"/>
                </a:cubicBezTo>
                <a:cubicBezTo>
                  <a:pt x="950500" y="-116466"/>
                  <a:pt x="1617950" y="-141167"/>
                  <a:pt x="2225953" y="0"/>
                </a:cubicBezTo>
                <a:cubicBezTo>
                  <a:pt x="2314818" y="1193"/>
                  <a:pt x="2362242" y="61946"/>
                  <a:pt x="2365208" y="139255"/>
                </a:cubicBezTo>
                <a:cubicBezTo>
                  <a:pt x="2343051" y="285889"/>
                  <a:pt x="2318040" y="531550"/>
                  <a:pt x="2365208" y="696259"/>
                </a:cubicBezTo>
                <a:cubicBezTo>
                  <a:pt x="2367141" y="774781"/>
                  <a:pt x="2306674" y="831314"/>
                  <a:pt x="2225953" y="835514"/>
                </a:cubicBezTo>
                <a:cubicBezTo>
                  <a:pt x="1917008" y="775919"/>
                  <a:pt x="465084" y="954247"/>
                  <a:pt x="139255" y="835514"/>
                </a:cubicBezTo>
                <a:cubicBezTo>
                  <a:pt x="66531" y="831124"/>
                  <a:pt x="5518" y="777243"/>
                  <a:pt x="0" y="696259"/>
                </a:cubicBezTo>
                <a:cubicBezTo>
                  <a:pt x="-8044" y="467967"/>
                  <a:pt x="-42937" y="209868"/>
                  <a:pt x="0" y="139255"/>
                </a:cubicBezTo>
                <a:close/>
              </a:path>
              <a:path w="2365208" h="835514" stroke="0" extrusionOk="0">
                <a:moveTo>
                  <a:pt x="0" y="139255"/>
                </a:moveTo>
                <a:cubicBezTo>
                  <a:pt x="-915" y="62658"/>
                  <a:pt x="64723" y="-5612"/>
                  <a:pt x="139255" y="0"/>
                </a:cubicBezTo>
                <a:cubicBezTo>
                  <a:pt x="471449" y="108859"/>
                  <a:pt x="1995568" y="93383"/>
                  <a:pt x="2225953" y="0"/>
                </a:cubicBezTo>
                <a:cubicBezTo>
                  <a:pt x="2307405" y="391"/>
                  <a:pt x="2360567" y="59898"/>
                  <a:pt x="2365208" y="139255"/>
                </a:cubicBezTo>
                <a:cubicBezTo>
                  <a:pt x="2390981" y="366879"/>
                  <a:pt x="2374213" y="608150"/>
                  <a:pt x="2365208" y="696259"/>
                </a:cubicBezTo>
                <a:cubicBezTo>
                  <a:pt x="2361746" y="781328"/>
                  <a:pt x="2290226" y="833276"/>
                  <a:pt x="2225953" y="835514"/>
                </a:cubicBezTo>
                <a:cubicBezTo>
                  <a:pt x="1492432" y="835811"/>
                  <a:pt x="1121270" y="671231"/>
                  <a:pt x="139255" y="835514"/>
                </a:cubicBezTo>
                <a:cubicBezTo>
                  <a:pt x="51554" y="840508"/>
                  <a:pt x="-3089" y="771768"/>
                  <a:pt x="0" y="696259"/>
                </a:cubicBezTo>
                <a:cubicBezTo>
                  <a:pt x="-48023" y="504022"/>
                  <a:pt x="35622" y="306678"/>
                  <a:pt x="0" y="139255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5726593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المخاطر المالية </a:t>
            </a:r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Financial Risk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877640" y="1287089"/>
            <a:ext cx="4898244" cy="1084934"/>
          </a:xfrm>
          <a:custGeom>
            <a:avLst/>
            <a:gdLst>
              <a:gd name="connsiteX0" fmla="*/ 0 w 4898244"/>
              <a:gd name="connsiteY0" fmla="*/ 180826 h 1084934"/>
              <a:gd name="connsiteX1" fmla="*/ 180826 w 4898244"/>
              <a:gd name="connsiteY1" fmla="*/ 0 h 1084934"/>
              <a:gd name="connsiteX2" fmla="*/ 919642 w 4898244"/>
              <a:gd name="connsiteY2" fmla="*/ 0 h 1084934"/>
              <a:gd name="connsiteX3" fmla="*/ 1613093 w 4898244"/>
              <a:gd name="connsiteY3" fmla="*/ 0 h 1084934"/>
              <a:gd name="connsiteX4" fmla="*/ 2306543 w 4898244"/>
              <a:gd name="connsiteY4" fmla="*/ 0 h 1084934"/>
              <a:gd name="connsiteX5" fmla="*/ 2863896 w 4898244"/>
              <a:gd name="connsiteY5" fmla="*/ 0 h 1084934"/>
              <a:gd name="connsiteX6" fmla="*/ 3511981 w 4898244"/>
              <a:gd name="connsiteY6" fmla="*/ 0 h 1084934"/>
              <a:gd name="connsiteX7" fmla="*/ 4114699 w 4898244"/>
              <a:gd name="connsiteY7" fmla="*/ 0 h 1084934"/>
              <a:gd name="connsiteX8" fmla="*/ 4717418 w 4898244"/>
              <a:gd name="connsiteY8" fmla="*/ 0 h 1084934"/>
              <a:gd name="connsiteX9" fmla="*/ 4898244 w 4898244"/>
              <a:gd name="connsiteY9" fmla="*/ 180826 h 1084934"/>
              <a:gd name="connsiteX10" fmla="*/ 4898244 w 4898244"/>
              <a:gd name="connsiteY10" fmla="*/ 556933 h 1084934"/>
              <a:gd name="connsiteX11" fmla="*/ 4898244 w 4898244"/>
              <a:gd name="connsiteY11" fmla="*/ 904108 h 1084934"/>
              <a:gd name="connsiteX12" fmla="*/ 4717418 w 4898244"/>
              <a:gd name="connsiteY12" fmla="*/ 1084934 h 1084934"/>
              <a:gd name="connsiteX13" fmla="*/ 4114699 w 4898244"/>
              <a:gd name="connsiteY13" fmla="*/ 1084934 h 1084934"/>
              <a:gd name="connsiteX14" fmla="*/ 3511981 w 4898244"/>
              <a:gd name="connsiteY14" fmla="*/ 1084934 h 1084934"/>
              <a:gd name="connsiteX15" fmla="*/ 2909262 w 4898244"/>
              <a:gd name="connsiteY15" fmla="*/ 1084934 h 1084934"/>
              <a:gd name="connsiteX16" fmla="*/ 2215812 w 4898244"/>
              <a:gd name="connsiteY16" fmla="*/ 1084934 h 1084934"/>
              <a:gd name="connsiteX17" fmla="*/ 1476995 w 4898244"/>
              <a:gd name="connsiteY17" fmla="*/ 1084934 h 1084934"/>
              <a:gd name="connsiteX18" fmla="*/ 783545 w 4898244"/>
              <a:gd name="connsiteY18" fmla="*/ 1084934 h 1084934"/>
              <a:gd name="connsiteX19" fmla="*/ 180826 w 4898244"/>
              <a:gd name="connsiteY19" fmla="*/ 1084934 h 1084934"/>
              <a:gd name="connsiteX20" fmla="*/ 0 w 4898244"/>
              <a:gd name="connsiteY20" fmla="*/ 904108 h 1084934"/>
              <a:gd name="connsiteX21" fmla="*/ 0 w 4898244"/>
              <a:gd name="connsiteY21" fmla="*/ 528001 h 1084934"/>
              <a:gd name="connsiteX22" fmla="*/ 0 w 4898244"/>
              <a:gd name="connsiteY22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98244" h="1084934" fill="none" extrusionOk="0">
                <a:moveTo>
                  <a:pt x="0" y="180826"/>
                </a:moveTo>
                <a:cubicBezTo>
                  <a:pt x="-8291" y="92627"/>
                  <a:pt x="96850" y="-1929"/>
                  <a:pt x="180826" y="0"/>
                </a:cubicBezTo>
                <a:cubicBezTo>
                  <a:pt x="374232" y="-34749"/>
                  <a:pt x="573003" y="34757"/>
                  <a:pt x="919642" y="0"/>
                </a:cubicBezTo>
                <a:cubicBezTo>
                  <a:pt x="1266281" y="-34757"/>
                  <a:pt x="1400349" y="1711"/>
                  <a:pt x="1613093" y="0"/>
                </a:cubicBezTo>
                <a:cubicBezTo>
                  <a:pt x="1825837" y="-1711"/>
                  <a:pt x="2082622" y="34660"/>
                  <a:pt x="2306543" y="0"/>
                </a:cubicBezTo>
                <a:cubicBezTo>
                  <a:pt x="2530464" y="-34660"/>
                  <a:pt x="2648420" y="2155"/>
                  <a:pt x="2863896" y="0"/>
                </a:cubicBezTo>
                <a:cubicBezTo>
                  <a:pt x="3079372" y="-2155"/>
                  <a:pt x="3274500" y="-31568"/>
                  <a:pt x="3511981" y="0"/>
                </a:cubicBezTo>
                <a:cubicBezTo>
                  <a:pt x="3749463" y="31568"/>
                  <a:pt x="3844758" y="-22130"/>
                  <a:pt x="4114699" y="0"/>
                </a:cubicBezTo>
                <a:cubicBezTo>
                  <a:pt x="4384640" y="22130"/>
                  <a:pt x="4534298" y="-18506"/>
                  <a:pt x="4717418" y="0"/>
                </a:cubicBezTo>
                <a:cubicBezTo>
                  <a:pt x="4808681" y="9124"/>
                  <a:pt x="4905815" y="82025"/>
                  <a:pt x="4898244" y="180826"/>
                </a:cubicBezTo>
                <a:cubicBezTo>
                  <a:pt x="4893494" y="366636"/>
                  <a:pt x="4903835" y="449196"/>
                  <a:pt x="4898244" y="556933"/>
                </a:cubicBezTo>
                <a:cubicBezTo>
                  <a:pt x="4892653" y="664670"/>
                  <a:pt x="4887757" y="732213"/>
                  <a:pt x="4898244" y="904108"/>
                </a:cubicBezTo>
                <a:cubicBezTo>
                  <a:pt x="4898833" y="998297"/>
                  <a:pt x="4814386" y="1085859"/>
                  <a:pt x="4717418" y="1084934"/>
                </a:cubicBezTo>
                <a:cubicBezTo>
                  <a:pt x="4487608" y="1067758"/>
                  <a:pt x="4255536" y="1080111"/>
                  <a:pt x="4114699" y="1084934"/>
                </a:cubicBezTo>
                <a:cubicBezTo>
                  <a:pt x="3973862" y="1089757"/>
                  <a:pt x="3692891" y="1106025"/>
                  <a:pt x="3511981" y="1084934"/>
                </a:cubicBezTo>
                <a:cubicBezTo>
                  <a:pt x="3331071" y="1063843"/>
                  <a:pt x="3194037" y="1106372"/>
                  <a:pt x="2909262" y="1084934"/>
                </a:cubicBezTo>
                <a:cubicBezTo>
                  <a:pt x="2624487" y="1063496"/>
                  <a:pt x="2415552" y="1103833"/>
                  <a:pt x="2215812" y="1084934"/>
                </a:cubicBezTo>
                <a:cubicBezTo>
                  <a:pt x="2016072" y="1066036"/>
                  <a:pt x="1833239" y="1088321"/>
                  <a:pt x="1476995" y="1084934"/>
                </a:cubicBezTo>
                <a:cubicBezTo>
                  <a:pt x="1120751" y="1081547"/>
                  <a:pt x="1030443" y="1091820"/>
                  <a:pt x="783545" y="1084934"/>
                </a:cubicBezTo>
                <a:cubicBezTo>
                  <a:pt x="536647" y="1078049"/>
                  <a:pt x="433694" y="1079184"/>
                  <a:pt x="180826" y="1084934"/>
                </a:cubicBezTo>
                <a:cubicBezTo>
                  <a:pt x="83645" y="1081342"/>
                  <a:pt x="-14259" y="1002643"/>
                  <a:pt x="0" y="904108"/>
                </a:cubicBezTo>
                <a:cubicBezTo>
                  <a:pt x="7659" y="787599"/>
                  <a:pt x="1724" y="608904"/>
                  <a:pt x="0" y="528001"/>
                </a:cubicBezTo>
                <a:cubicBezTo>
                  <a:pt x="-1724" y="447098"/>
                  <a:pt x="-3038" y="285055"/>
                  <a:pt x="0" y="180826"/>
                </a:cubicBezTo>
                <a:close/>
              </a:path>
              <a:path w="4898244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461792" y="4725"/>
                  <a:pt x="694793" y="-13075"/>
                  <a:pt x="828911" y="0"/>
                </a:cubicBezTo>
                <a:cubicBezTo>
                  <a:pt x="963029" y="13075"/>
                  <a:pt x="1213978" y="11465"/>
                  <a:pt x="1567727" y="0"/>
                </a:cubicBezTo>
                <a:cubicBezTo>
                  <a:pt x="1921476" y="-11465"/>
                  <a:pt x="1954644" y="16622"/>
                  <a:pt x="2306543" y="0"/>
                </a:cubicBezTo>
                <a:cubicBezTo>
                  <a:pt x="2658442" y="-16622"/>
                  <a:pt x="2712083" y="1672"/>
                  <a:pt x="2909262" y="0"/>
                </a:cubicBezTo>
                <a:cubicBezTo>
                  <a:pt x="3106441" y="-1672"/>
                  <a:pt x="3406162" y="27564"/>
                  <a:pt x="3602713" y="0"/>
                </a:cubicBezTo>
                <a:cubicBezTo>
                  <a:pt x="3799264" y="-27564"/>
                  <a:pt x="4319502" y="3735"/>
                  <a:pt x="4717418" y="0"/>
                </a:cubicBezTo>
                <a:cubicBezTo>
                  <a:pt x="4803197" y="-3613"/>
                  <a:pt x="4889640" y="74580"/>
                  <a:pt x="4898244" y="180826"/>
                </a:cubicBezTo>
                <a:cubicBezTo>
                  <a:pt x="4904604" y="351197"/>
                  <a:pt x="4883080" y="443843"/>
                  <a:pt x="4898244" y="549700"/>
                </a:cubicBezTo>
                <a:cubicBezTo>
                  <a:pt x="4913408" y="655557"/>
                  <a:pt x="4903911" y="777315"/>
                  <a:pt x="4898244" y="904108"/>
                </a:cubicBezTo>
                <a:cubicBezTo>
                  <a:pt x="4898194" y="983957"/>
                  <a:pt x="4803856" y="1079396"/>
                  <a:pt x="4717418" y="1084934"/>
                </a:cubicBezTo>
                <a:cubicBezTo>
                  <a:pt x="4596772" y="1103322"/>
                  <a:pt x="4348058" y="1085157"/>
                  <a:pt x="4205431" y="1084934"/>
                </a:cubicBezTo>
                <a:cubicBezTo>
                  <a:pt x="4062804" y="1084711"/>
                  <a:pt x="3859983" y="1060982"/>
                  <a:pt x="3557347" y="1084934"/>
                </a:cubicBezTo>
                <a:cubicBezTo>
                  <a:pt x="3254711" y="1108886"/>
                  <a:pt x="3120517" y="1106454"/>
                  <a:pt x="2818530" y="1084934"/>
                </a:cubicBezTo>
                <a:cubicBezTo>
                  <a:pt x="2516543" y="1063414"/>
                  <a:pt x="2419116" y="1100393"/>
                  <a:pt x="2261177" y="1084934"/>
                </a:cubicBezTo>
                <a:cubicBezTo>
                  <a:pt x="2103238" y="1069475"/>
                  <a:pt x="1747432" y="1117877"/>
                  <a:pt x="1567727" y="1084934"/>
                </a:cubicBezTo>
                <a:cubicBezTo>
                  <a:pt x="1388022" y="1051992"/>
                  <a:pt x="1112003" y="1103783"/>
                  <a:pt x="874276" y="1084934"/>
                </a:cubicBezTo>
                <a:cubicBezTo>
                  <a:pt x="636549" y="1066085"/>
                  <a:pt x="372137" y="1117254"/>
                  <a:pt x="180826" y="1084934"/>
                </a:cubicBezTo>
                <a:cubicBezTo>
                  <a:pt x="56626" y="1082546"/>
                  <a:pt x="12897" y="997635"/>
                  <a:pt x="0" y="904108"/>
                </a:cubicBezTo>
                <a:cubicBezTo>
                  <a:pt x="-1182" y="818657"/>
                  <a:pt x="-9831" y="655344"/>
                  <a:pt x="0" y="556933"/>
                </a:cubicBezTo>
                <a:cubicBezTo>
                  <a:pt x="9831" y="458523"/>
                  <a:pt x="-650" y="270132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أمثلة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ar-EG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تأثر قطاع الطيران بمعدلات الدين المرتفعة</a:t>
            </a:r>
            <a:endParaRPr lang="en-US" b="1" u="sng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FAD879-84E6-9431-34B5-3D729C14F1BE}"/>
              </a:ext>
            </a:extLst>
          </p:cNvPr>
          <p:cNvSpPr/>
          <p:nvPr/>
        </p:nvSpPr>
        <p:spPr>
          <a:xfrm>
            <a:off x="6396241" y="1287089"/>
            <a:ext cx="2533215" cy="1251394"/>
          </a:xfrm>
          <a:custGeom>
            <a:avLst/>
            <a:gdLst>
              <a:gd name="connsiteX0" fmla="*/ 0 w 2533215"/>
              <a:gd name="connsiteY0" fmla="*/ 208570 h 1251394"/>
              <a:gd name="connsiteX1" fmla="*/ 208570 w 2533215"/>
              <a:gd name="connsiteY1" fmla="*/ 0 h 1251394"/>
              <a:gd name="connsiteX2" fmla="*/ 716428 w 2533215"/>
              <a:gd name="connsiteY2" fmla="*/ 0 h 1251394"/>
              <a:gd name="connsiteX3" fmla="*/ 1224286 w 2533215"/>
              <a:gd name="connsiteY3" fmla="*/ 0 h 1251394"/>
              <a:gd name="connsiteX4" fmla="*/ 1710983 w 2533215"/>
              <a:gd name="connsiteY4" fmla="*/ 0 h 1251394"/>
              <a:gd name="connsiteX5" fmla="*/ 2324645 w 2533215"/>
              <a:gd name="connsiteY5" fmla="*/ 0 h 1251394"/>
              <a:gd name="connsiteX6" fmla="*/ 2533215 w 2533215"/>
              <a:gd name="connsiteY6" fmla="*/ 208570 h 1251394"/>
              <a:gd name="connsiteX7" fmla="*/ 2533215 w 2533215"/>
              <a:gd name="connsiteY7" fmla="*/ 642382 h 1251394"/>
              <a:gd name="connsiteX8" fmla="*/ 2533215 w 2533215"/>
              <a:gd name="connsiteY8" fmla="*/ 1042824 h 1251394"/>
              <a:gd name="connsiteX9" fmla="*/ 2324645 w 2533215"/>
              <a:gd name="connsiteY9" fmla="*/ 1251394 h 1251394"/>
              <a:gd name="connsiteX10" fmla="*/ 1753305 w 2533215"/>
              <a:gd name="connsiteY10" fmla="*/ 1251394 h 1251394"/>
              <a:gd name="connsiteX11" fmla="*/ 1245447 w 2533215"/>
              <a:gd name="connsiteY11" fmla="*/ 1251394 h 1251394"/>
              <a:gd name="connsiteX12" fmla="*/ 779910 w 2533215"/>
              <a:gd name="connsiteY12" fmla="*/ 1251394 h 1251394"/>
              <a:gd name="connsiteX13" fmla="*/ 208570 w 2533215"/>
              <a:gd name="connsiteY13" fmla="*/ 1251394 h 1251394"/>
              <a:gd name="connsiteX14" fmla="*/ 0 w 2533215"/>
              <a:gd name="connsiteY14" fmla="*/ 1042824 h 1251394"/>
              <a:gd name="connsiteX15" fmla="*/ 0 w 2533215"/>
              <a:gd name="connsiteY15" fmla="*/ 642382 h 1251394"/>
              <a:gd name="connsiteX16" fmla="*/ 0 w 2533215"/>
              <a:gd name="connsiteY16" fmla="*/ 208570 h 125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3215" h="1251394" fill="none" extrusionOk="0">
                <a:moveTo>
                  <a:pt x="0" y="208570"/>
                </a:moveTo>
                <a:cubicBezTo>
                  <a:pt x="2210" y="73319"/>
                  <a:pt x="82540" y="12509"/>
                  <a:pt x="208570" y="0"/>
                </a:cubicBezTo>
                <a:cubicBezTo>
                  <a:pt x="444638" y="534"/>
                  <a:pt x="467158" y="24629"/>
                  <a:pt x="716428" y="0"/>
                </a:cubicBezTo>
                <a:cubicBezTo>
                  <a:pt x="965698" y="-24629"/>
                  <a:pt x="1087206" y="18383"/>
                  <a:pt x="1224286" y="0"/>
                </a:cubicBezTo>
                <a:cubicBezTo>
                  <a:pt x="1361366" y="-18383"/>
                  <a:pt x="1488163" y="-15183"/>
                  <a:pt x="1710983" y="0"/>
                </a:cubicBezTo>
                <a:cubicBezTo>
                  <a:pt x="1933803" y="15183"/>
                  <a:pt x="2175892" y="-7335"/>
                  <a:pt x="2324645" y="0"/>
                </a:cubicBezTo>
                <a:cubicBezTo>
                  <a:pt x="2433871" y="8393"/>
                  <a:pt x="2553495" y="90918"/>
                  <a:pt x="2533215" y="208570"/>
                </a:cubicBezTo>
                <a:cubicBezTo>
                  <a:pt x="2536783" y="347326"/>
                  <a:pt x="2545499" y="484662"/>
                  <a:pt x="2533215" y="642382"/>
                </a:cubicBezTo>
                <a:cubicBezTo>
                  <a:pt x="2520931" y="800102"/>
                  <a:pt x="2545268" y="859885"/>
                  <a:pt x="2533215" y="1042824"/>
                </a:cubicBezTo>
                <a:cubicBezTo>
                  <a:pt x="2526601" y="1132547"/>
                  <a:pt x="2436937" y="1248528"/>
                  <a:pt x="2324645" y="1251394"/>
                </a:cubicBezTo>
                <a:cubicBezTo>
                  <a:pt x="2161674" y="1232890"/>
                  <a:pt x="1890484" y="1235984"/>
                  <a:pt x="1753305" y="1251394"/>
                </a:cubicBezTo>
                <a:cubicBezTo>
                  <a:pt x="1616126" y="1266804"/>
                  <a:pt x="1454646" y="1234581"/>
                  <a:pt x="1245447" y="1251394"/>
                </a:cubicBezTo>
                <a:cubicBezTo>
                  <a:pt x="1036248" y="1268207"/>
                  <a:pt x="959289" y="1256975"/>
                  <a:pt x="779910" y="1251394"/>
                </a:cubicBezTo>
                <a:cubicBezTo>
                  <a:pt x="600531" y="1245813"/>
                  <a:pt x="402625" y="1238675"/>
                  <a:pt x="208570" y="1251394"/>
                </a:cubicBezTo>
                <a:cubicBezTo>
                  <a:pt x="96245" y="1241543"/>
                  <a:pt x="-4727" y="1161244"/>
                  <a:pt x="0" y="1042824"/>
                </a:cubicBezTo>
                <a:cubicBezTo>
                  <a:pt x="-14736" y="935680"/>
                  <a:pt x="-6206" y="760093"/>
                  <a:pt x="0" y="642382"/>
                </a:cubicBezTo>
                <a:cubicBezTo>
                  <a:pt x="6206" y="524671"/>
                  <a:pt x="15057" y="303380"/>
                  <a:pt x="0" y="208570"/>
                </a:cubicBezTo>
                <a:close/>
              </a:path>
              <a:path w="2533215" h="1251394" stroke="0" extrusionOk="0">
                <a:moveTo>
                  <a:pt x="0" y="208570"/>
                </a:moveTo>
                <a:cubicBezTo>
                  <a:pt x="12467" y="75470"/>
                  <a:pt x="90839" y="18921"/>
                  <a:pt x="208570" y="0"/>
                </a:cubicBezTo>
                <a:cubicBezTo>
                  <a:pt x="431768" y="5689"/>
                  <a:pt x="495715" y="-11791"/>
                  <a:pt x="737589" y="0"/>
                </a:cubicBezTo>
                <a:cubicBezTo>
                  <a:pt x="979463" y="11791"/>
                  <a:pt x="1091274" y="22816"/>
                  <a:pt x="1308929" y="0"/>
                </a:cubicBezTo>
                <a:cubicBezTo>
                  <a:pt x="1526584" y="-22816"/>
                  <a:pt x="1856562" y="-38563"/>
                  <a:pt x="2324645" y="0"/>
                </a:cubicBezTo>
                <a:cubicBezTo>
                  <a:pt x="2429121" y="14393"/>
                  <a:pt x="2531586" y="66235"/>
                  <a:pt x="2533215" y="208570"/>
                </a:cubicBezTo>
                <a:cubicBezTo>
                  <a:pt x="2517226" y="355494"/>
                  <a:pt x="2551455" y="451237"/>
                  <a:pt x="2533215" y="609012"/>
                </a:cubicBezTo>
                <a:cubicBezTo>
                  <a:pt x="2514975" y="766787"/>
                  <a:pt x="2542656" y="888112"/>
                  <a:pt x="2533215" y="1042824"/>
                </a:cubicBezTo>
                <a:cubicBezTo>
                  <a:pt x="2512015" y="1177387"/>
                  <a:pt x="2429952" y="1258251"/>
                  <a:pt x="2324645" y="1251394"/>
                </a:cubicBezTo>
                <a:cubicBezTo>
                  <a:pt x="2087889" y="1247509"/>
                  <a:pt x="1970379" y="1259568"/>
                  <a:pt x="1795626" y="1251394"/>
                </a:cubicBezTo>
                <a:cubicBezTo>
                  <a:pt x="1620873" y="1243220"/>
                  <a:pt x="1483796" y="1248184"/>
                  <a:pt x="1330090" y="1251394"/>
                </a:cubicBezTo>
                <a:cubicBezTo>
                  <a:pt x="1176384" y="1254604"/>
                  <a:pt x="982993" y="1239733"/>
                  <a:pt x="822232" y="1251394"/>
                </a:cubicBezTo>
                <a:cubicBezTo>
                  <a:pt x="661471" y="1263055"/>
                  <a:pt x="449622" y="1276688"/>
                  <a:pt x="208570" y="1251394"/>
                </a:cubicBezTo>
                <a:cubicBezTo>
                  <a:pt x="86059" y="1247833"/>
                  <a:pt x="-14478" y="1170832"/>
                  <a:pt x="0" y="1042824"/>
                </a:cubicBezTo>
                <a:cubicBezTo>
                  <a:pt x="2963" y="883639"/>
                  <a:pt x="1771" y="772861"/>
                  <a:pt x="0" y="617354"/>
                </a:cubicBezTo>
                <a:cubicBezTo>
                  <a:pt x="-1771" y="461847"/>
                  <a:pt x="-19267" y="395128"/>
                  <a:pt x="0" y="20857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 المتعلقة بقدرة الشركة على </a:t>
            </a:r>
            <a:r>
              <a:rPr lang="ar-EG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إدارة ديونها ومصاريفها</a:t>
            </a:r>
            <a:endParaRPr lang="en-US" b="1" u="sng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D4F73A-57C0-7AA4-0A00-0AFA8C1CFF53}"/>
              </a:ext>
            </a:extLst>
          </p:cNvPr>
          <p:cNvSpPr/>
          <p:nvPr/>
        </p:nvSpPr>
        <p:spPr>
          <a:xfrm>
            <a:off x="790337" y="3279236"/>
            <a:ext cx="9219670" cy="1084934"/>
          </a:xfrm>
          <a:custGeom>
            <a:avLst/>
            <a:gdLst>
              <a:gd name="connsiteX0" fmla="*/ 0 w 9219670"/>
              <a:gd name="connsiteY0" fmla="*/ 180826 h 1084934"/>
              <a:gd name="connsiteX1" fmla="*/ 180826 w 9219670"/>
              <a:gd name="connsiteY1" fmla="*/ 0 h 1084934"/>
              <a:gd name="connsiteX2" fmla="*/ 862212 w 9219670"/>
              <a:gd name="connsiteY2" fmla="*/ 0 h 1084934"/>
              <a:gd name="connsiteX3" fmla="*/ 1455018 w 9219670"/>
              <a:gd name="connsiteY3" fmla="*/ 0 h 1084934"/>
              <a:gd name="connsiteX4" fmla="*/ 2224984 w 9219670"/>
              <a:gd name="connsiteY4" fmla="*/ 0 h 1084934"/>
              <a:gd name="connsiteX5" fmla="*/ 3083530 w 9219670"/>
              <a:gd name="connsiteY5" fmla="*/ 0 h 1084934"/>
              <a:gd name="connsiteX6" fmla="*/ 3853497 w 9219670"/>
              <a:gd name="connsiteY6" fmla="*/ 0 h 1084934"/>
              <a:gd name="connsiteX7" fmla="*/ 4623463 w 9219670"/>
              <a:gd name="connsiteY7" fmla="*/ 0 h 1084934"/>
              <a:gd name="connsiteX8" fmla="*/ 5216269 w 9219670"/>
              <a:gd name="connsiteY8" fmla="*/ 0 h 1084934"/>
              <a:gd name="connsiteX9" fmla="*/ 6074815 w 9219670"/>
              <a:gd name="connsiteY9" fmla="*/ 0 h 1084934"/>
              <a:gd name="connsiteX10" fmla="*/ 6933361 w 9219670"/>
              <a:gd name="connsiteY10" fmla="*/ 0 h 1084934"/>
              <a:gd name="connsiteX11" fmla="*/ 7349007 w 9219670"/>
              <a:gd name="connsiteY11" fmla="*/ 0 h 1084934"/>
              <a:gd name="connsiteX12" fmla="*/ 8207553 w 9219670"/>
              <a:gd name="connsiteY12" fmla="*/ 0 h 1084934"/>
              <a:gd name="connsiteX13" fmla="*/ 9038844 w 9219670"/>
              <a:gd name="connsiteY13" fmla="*/ 0 h 1084934"/>
              <a:gd name="connsiteX14" fmla="*/ 9219670 w 9219670"/>
              <a:gd name="connsiteY14" fmla="*/ 180826 h 1084934"/>
              <a:gd name="connsiteX15" fmla="*/ 9219670 w 9219670"/>
              <a:gd name="connsiteY15" fmla="*/ 556933 h 1084934"/>
              <a:gd name="connsiteX16" fmla="*/ 9219670 w 9219670"/>
              <a:gd name="connsiteY16" fmla="*/ 904108 h 1084934"/>
              <a:gd name="connsiteX17" fmla="*/ 9038844 w 9219670"/>
              <a:gd name="connsiteY17" fmla="*/ 1084934 h 1084934"/>
              <a:gd name="connsiteX18" fmla="*/ 8534618 w 9219670"/>
              <a:gd name="connsiteY18" fmla="*/ 1084934 h 1084934"/>
              <a:gd name="connsiteX19" fmla="*/ 8118973 w 9219670"/>
              <a:gd name="connsiteY19" fmla="*/ 1084934 h 1084934"/>
              <a:gd name="connsiteX20" fmla="*/ 7526167 w 9219670"/>
              <a:gd name="connsiteY20" fmla="*/ 1084934 h 1084934"/>
              <a:gd name="connsiteX21" fmla="*/ 7110522 w 9219670"/>
              <a:gd name="connsiteY21" fmla="*/ 1084934 h 1084934"/>
              <a:gd name="connsiteX22" fmla="*/ 6606296 w 9219670"/>
              <a:gd name="connsiteY22" fmla="*/ 1084934 h 1084934"/>
              <a:gd name="connsiteX23" fmla="*/ 6190651 w 9219670"/>
              <a:gd name="connsiteY23" fmla="*/ 1084934 h 1084934"/>
              <a:gd name="connsiteX24" fmla="*/ 5686425 w 9219670"/>
              <a:gd name="connsiteY24" fmla="*/ 1084934 h 1084934"/>
              <a:gd name="connsiteX25" fmla="*/ 5270779 w 9219670"/>
              <a:gd name="connsiteY25" fmla="*/ 1084934 h 1084934"/>
              <a:gd name="connsiteX26" fmla="*/ 4677974 w 9219670"/>
              <a:gd name="connsiteY26" fmla="*/ 1084934 h 1084934"/>
              <a:gd name="connsiteX27" fmla="*/ 3996588 w 9219670"/>
              <a:gd name="connsiteY27" fmla="*/ 1084934 h 1084934"/>
              <a:gd name="connsiteX28" fmla="*/ 3315202 w 9219670"/>
              <a:gd name="connsiteY28" fmla="*/ 1084934 h 1084934"/>
              <a:gd name="connsiteX29" fmla="*/ 2545235 w 9219670"/>
              <a:gd name="connsiteY29" fmla="*/ 1084934 h 1084934"/>
              <a:gd name="connsiteX30" fmla="*/ 2129590 w 9219670"/>
              <a:gd name="connsiteY30" fmla="*/ 1084934 h 1084934"/>
              <a:gd name="connsiteX31" fmla="*/ 1625364 w 9219670"/>
              <a:gd name="connsiteY31" fmla="*/ 1084934 h 1084934"/>
              <a:gd name="connsiteX32" fmla="*/ 766818 w 9219670"/>
              <a:gd name="connsiteY32" fmla="*/ 1084934 h 1084934"/>
              <a:gd name="connsiteX33" fmla="*/ 180826 w 9219670"/>
              <a:gd name="connsiteY33" fmla="*/ 1084934 h 1084934"/>
              <a:gd name="connsiteX34" fmla="*/ 0 w 9219670"/>
              <a:gd name="connsiteY34" fmla="*/ 904108 h 1084934"/>
              <a:gd name="connsiteX35" fmla="*/ 0 w 9219670"/>
              <a:gd name="connsiteY35" fmla="*/ 556933 h 1084934"/>
              <a:gd name="connsiteX36" fmla="*/ 0 w 9219670"/>
              <a:gd name="connsiteY36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219670" h="1084934" fill="none" extrusionOk="0">
                <a:moveTo>
                  <a:pt x="0" y="180826"/>
                </a:moveTo>
                <a:cubicBezTo>
                  <a:pt x="-7741" y="91509"/>
                  <a:pt x="60023" y="13183"/>
                  <a:pt x="180826" y="0"/>
                </a:cubicBezTo>
                <a:cubicBezTo>
                  <a:pt x="411563" y="33654"/>
                  <a:pt x="601741" y="-28711"/>
                  <a:pt x="862212" y="0"/>
                </a:cubicBezTo>
                <a:cubicBezTo>
                  <a:pt x="1122683" y="28711"/>
                  <a:pt x="1243152" y="14035"/>
                  <a:pt x="1455018" y="0"/>
                </a:cubicBezTo>
                <a:cubicBezTo>
                  <a:pt x="1666884" y="-14035"/>
                  <a:pt x="1991380" y="-29435"/>
                  <a:pt x="2224984" y="0"/>
                </a:cubicBezTo>
                <a:cubicBezTo>
                  <a:pt x="2458588" y="29435"/>
                  <a:pt x="2679514" y="19545"/>
                  <a:pt x="3083530" y="0"/>
                </a:cubicBezTo>
                <a:cubicBezTo>
                  <a:pt x="3487546" y="-19545"/>
                  <a:pt x="3581245" y="18354"/>
                  <a:pt x="3853497" y="0"/>
                </a:cubicBezTo>
                <a:cubicBezTo>
                  <a:pt x="4125749" y="-18354"/>
                  <a:pt x="4340187" y="-29918"/>
                  <a:pt x="4623463" y="0"/>
                </a:cubicBezTo>
                <a:cubicBezTo>
                  <a:pt x="4906739" y="29918"/>
                  <a:pt x="4973682" y="-1752"/>
                  <a:pt x="5216269" y="0"/>
                </a:cubicBezTo>
                <a:cubicBezTo>
                  <a:pt x="5458856" y="1752"/>
                  <a:pt x="5731469" y="15333"/>
                  <a:pt x="6074815" y="0"/>
                </a:cubicBezTo>
                <a:cubicBezTo>
                  <a:pt x="6418161" y="-15333"/>
                  <a:pt x="6708978" y="-31160"/>
                  <a:pt x="6933361" y="0"/>
                </a:cubicBezTo>
                <a:cubicBezTo>
                  <a:pt x="7157744" y="31160"/>
                  <a:pt x="7200876" y="6924"/>
                  <a:pt x="7349007" y="0"/>
                </a:cubicBezTo>
                <a:cubicBezTo>
                  <a:pt x="7497138" y="-6924"/>
                  <a:pt x="7908281" y="-8171"/>
                  <a:pt x="8207553" y="0"/>
                </a:cubicBezTo>
                <a:cubicBezTo>
                  <a:pt x="8506825" y="8171"/>
                  <a:pt x="8683133" y="-8071"/>
                  <a:pt x="9038844" y="0"/>
                </a:cubicBezTo>
                <a:cubicBezTo>
                  <a:pt x="9147716" y="6207"/>
                  <a:pt x="9225610" y="83933"/>
                  <a:pt x="9219670" y="180826"/>
                </a:cubicBezTo>
                <a:cubicBezTo>
                  <a:pt x="9204546" y="279431"/>
                  <a:pt x="9215318" y="468732"/>
                  <a:pt x="9219670" y="556933"/>
                </a:cubicBezTo>
                <a:cubicBezTo>
                  <a:pt x="9224022" y="645134"/>
                  <a:pt x="9204623" y="808267"/>
                  <a:pt x="9219670" y="904108"/>
                </a:cubicBezTo>
                <a:cubicBezTo>
                  <a:pt x="9224242" y="1012926"/>
                  <a:pt x="9119495" y="1082600"/>
                  <a:pt x="9038844" y="1084934"/>
                </a:cubicBezTo>
                <a:cubicBezTo>
                  <a:pt x="8787517" y="1085242"/>
                  <a:pt x="8730387" y="1082744"/>
                  <a:pt x="8534618" y="1084934"/>
                </a:cubicBezTo>
                <a:cubicBezTo>
                  <a:pt x="8338849" y="1087124"/>
                  <a:pt x="8307579" y="1104143"/>
                  <a:pt x="8118973" y="1084934"/>
                </a:cubicBezTo>
                <a:cubicBezTo>
                  <a:pt x="7930367" y="1065725"/>
                  <a:pt x="7819649" y="1091484"/>
                  <a:pt x="7526167" y="1084934"/>
                </a:cubicBezTo>
                <a:cubicBezTo>
                  <a:pt x="7232685" y="1078384"/>
                  <a:pt x="7300930" y="1097551"/>
                  <a:pt x="7110522" y="1084934"/>
                </a:cubicBezTo>
                <a:cubicBezTo>
                  <a:pt x="6920114" y="1072317"/>
                  <a:pt x="6724605" y="1103796"/>
                  <a:pt x="6606296" y="1084934"/>
                </a:cubicBezTo>
                <a:cubicBezTo>
                  <a:pt x="6487987" y="1066072"/>
                  <a:pt x="6332355" y="1097924"/>
                  <a:pt x="6190651" y="1084934"/>
                </a:cubicBezTo>
                <a:cubicBezTo>
                  <a:pt x="6048947" y="1071944"/>
                  <a:pt x="5873402" y="1063977"/>
                  <a:pt x="5686425" y="1084934"/>
                </a:cubicBezTo>
                <a:cubicBezTo>
                  <a:pt x="5499448" y="1105891"/>
                  <a:pt x="5449933" y="1065774"/>
                  <a:pt x="5270779" y="1084934"/>
                </a:cubicBezTo>
                <a:cubicBezTo>
                  <a:pt x="5091625" y="1104094"/>
                  <a:pt x="4826909" y="1093913"/>
                  <a:pt x="4677974" y="1084934"/>
                </a:cubicBezTo>
                <a:cubicBezTo>
                  <a:pt x="4529039" y="1075955"/>
                  <a:pt x="4261898" y="1061256"/>
                  <a:pt x="3996588" y="1084934"/>
                </a:cubicBezTo>
                <a:cubicBezTo>
                  <a:pt x="3731278" y="1108612"/>
                  <a:pt x="3540086" y="1065553"/>
                  <a:pt x="3315202" y="1084934"/>
                </a:cubicBezTo>
                <a:cubicBezTo>
                  <a:pt x="3090318" y="1104315"/>
                  <a:pt x="2890320" y="1110382"/>
                  <a:pt x="2545235" y="1084934"/>
                </a:cubicBezTo>
                <a:cubicBezTo>
                  <a:pt x="2200150" y="1059486"/>
                  <a:pt x="2324211" y="1100567"/>
                  <a:pt x="2129590" y="1084934"/>
                </a:cubicBezTo>
                <a:cubicBezTo>
                  <a:pt x="1934969" y="1069301"/>
                  <a:pt x="1748920" y="1101370"/>
                  <a:pt x="1625364" y="1084934"/>
                </a:cubicBezTo>
                <a:cubicBezTo>
                  <a:pt x="1501808" y="1068498"/>
                  <a:pt x="988698" y="1078966"/>
                  <a:pt x="766818" y="1084934"/>
                </a:cubicBezTo>
                <a:cubicBezTo>
                  <a:pt x="544938" y="1090902"/>
                  <a:pt x="401710" y="1083640"/>
                  <a:pt x="180826" y="1084934"/>
                </a:cubicBezTo>
                <a:cubicBezTo>
                  <a:pt x="78342" y="1068505"/>
                  <a:pt x="13697" y="995283"/>
                  <a:pt x="0" y="904108"/>
                </a:cubicBezTo>
                <a:cubicBezTo>
                  <a:pt x="16066" y="797615"/>
                  <a:pt x="-5710" y="636956"/>
                  <a:pt x="0" y="556933"/>
                </a:cubicBezTo>
                <a:cubicBezTo>
                  <a:pt x="5710" y="476911"/>
                  <a:pt x="3683" y="315944"/>
                  <a:pt x="0" y="180826"/>
                </a:cubicBezTo>
                <a:close/>
              </a:path>
              <a:path w="9219670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322426" y="1888"/>
                  <a:pt x="564584" y="22290"/>
                  <a:pt x="862212" y="0"/>
                </a:cubicBezTo>
                <a:cubicBezTo>
                  <a:pt x="1159840" y="-22290"/>
                  <a:pt x="1360090" y="-8086"/>
                  <a:pt x="1720758" y="0"/>
                </a:cubicBezTo>
                <a:cubicBezTo>
                  <a:pt x="2081426" y="8086"/>
                  <a:pt x="2294339" y="21661"/>
                  <a:pt x="2579305" y="0"/>
                </a:cubicBezTo>
                <a:cubicBezTo>
                  <a:pt x="2864271" y="-21661"/>
                  <a:pt x="3038185" y="15518"/>
                  <a:pt x="3172111" y="0"/>
                </a:cubicBezTo>
                <a:cubicBezTo>
                  <a:pt x="3306037" y="-15518"/>
                  <a:pt x="3667759" y="28474"/>
                  <a:pt x="3942077" y="0"/>
                </a:cubicBezTo>
                <a:cubicBezTo>
                  <a:pt x="4216395" y="-28474"/>
                  <a:pt x="4599302" y="19124"/>
                  <a:pt x="4800623" y="0"/>
                </a:cubicBezTo>
                <a:cubicBezTo>
                  <a:pt x="5001944" y="-19124"/>
                  <a:pt x="5177744" y="2764"/>
                  <a:pt x="5393429" y="0"/>
                </a:cubicBezTo>
                <a:cubicBezTo>
                  <a:pt x="5609114" y="-2764"/>
                  <a:pt x="5844574" y="14608"/>
                  <a:pt x="6074815" y="0"/>
                </a:cubicBezTo>
                <a:cubicBezTo>
                  <a:pt x="6305056" y="-14608"/>
                  <a:pt x="6348724" y="589"/>
                  <a:pt x="6490460" y="0"/>
                </a:cubicBezTo>
                <a:cubicBezTo>
                  <a:pt x="6632197" y="-589"/>
                  <a:pt x="7062797" y="22175"/>
                  <a:pt x="7260427" y="0"/>
                </a:cubicBezTo>
                <a:cubicBezTo>
                  <a:pt x="7458057" y="-22175"/>
                  <a:pt x="7553110" y="5981"/>
                  <a:pt x="7676072" y="0"/>
                </a:cubicBezTo>
                <a:cubicBezTo>
                  <a:pt x="7799034" y="-5981"/>
                  <a:pt x="8007870" y="-9971"/>
                  <a:pt x="8268878" y="0"/>
                </a:cubicBezTo>
                <a:cubicBezTo>
                  <a:pt x="8529886" y="9971"/>
                  <a:pt x="8873498" y="5039"/>
                  <a:pt x="9038844" y="0"/>
                </a:cubicBezTo>
                <a:cubicBezTo>
                  <a:pt x="9127802" y="-5307"/>
                  <a:pt x="9213031" y="86837"/>
                  <a:pt x="9219670" y="180826"/>
                </a:cubicBezTo>
                <a:cubicBezTo>
                  <a:pt x="9219326" y="280721"/>
                  <a:pt x="9215626" y="384275"/>
                  <a:pt x="9219670" y="549700"/>
                </a:cubicBezTo>
                <a:cubicBezTo>
                  <a:pt x="9223714" y="715125"/>
                  <a:pt x="9218524" y="803047"/>
                  <a:pt x="9219670" y="904108"/>
                </a:cubicBezTo>
                <a:cubicBezTo>
                  <a:pt x="9220566" y="995840"/>
                  <a:pt x="9123995" y="1101916"/>
                  <a:pt x="9038844" y="1084934"/>
                </a:cubicBezTo>
                <a:cubicBezTo>
                  <a:pt x="8838541" y="1083049"/>
                  <a:pt x="8577399" y="1058769"/>
                  <a:pt x="8446038" y="1084934"/>
                </a:cubicBezTo>
                <a:cubicBezTo>
                  <a:pt x="8314677" y="1111099"/>
                  <a:pt x="8100156" y="1072768"/>
                  <a:pt x="7853232" y="1084934"/>
                </a:cubicBezTo>
                <a:cubicBezTo>
                  <a:pt x="7606308" y="1097100"/>
                  <a:pt x="7465915" y="1087655"/>
                  <a:pt x="7349007" y="1084934"/>
                </a:cubicBezTo>
                <a:cubicBezTo>
                  <a:pt x="7232099" y="1082213"/>
                  <a:pt x="6775927" y="1077388"/>
                  <a:pt x="6490460" y="1084934"/>
                </a:cubicBezTo>
                <a:cubicBezTo>
                  <a:pt x="6204993" y="1092480"/>
                  <a:pt x="6230303" y="1091742"/>
                  <a:pt x="5986235" y="1084934"/>
                </a:cubicBezTo>
                <a:cubicBezTo>
                  <a:pt x="5742167" y="1078126"/>
                  <a:pt x="5634965" y="1095479"/>
                  <a:pt x="5482009" y="1084934"/>
                </a:cubicBezTo>
                <a:cubicBezTo>
                  <a:pt x="5329053" y="1074389"/>
                  <a:pt x="5049431" y="1054857"/>
                  <a:pt x="4712043" y="1084934"/>
                </a:cubicBezTo>
                <a:cubicBezTo>
                  <a:pt x="4374655" y="1115011"/>
                  <a:pt x="4287905" y="1112999"/>
                  <a:pt x="3942077" y="1084934"/>
                </a:cubicBezTo>
                <a:cubicBezTo>
                  <a:pt x="3596249" y="1056869"/>
                  <a:pt x="3416638" y="1088677"/>
                  <a:pt x="3172111" y="1084934"/>
                </a:cubicBezTo>
                <a:cubicBezTo>
                  <a:pt x="2927584" y="1081191"/>
                  <a:pt x="2810907" y="1103402"/>
                  <a:pt x="2667885" y="1084934"/>
                </a:cubicBezTo>
                <a:cubicBezTo>
                  <a:pt x="2524863" y="1066466"/>
                  <a:pt x="2319030" y="1057515"/>
                  <a:pt x="1986499" y="1084934"/>
                </a:cubicBezTo>
                <a:cubicBezTo>
                  <a:pt x="1653968" y="1112353"/>
                  <a:pt x="1557900" y="1057385"/>
                  <a:pt x="1393693" y="1084934"/>
                </a:cubicBezTo>
                <a:cubicBezTo>
                  <a:pt x="1229486" y="1112483"/>
                  <a:pt x="1168099" y="1088213"/>
                  <a:pt x="978048" y="1084934"/>
                </a:cubicBezTo>
                <a:cubicBezTo>
                  <a:pt x="787998" y="1081655"/>
                  <a:pt x="461656" y="1113321"/>
                  <a:pt x="180826" y="1084934"/>
                </a:cubicBezTo>
                <a:cubicBezTo>
                  <a:pt x="85782" y="1068353"/>
                  <a:pt x="-4146" y="1006808"/>
                  <a:pt x="0" y="904108"/>
                </a:cubicBezTo>
                <a:cubicBezTo>
                  <a:pt x="-665" y="831103"/>
                  <a:pt x="10487" y="728828"/>
                  <a:pt x="0" y="556933"/>
                </a:cubicBezTo>
                <a:cubicBezTo>
                  <a:pt x="-10487" y="385038"/>
                  <a:pt x="3802" y="311034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شركة بوينغ 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تتحمل ديوناً كبيرة، مما يزيد من المخاطر المالية إذا لم تحقق الأرباح المتوقعة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C05E6C-5D33-90CD-1384-60B70158261B}"/>
              </a:ext>
            </a:extLst>
          </p:cNvPr>
          <p:cNvSpPr/>
          <p:nvPr/>
        </p:nvSpPr>
        <p:spPr>
          <a:xfrm>
            <a:off x="1010862" y="4728916"/>
            <a:ext cx="9219670" cy="1084934"/>
          </a:xfrm>
          <a:custGeom>
            <a:avLst/>
            <a:gdLst>
              <a:gd name="connsiteX0" fmla="*/ 0 w 9219670"/>
              <a:gd name="connsiteY0" fmla="*/ 180826 h 1084934"/>
              <a:gd name="connsiteX1" fmla="*/ 180826 w 9219670"/>
              <a:gd name="connsiteY1" fmla="*/ 0 h 1084934"/>
              <a:gd name="connsiteX2" fmla="*/ 862212 w 9219670"/>
              <a:gd name="connsiteY2" fmla="*/ 0 h 1084934"/>
              <a:gd name="connsiteX3" fmla="*/ 1455018 w 9219670"/>
              <a:gd name="connsiteY3" fmla="*/ 0 h 1084934"/>
              <a:gd name="connsiteX4" fmla="*/ 2224984 w 9219670"/>
              <a:gd name="connsiteY4" fmla="*/ 0 h 1084934"/>
              <a:gd name="connsiteX5" fmla="*/ 3083530 w 9219670"/>
              <a:gd name="connsiteY5" fmla="*/ 0 h 1084934"/>
              <a:gd name="connsiteX6" fmla="*/ 3853497 w 9219670"/>
              <a:gd name="connsiteY6" fmla="*/ 0 h 1084934"/>
              <a:gd name="connsiteX7" fmla="*/ 4623463 w 9219670"/>
              <a:gd name="connsiteY7" fmla="*/ 0 h 1084934"/>
              <a:gd name="connsiteX8" fmla="*/ 5216269 w 9219670"/>
              <a:gd name="connsiteY8" fmla="*/ 0 h 1084934"/>
              <a:gd name="connsiteX9" fmla="*/ 6074815 w 9219670"/>
              <a:gd name="connsiteY9" fmla="*/ 0 h 1084934"/>
              <a:gd name="connsiteX10" fmla="*/ 6933361 w 9219670"/>
              <a:gd name="connsiteY10" fmla="*/ 0 h 1084934"/>
              <a:gd name="connsiteX11" fmla="*/ 7349007 w 9219670"/>
              <a:gd name="connsiteY11" fmla="*/ 0 h 1084934"/>
              <a:gd name="connsiteX12" fmla="*/ 8207553 w 9219670"/>
              <a:gd name="connsiteY12" fmla="*/ 0 h 1084934"/>
              <a:gd name="connsiteX13" fmla="*/ 9038844 w 9219670"/>
              <a:gd name="connsiteY13" fmla="*/ 0 h 1084934"/>
              <a:gd name="connsiteX14" fmla="*/ 9219670 w 9219670"/>
              <a:gd name="connsiteY14" fmla="*/ 180826 h 1084934"/>
              <a:gd name="connsiteX15" fmla="*/ 9219670 w 9219670"/>
              <a:gd name="connsiteY15" fmla="*/ 556933 h 1084934"/>
              <a:gd name="connsiteX16" fmla="*/ 9219670 w 9219670"/>
              <a:gd name="connsiteY16" fmla="*/ 904108 h 1084934"/>
              <a:gd name="connsiteX17" fmla="*/ 9038844 w 9219670"/>
              <a:gd name="connsiteY17" fmla="*/ 1084934 h 1084934"/>
              <a:gd name="connsiteX18" fmla="*/ 8534618 w 9219670"/>
              <a:gd name="connsiteY18" fmla="*/ 1084934 h 1084934"/>
              <a:gd name="connsiteX19" fmla="*/ 8118973 w 9219670"/>
              <a:gd name="connsiteY19" fmla="*/ 1084934 h 1084934"/>
              <a:gd name="connsiteX20" fmla="*/ 7526167 w 9219670"/>
              <a:gd name="connsiteY20" fmla="*/ 1084934 h 1084934"/>
              <a:gd name="connsiteX21" fmla="*/ 7110522 w 9219670"/>
              <a:gd name="connsiteY21" fmla="*/ 1084934 h 1084934"/>
              <a:gd name="connsiteX22" fmla="*/ 6606296 w 9219670"/>
              <a:gd name="connsiteY22" fmla="*/ 1084934 h 1084934"/>
              <a:gd name="connsiteX23" fmla="*/ 6190651 w 9219670"/>
              <a:gd name="connsiteY23" fmla="*/ 1084934 h 1084934"/>
              <a:gd name="connsiteX24" fmla="*/ 5686425 w 9219670"/>
              <a:gd name="connsiteY24" fmla="*/ 1084934 h 1084934"/>
              <a:gd name="connsiteX25" fmla="*/ 5270779 w 9219670"/>
              <a:gd name="connsiteY25" fmla="*/ 1084934 h 1084934"/>
              <a:gd name="connsiteX26" fmla="*/ 4677974 w 9219670"/>
              <a:gd name="connsiteY26" fmla="*/ 1084934 h 1084934"/>
              <a:gd name="connsiteX27" fmla="*/ 3996588 w 9219670"/>
              <a:gd name="connsiteY27" fmla="*/ 1084934 h 1084934"/>
              <a:gd name="connsiteX28" fmla="*/ 3315202 w 9219670"/>
              <a:gd name="connsiteY28" fmla="*/ 1084934 h 1084934"/>
              <a:gd name="connsiteX29" fmla="*/ 2545235 w 9219670"/>
              <a:gd name="connsiteY29" fmla="*/ 1084934 h 1084934"/>
              <a:gd name="connsiteX30" fmla="*/ 2129590 w 9219670"/>
              <a:gd name="connsiteY30" fmla="*/ 1084934 h 1084934"/>
              <a:gd name="connsiteX31" fmla="*/ 1625364 w 9219670"/>
              <a:gd name="connsiteY31" fmla="*/ 1084934 h 1084934"/>
              <a:gd name="connsiteX32" fmla="*/ 766818 w 9219670"/>
              <a:gd name="connsiteY32" fmla="*/ 1084934 h 1084934"/>
              <a:gd name="connsiteX33" fmla="*/ 180826 w 9219670"/>
              <a:gd name="connsiteY33" fmla="*/ 1084934 h 1084934"/>
              <a:gd name="connsiteX34" fmla="*/ 0 w 9219670"/>
              <a:gd name="connsiteY34" fmla="*/ 904108 h 1084934"/>
              <a:gd name="connsiteX35" fmla="*/ 0 w 9219670"/>
              <a:gd name="connsiteY35" fmla="*/ 556933 h 1084934"/>
              <a:gd name="connsiteX36" fmla="*/ 0 w 9219670"/>
              <a:gd name="connsiteY36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219670" h="1084934" fill="none" extrusionOk="0">
                <a:moveTo>
                  <a:pt x="0" y="180826"/>
                </a:moveTo>
                <a:cubicBezTo>
                  <a:pt x="-7741" y="91509"/>
                  <a:pt x="60023" y="13183"/>
                  <a:pt x="180826" y="0"/>
                </a:cubicBezTo>
                <a:cubicBezTo>
                  <a:pt x="411563" y="33654"/>
                  <a:pt x="601741" y="-28711"/>
                  <a:pt x="862212" y="0"/>
                </a:cubicBezTo>
                <a:cubicBezTo>
                  <a:pt x="1122683" y="28711"/>
                  <a:pt x="1243152" y="14035"/>
                  <a:pt x="1455018" y="0"/>
                </a:cubicBezTo>
                <a:cubicBezTo>
                  <a:pt x="1666884" y="-14035"/>
                  <a:pt x="1991380" y="-29435"/>
                  <a:pt x="2224984" y="0"/>
                </a:cubicBezTo>
                <a:cubicBezTo>
                  <a:pt x="2458588" y="29435"/>
                  <a:pt x="2679514" y="19545"/>
                  <a:pt x="3083530" y="0"/>
                </a:cubicBezTo>
                <a:cubicBezTo>
                  <a:pt x="3487546" y="-19545"/>
                  <a:pt x="3581245" y="18354"/>
                  <a:pt x="3853497" y="0"/>
                </a:cubicBezTo>
                <a:cubicBezTo>
                  <a:pt x="4125749" y="-18354"/>
                  <a:pt x="4340187" y="-29918"/>
                  <a:pt x="4623463" y="0"/>
                </a:cubicBezTo>
                <a:cubicBezTo>
                  <a:pt x="4906739" y="29918"/>
                  <a:pt x="4973682" y="-1752"/>
                  <a:pt x="5216269" y="0"/>
                </a:cubicBezTo>
                <a:cubicBezTo>
                  <a:pt x="5458856" y="1752"/>
                  <a:pt x="5731469" y="15333"/>
                  <a:pt x="6074815" y="0"/>
                </a:cubicBezTo>
                <a:cubicBezTo>
                  <a:pt x="6418161" y="-15333"/>
                  <a:pt x="6708978" y="-31160"/>
                  <a:pt x="6933361" y="0"/>
                </a:cubicBezTo>
                <a:cubicBezTo>
                  <a:pt x="7157744" y="31160"/>
                  <a:pt x="7200876" y="6924"/>
                  <a:pt x="7349007" y="0"/>
                </a:cubicBezTo>
                <a:cubicBezTo>
                  <a:pt x="7497138" y="-6924"/>
                  <a:pt x="7908281" y="-8171"/>
                  <a:pt x="8207553" y="0"/>
                </a:cubicBezTo>
                <a:cubicBezTo>
                  <a:pt x="8506825" y="8171"/>
                  <a:pt x="8683133" y="-8071"/>
                  <a:pt x="9038844" y="0"/>
                </a:cubicBezTo>
                <a:cubicBezTo>
                  <a:pt x="9147716" y="6207"/>
                  <a:pt x="9225610" y="83933"/>
                  <a:pt x="9219670" y="180826"/>
                </a:cubicBezTo>
                <a:cubicBezTo>
                  <a:pt x="9204546" y="279431"/>
                  <a:pt x="9215318" y="468732"/>
                  <a:pt x="9219670" y="556933"/>
                </a:cubicBezTo>
                <a:cubicBezTo>
                  <a:pt x="9224022" y="645134"/>
                  <a:pt x="9204623" y="808267"/>
                  <a:pt x="9219670" y="904108"/>
                </a:cubicBezTo>
                <a:cubicBezTo>
                  <a:pt x="9224242" y="1012926"/>
                  <a:pt x="9119495" y="1082600"/>
                  <a:pt x="9038844" y="1084934"/>
                </a:cubicBezTo>
                <a:cubicBezTo>
                  <a:pt x="8787517" y="1085242"/>
                  <a:pt x="8730387" y="1082744"/>
                  <a:pt x="8534618" y="1084934"/>
                </a:cubicBezTo>
                <a:cubicBezTo>
                  <a:pt x="8338849" y="1087124"/>
                  <a:pt x="8307579" y="1104143"/>
                  <a:pt x="8118973" y="1084934"/>
                </a:cubicBezTo>
                <a:cubicBezTo>
                  <a:pt x="7930367" y="1065725"/>
                  <a:pt x="7819649" y="1091484"/>
                  <a:pt x="7526167" y="1084934"/>
                </a:cubicBezTo>
                <a:cubicBezTo>
                  <a:pt x="7232685" y="1078384"/>
                  <a:pt x="7300930" y="1097551"/>
                  <a:pt x="7110522" y="1084934"/>
                </a:cubicBezTo>
                <a:cubicBezTo>
                  <a:pt x="6920114" y="1072317"/>
                  <a:pt x="6724605" y="1103796"/>
                  <a:pt x="6606296" y="1084934"/>
                </a:cubicBezTo>
                <a:cubicBezTo>
                  <a:pt x="6487987" y="1066072"/>
                  <a:pt x="6332355" y="1097924"/>
                  <a:pt x="6190651" y="1084934"/>
                </a:cubicBezTo>
                <a:cubicBezTo>
                  <a:pt x="6048947" y="1071944"/>
                  <a:pt x="5873402" y="1063977"/>
                  <a:pt x="5686425" y="1084934"/>
                </a:cubicBezTo>
                <a:cubicBezTo>
                  <a:pt x="5499448" y="1105891"/>
                  <a:pt x="5449933" y="1065774"/>
                  <a:pt x="5270779" y="1084934"/>
                </a:cubicBezTo>
                <a:cubicBezTo>
                  <a:pt x="5091625" y="1104094"/>
                  <a:pt x="4826909" y="1093913"/>
                  <a:pt x="4677974" y="1084934"/>
                </a:cubicBezTo>
                <a:cubicBezTo>
                  <a:pt x="4529039" y="1075955"/>
                  <a:pt x="4261898" y="1061256"/>
                  <a:pt x="3996588" y="1084934"/>
                </a:cubicBezTo>
                <a:cubicBezTo>
                  <a:pt x="3731278" y="1108612"/>
                  <a:pt x="3540086" y="1065553"/>
                  <a:pt x="3315202" y="1084934"/>
                </a:cubicBezTo>
                <a:cubicBezTo>
                  <a:pt x="3090318" y="1104315"/>
                  <a:pt x="2890320" y="1110382"/>
                  <a:pt x="2545235" y="1084934"/>
                </a:cubicBezTo>
                <a:cubicBezTo>
                  <a:pt x="2200150" y="1059486"/>
                  <a:pt x="2324211" y="1100567"/>
                  <a:pt x="2129590" y="1084934"/>
                </a:cubicBezTo>
                <a:cubicBezTo>
                  <a:pt x="1934969" y="1069301"/>
                  <a:pt x="1748920" y="1101370"/>
                  <a:pt x="1625364" y="1084934"/>
                </a:cubicBezTo>
                <a:cubicBezTo>
                  <a:pt x="1501808" y="1068498"/>
                  <a:pt x="988698" y="1078966"/>
                  <a:pt x="766818" y="1084934"/>
                </a:cubicBezTo>
                <a:cubicBezTo>
                  <a:pt x="544938" y="1090902"/>
                  <a:pt x="401710" y="1083640"/>
                  <a:pt x="180826" y="1084934"/>
                </a:cubicBezTo>
                <a:cubicBezTo>
                  <a:pt x="78342" y="1068505"/>
                  <a:pt x="13697" y="995283"/>
                  <a:pt x="0" y="904108"/>
                </a:cubicBezTo>
                <a:cubicBezTo>
                  <a:pt x="16066" y="797615"/>
                  <a:pt x="-5710" y="636956"/>
                  <a:pt x="0" y="556933"/>
                </a:cubicBezTo>
                <a:cubicBezTo>
                  <a:pt x="5710" y="476911"/>
                  <a:pt x="3683" y="315944"/>
                  <a:pt x="0" y="180826"/>
                </a:cubicBezTo>
                <a:close/>
              </a:path>
              <a:path w="9219670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322426" y="1888"/>
                  <a:pt x="564584" y="22290"/>
                  <a:pt x="862212" y="0"/>
                </a:cubicBezTo>
                <a:cubicBezTo>
                  <a:pt x="1159840" y="-22290"/>
                  <a:pt x="1360090" y="-8086"/>
                  <a:pt x="1720758" y="0"/>
                </a:cubicBezTo>
                <a:cubicBezTo>
                  <a:pt x="2081426" y="8086"/>
                  <a:pt x="2294339" y="21661"/>
                  <a:pt x="2579305" y="0"/>
                </a:cubicBezTo>
                <a:cubicBezTo>
                  <a:pt x="2864271" y="-21661"/>
                  <a:pt x="3038185" y="15518"/>
                  <a:pt x="3172111" y="0"/>
                </a:cubicBezTo>
                <a:cubicBezTo>
                  <a:pt x="3306037" y="-15518"/>
                  <a:pt x="3667759" y="28474"/>
                  <a:pt x="3942077" y="0"/>
                </a:cubicBezTo>
                <a:cubicBezTo>
                  <a:pt x="4216395" y="-28474"/>
                  <a:pt x="4599302" y="19124"/>
                  <a:pt x="4800623" y="0"/>
                </a:cubicBezTo>
                <a:cubicBezTo>
                  <a:pt x="5001944" y="-19124"/>
                  <a:pt x="5177744" y="2764"/>
                  <a:pt x="5393429" y="0"/>
                </a:cubicBezTo>
                <a:cubicBezTo>
                  <a:pt x="5609114" y="-2764"/>
                  <a:pt x="5844574" y="14608"/>
                  <a:pt x="6074815" y="0"/>
                </a:cubicBezTo>
                <a:cubicBezTo>
                  <a:pt x="6305056" y="-14608"/>
                  <a:pt x="6348724" y="589"/>
                  <a:pt x="6490460" y="0"/>
                </a:cubicBezTo>
                <a:cubicBezTo>
                  <a:pt x="6632197" y="-589"/>
                  <a:pt x="7062797" y="22175"/>
                  <a:pt x="7260427" y="0"/>
                </a:cubicBezTo>
                <a:cubicBezTo>
                  <a:pt x="7458057" y="-22175"/>
                  <a:pt x="7553110" y="5981"/>
                  <a:pt x="7676072" y="0"/>
                </a:cubicBezTo>
                <a:cubicBezTo>
                  <a:pt x="7799034" y="-5981"/>
                  <a:pt x="8007870" y="-9971"/>
                  <a:pt x="8268878" y="0"/>
                </a:cubicBezTo>
                <a:cubicBezTo>
                  <a:pt x="8529886" y="9971"/>
                  <a:pt x="8873498" y="5039"/>
                  <a:pt x="9038844" y="0"/>
                </a:cubicBezTo>
                <a:cubicBezTo>
                  <a:pt x="9127802" y="-5307"/>
                  <a:pt x="9213031" y="86837"/>
                  <a:pt x="9219670" y="180826"/>
                </a:cubicBezTo>
                <a:cubicBezTo>
                  <a:pt x="9219326" y="280721"/>
                  <a:pt x="9215626" y="384275"/>
                  <a:pt x="9219670" y="549700"/>
                </a:cubicBezTo>
                <a:cubicBezTo>
                  <a:pt x="9223714" y="715125"/>
                  <a:pt x="9218524" y="803047"/>
                  <a:pt x="9219670" y="904108"/>
                </a:cubicBezTo>
                <a:cubicBezTo>
                  <a:pt x="9220566" y="995840"/>
                  <a:pt x="9123995" y="1101916"/>
                  <a:pt x="9038844" y="1084934"/>
                </a:cubicBezTo>
                <a:cubicBezTo>
                  <a:pt x="8838541" y="1083049"/>
                  <a:pt x="8577399" y="1058769"/>
                  <a:pt x="8446038" y="1084934"/>
                </a:cubicBezTo>
                <a:cubicBezTo>
                  <a:pt x="8314677" y="1111099"/>
                  <a:pt x="8100156" y="1072768"/>
                  <a:pt x="7853232" y="1084934"/>
                </a:cubicBezTo>
                <a:cubicBezTo>
                  <a:pt x="7606308" y="1097100"/>
                  <a:pt x="7465915" y="1087655"/>
                  <a:pt x="7349007" y="1084934"/>
                </a:cubicBezTo>
                <a:cubicBezTo>
                  <a:pt x="7232099" y="1082213"/>
                  <a:pt x="6775927" y="1077388"/>
                  <a:pt x="6490460" y="1084934"/>
                </a:cubicBezTo>
                <a:cubicBezTo>
                  <a:pt x="6204993" y="1092480"/>
                  <a:pt x="6230303" y="1091742"/>
                  <a:pt x="5986235" y="1084934"/>
                </a:cubicBezTo>
                <a:cubicBezTo>
                  <a:pt x="5742167" y="1078126"/>
                  <a:pt x="5634965" y="1095479"/>
                  <a:pt x="5482009" y="1084934"/>
                </a:cubicBezTo>
                <a:cubicBezTo>
                  <a:pt x="5329053" y="1074389"/>
                  <a:pt x="5049431" y="1054857"/>
                  <a:pt x="4712043" y="1084934"/>
                </a:cubicBezTo>
                <a:cubicBezTo>
                  <a:pt x="4374655" y="1115011"/>
                  <a:pt x="4287905" y="1112999"/>
                  <a:pt x="3942077" y="1084934"/>
                </a:cubicBezTo>
                <a:cubicBezTo>
                  <a:pt x="3596249" y="1056869"/>
                  <a:pt x="3416638" y="1088677"/>
                  <a:pt x="3172111" y="1084934"/>
                </a:cubicBezTo>
                <a:cubicBezTo>
                  <a:pt x="2927584" y="1081191"/>
                  <a:pt x="2810907" y="1103402"/>
                  <a:pt x="2667885" y="1084934"/>
                </a:cubicBezTo>
                <a:cubicBezTo>
                  <a:pt x="2524863" y="1066466"/>
                  <a:pt x="2319030" y="1057515"/>
                  <a:pt x="1986499" y="1084934"/>
                </a:cubicBezTo>
                <a:cubicBezTo>
                  <a:pt x="1653968" y="1112353"/>
                  <a:pt x="1557900" y="1057385"/>
                  <a:pt x="1393693" y="1084934"/>
                </a:cubicBezTo>
                <a:cubicBezTo>
                  <a:pt x="1229486" y="1112483"/>
                  <a:pt x="1168099" y="1088213"/>
                  <a:pt x="978048" y="1084934"/>
                </a:cubicBezTo>
                <a:cubicBezTo>
                  <a:pt x="787998" y="1081655"/>
                  <a:pt x="461656" y="1113321"/>
                  <a:pt x="180826" y="1084934"/>
                </a:cubicBezTo>
                <a:cubicBezTo>
                  <a:pt x="85782" y="1068353"/>
                  <a:pt x="-4146" y="1006808"/>
                  <a:pt x="0" y="904108"/>
                </a:cubicBezTo>
                <a:cubicBezTo>
                  <a:pt x="-665" y="831103"/>
                  <a:pt x="10487" y="728828"/>
                  <a:pt x="0" y="556933"/>
                </a:cubicBezTo>
                <a:cubicBezTo>
                  <a:pt x="-10487" y="385038"/>
                  <a:pt x="3802" y="311034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هذه الشركات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معرضة للإفلاس وقت الأزمات والركود</a:t>
            </a:r>
            <a:endParaRPr lang="en-US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275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67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endParaRPr lang="en-US" sz="8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60201" y="85104"/>
            <a:ext cx="2540663" cy="399590"/>
          </a:xfrm>
          <a:custGeom>
            <a:avLst/>
            <a:gdLst>
              <a:gd name="connsiteX0" fmla="*/ 0 w 2540663"/>
              <a:gd name="connsiteY0" fmla="*/ 66600 h 399590"/>
              <a:gd name="connsiteX1" fmla="*/ 66600 w 2540663"/>
              <a:gd name="connsiteY1" fmla="*/ 0 h 399590"/>
              <a:gd name="connsiteX2" fmla="*/ 668466 w 2540663"/>
              <a:gd name="connsiteY2" fmla="*/ 0 h 399590"/>
              <a:gd name="connsiteX3" fmla="*/ 1318481 w 2540663"/>
              <a:gd name="connsiteY3" fmla="*/ 0 h 399590"/>
              <a:gd name="connsiteX4" fmla="*/ 2474063 w 2540663"/>
              <a:gd name="connsiteY4" fmla="*/ 0 h 399590"/>
              <a:gd name="connsiteX5" fmla="*/ 2540663 w 2540663"/>
              <a:gd name="connsiteY5" fmla="*/ 66600 h 399590"/>
              <a:gd name="connsiteX6" fmla="*/ 2540663 w 2540663"/>
              <a:gd name="connsiteY6" fmla="*/ 332990 h 399590"/>
              <a:gd name="connsiteX7" fmla="*/ 2474063 w 2540663"/>
              <a:gd name="connsiteY7" fmla="*/ 399590 h 399590"/>
              <a:gd name="connsiteX8" fmla="*/ 1848123 w 2540663"/>
              <a:gd name="connsiteY8" fmla="*/ 399590 h 399590"/>
              <a:gd name="connsiteX9" fmla="*/ 1222182 w 2540663"/>
              <a:gd name="connsiteY9" fmla="*/ 399590 h 399590"/>
              <a:gd name="connsiteX10" fmla="*/ 692540 w 2540663"/>
              <a:gd name="connsiteY10" fmla="*/ 399590 h 399590"/>
              <a:gd name="connsiteX11" fmla="*/ 66600 w 2540663"/>
              <a:gd name="connsiteY11" fmla="*/ 399590 h 399590"/>
              <a:gd name="connsiteX12" fmla="*/ 0 w 2540663"/>
              <a:gd name="connsiteY12" fmla="*/ 332990 h 399590"/>
              <a:gd name="connsiteX13" fmla="*/ 0 w 254066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066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7109" y="16819"/>
                  <a:pt x="536609" y="-4519"/>
                  <a:pt x="668466" y="0"/>
                </a:cubicBezTo>
                <a:cubicBezTo>
                  <a:pt x="800323" y="4519"/>
                  <a:pt x="1135891" y="-9359"/>
                  <a:pt x="1318481" y="0"/>
                </a:cubicBezTo>
                <a:cubicBezTo>
                  <a:pt x="1501072" y="9359"/>
                  <a:pt x="2238207" y="-46381"/>
                  <a:pt x="2474063" y="0"/>
                </a:cubicBezTo>
                <a:cubicBezTo>
                  <a:pt x="2508301" y="3418"/>
                  <a:pt x="2540417" y="25716"/>
                  <a:pt x="2540663" y="66600"/>
                </a:cubicBezTo>
                <a:cubicBezTo>
                  <a:pt x="2541281" y="163177"/>
                  <a:pt x="2546614" y="233743"/>
                  <a:pt x="2540663" y="332990"/>
                </a:cubicBezTo>
                <a:cubicBezTo>
                  <a:pt x="2534506" y="368193"/>
                  <a:pt x="2510027" y="398983"/>
                  <a:pt x="2474063" y="399590"/>
                </a:cubicBezTo>
                <a:cubicBezTo>
                  <a:pt x="2284937" y="381399"/>
                  <a:pt x="2107224" y="368617"/>
                  <a:pt x="1848123" y="399590"/>
                </a:cubicBezTo>
                <a:cubicBezTo>
                  <a:pt x="1589022" y="430563"/>
                  <a:pt x="1506009" y="378428"/>
                  <a:pt x="1222182" y="399590"/>
                </a:cubicBezTo>
                <a:cubicBezTo>
                  <a:pt x="938355" y="420752"/>
                  <a:pt x="936796" y="403369"/>
                  <a:pt x="692540" y="399590"/>
                </a:cubicBezTo>
                <a:cubicBezTo>
                  <a:pt x="448284" y="395811"/>
                  <a:pt x="283335" y="42203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 اللتي تتعرض لها الشركات</a:t>
            </a:r>
            <a:endParaRPr lang="en-US"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2642110" y="484694"/>
            <a:ext cx="5926021" cy="399590"/>
          </a:xfrm>
          <a:prstGeom prst="roundRect">
            <a:avLst/>
          </a:pr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قبل شراء الأسهم, يجب معرفة المخاطر المعرض لها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9281847" y="1287088"/>
            <a:ext cx="2540662" cy="948665"/>
          </a:xfrm>
          <a:custGeom>
            <a:avLst/>
            <a:gdLst>
              <a:gd name="connsiteX0" fmla="*/ 0 w 2540662"/>
              <a:gd name="connsiteY0" fmla="*/ 158114 h 948665"/>
              <a:gd name="connsiteX1" fmla="*/ 158114 w 2540662"/>
              <a:gd name="connsiteY1" fmla="*/ 0 h 948665"/>
              <a:gd name="connsiteX2" fmla="*/ 2382548 w 2540662"/>
              <a:gd name="connsiteY2" fmla="*/ 0 h 948665"/>
              <a:gd name="connsiteX3" fmla="*/ 2540662 w 2540662"/>
              <a:gd name="connsiteY3" fmla="*/ 158114 h 948665"/>
              <a:gd name="connsiteX4" fmla="*/ 2540662 w 2540662"/>
              <a:gd name="connsiteY4" fmla="*/ 790551 h 948665"/>
              <a:gd name="connsiteX5" fmla="*/ 2382548 w 2540662"/>
              <a:gd name="connsiteY5" fmla="*/ 948665 h 948665"/>
              <a:gd name="connsiteX6" fmla="*/ 158114 w 2540662"/>
              <a:gd name="connsiteY6" fmla="*/ 948665 h 948665"/>
              <a:gd name="connsiteX7" fmla="*/ 0 w 2540662"/>
              <a:gd name="connsiteY7" fmla="*/ 790551 h 948665"/>
              <a:gd name="connsiteX8" fmla="*/ 0 w 2540662"/>
              <a:gd name="connsiteY8" fmla="*/ 158114 h 94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0662" h="948665" fill="none" extrusionOk="0">
                <a:moveTo>
                  <a:pt x="0" y="158114"/>
                </a:moveTo>
                <a:cubicBezTo>
                  <a:pt x="-8758" y="78587"/>
                  <a:pt x="77384" y="5558"/>
                  <a:pt x="158114" y="0"/>
                </a:cubicBezTo>
                <a:cubicBezTo>
                  <a:pt x="1229210" y="-41674"/>
                  <a:pt x="1974703" y="-34848"/>
                  <a:pt x="2382548" y="0"/>
                </a:cubicBezTo>
                <a:cubicBezTo>
                  <a:pt x="2461270" y="3056"/>
                  <a:pt x="2534048" y="70263"/>
                  <a:pt x="2540662" y="158114"/>
                </a:cubicBezTo>
                <a:cubicBezTo>
                  <a:pt x="2530962" y="429142"/>
                  <a:pt x="2555544" y="532719"/>
                  <a:pt x="2540662" y="790551"/>
                </a:cubicBezTo>
                <a:cubicBezTo>
                  <a:pt x="2548684" y="882534"/>
                  <a:pt x="2485245" y="945313"/>
                  <a:pt x="2382548" y="948665"/>
                </a:cubicBezTo>
                <a:cubicBezTo>
                  <a:pt x="1979450" y="783932"/>
                  <a:pt x="385577" y="1031718"/>
                  <a:pt x="158114" y="948665"/>
                </a:cubicBezTo>
                <a:cubicBezTo>
                  <a:pt x="77314" y="955365"/>
                  <a:pt x="5319" y="883945"/>
                  <a:pt x="0" y="790551"/>
                </a:cubicBezTo>
                <a:cubicBezTo>
                  <a:pt x="-27894" y="630386"/>
                  <a:pt x="36789" y="430700"/>
                  <a:pt x="0" y="158114"/>
                </a:cubicBezTo>
                <a:close/>
              </a:path>
              <a:path w="2540662" h="948665" stroke="0" extrusionOk="0">
                <a:moveTo>
                  <a:pt x="0" y="158114"/>
                </a:moveTo>
                <a:cubicBezTo>
                  <a:pt x="801" y="85546"/>
                  <a:pt x="62691" y="609"/>
                  <a:pt x="158114" y="0"/>
                </a:cubicBezTo>
                <a:cubicBezTo>
                  <a:pt x="616091" y="-151106"/>
                  <a:pt x="1553821" y="127079"/>
                  <a:pt x="2382548" y="0"/>
                </a:cubicBezTo>
                <a:cubicBezTo>
                  <a:pt x="2468007" y="-16961"/>
                  <a:pt x="2537262" y="56836"/>
                  <a:pt x="2540662" y="158114"/>
                </a:cubicBezTo>
                <a:cubicBezTo>
                  <a:pt x="2586539" y="421618"/>
                  <a:pt x="2552027" y="569091"/>
                  <a:pt x="2540662" y="790551"/>
                </a:cubicBezTo>
                <a:cubicBezTo>
                  <a:pt x="2548552" y="880654"/>
                  <a:pt x="2468734" y="944800"/>
                  <a:pt x="2382548" y="948665"/>
                </a:cubicBezTo>
                <a:cubicBezTo>
                  <a:pt x="2112853" y="935205"/>
                  <a:pt x="1165741" y="1103091"/>
                  <a:pt x="158114" y="948665"/>
                </a:cubicBezTo>
                <a:cubicBezTo>
                  <a:pt x="78272" y="936948"/>
                  <a:pt x="12934" y="875530"/>
                  <a:pt x="0" y="790551"/>
                </a:cubicBezTo>
                <a:cubicBezTo>
                  <a:pt x="-24083" y="717666"/>
                  <a:pt x="-44369" y="389301"/>
                  <a:pt x="0" y="158114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93864521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المخاطر التشغيلية </a:t>
            </a:r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Operational Risk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877640" y="1287089"/>
            <a:ext cx="4898244" cy="1084934"/>
          </a:xfrm>
          <a:custGeom>
            <a:avLst/>
            <a:gdLst>
              <a:gd name="connsiteX0" fmla="*/ 0 w 4898244"/>
              <a:gd name="connsiteY0" fmla="*/ 180826 h 1084934"/>
              <a:gd name="connsiteX1" fmla="*/ 180826 w 4898244"/>
              <a:gd name="connsiteY1" fmla="*/ 0 h 1084934"/>
              <a:gd name="connsiteX2" fmla="*/ 919642 w 4898244"/>
              <a:gd name="connsiteY2" fmla="*/ 0 h 1084934"/>
              <a:gd name="connsiteX3" fmla="*/ 1613093 w 4898244"/>
              <a:gd name="connsiteY3" fmla="*/ 0 h 1084934"/>
              <a:gd name="connsiteX4" fmla="*/ 2306543 w 4898244"/>
              <a:gd name="connsiteY4" fmla="*/ 0 h 1084934"/>
              <a:gd name="connsiteX5" fmla="*/ 2863896 w 4898244"/>
              <a:gd name="connsiteY5" fmla="*/ 0 h 1084934"/>
              <a:gd name="connsiteX6" fmla="*/ 3511981 w 4898244"/>
              <a:gd name="connsiteY6" fmla="*/ 0 h 1084934"/>
              <a:gd name="connsiteX7" fmla="*/ 4114699 w 4898244"/>
              <a:gd name="connsiteY7" fmla="*/ 0 h 1084934"/>
              <a:gd name="connsiteX8" fmla="*/ 4717418 w 4898244"/>
              <a:gd name="connsiteY8" fmla="*/ 0 h 1084934"/>
              <a:gd name="connsiteX9" fmla="*/ 4898244 w 4898244"/>
              <a:gd name="connsiteY9" fmla="*/ 180826 h 1084934"/>
              <a:gd name="connsiteX10" fmla="*/ 4898244 w 4898244"/>
              <a:gd name="connsiteY10" fmla="*/ 556933 h 1084934"/>
              <a:gd name="connsiteX11" fmla="*/ 4898244 w 4898244"/>
              <a:gd name="connsiteY11" fmla="*/ 904108 h 1084934"/>
              <a:gd name="connsiteX12" fmla="*/ 4717418 w 4898244"/>
              <a:gd name="connsiteY12" fmla="*/ 1084934 h 1084934"/>
              <a:gd name="connsiteX13" fmla="*/ 4114699 w 4898244"/>
              <a:gd name="connsiteY13" fmla="*/ 1084934 h 1084934"/>
              <a:gd name="connsiteX14" fmla="*/ 3511981 w 4898244"/>
              <a:gd name="connsiteY14" fmla="*/ 1084934 h 1084934"/>
              <a:gd name="connsiteX15" fmla="*/ 2909262 w 4898244"/>
              <a:gd name="connsiteY15" fmla="*/ 1084934 h 1084934"/>
              <a:gd name="connsiteX16" fmla="*/ 2215812 w 4898244"/>
              <a:gd name="connsiteY16" fmla="*/ 1084934 h 1084934"/>
              <a:gd name="connsiteX17" fmla="*/ 1476995 w 4898244"/>
              <a:gd name="connsiteY17" fmla="*/ 1084934 h 1084934"/>
              <a:gd name="connsiteX18" fmla="*/ 783545 w 4898244"/>
              <a:gd name="connsiteY18" fmla="*/ 1084934 h 1084934"/>
              <a:gd name="connsiteX19" fmla="*/ 180826 w 4898244"/>
              <a:gd name="connsiteY19" fmla="*/ 1084934 h 1084934"/>
              <a:gd name="connsiteX20" fmla="*/ 0 w 4898244"/>
              <a:gd name="connsiteY20" fmla="*/ 904108 h 1084934"/>
              <a:gd name="connsiteX21" fmla="*/ 0 w 4898244"/>
              <a:gd name="connsiteY21" fmla="*/ 528001 h 1084934"/>
              <a:gd name="connsiteX22" fmla="*/ 0 w 4898244"/>
              <a:gd name="connsiteY22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98244" h="1084934" fill="none" extrusionOk="0">
                <a:moveTo>
                  <a:pt x="0" y="180826"/>
                </a:moveTo>
                <a:cubicBezTo>
                  <a:pt x="-8291" y="92627"/>
                  <a:pt x="96850" y="-1929"/>
                  <a:pt x="180826" y="0"/>
                </a:cubicBezTo>
                <a:cubicBezTo>
                  <a:pt x="374232" y="-34749"/>
                  <a:pt x="573003" y="34757"/>
                  <a:pt x="919642" y="0"/>
                </a:cubicBezTo>
                <a:cubicBezTo>
                  <a:pt x="1266281" y="-34757"/>
                  <a:pt x="1400349" y="1711"/>
                  <a:pt x="1613093" y="0"/>
                </a:cubicBezTo>
                <a:cubicBezTo>
                  <a:pt x="1825837" y="-1711"/>
                  <a:pt x="2082622" y="34660"/>
                  <a:pt x="2306543" y="0"/>
                </a:cubicBezTo>
                <a:cubicBezTo>
                  <a:pt x="2530464" y="-34660"/>
                  <a:pt x="2648420" y="2155"/>
                  <a:pt x="2863896" y="0"/>
                </a:cubicBezTo>
                <a:cubicBezTo>
                  <a:pt x="3079372" y="-2155"/>
                  <a:pt x="3274500" y="-31568"/>
                  <a:pt x="3511981" y="0"/>
                </a:cubicBezTo>
                <a:cubicBezTo>
                  <a:pt x="3749463" y="31568"/>
                  <a:pt x="3844758" y="-22130"/>
                  <a:pt x="4114699" y="0"/>
                </a:cubicBezTo>
                <a:cubicBezTo>
                  <a:pt x="4384640" y="22130"/>
                  <a:pt x="4534298" y="-18506"/>
                  <a:pt x="4717418" y="0"/>
                </a:cubicBezTo>
                <a:cubicBezTo>
                  <a:pt x="4808681" y="9124"/>
                  <a:pt x="4905815" y="82025"/>
                  <a:pt x="4898244" y="180826"/>
                </a:cubicBezTo>
                <a:cubicBezTo>
                  <a:pt x="4893494" y="366636"/>
                  <a:pt x="4903835" y="449196"/>
                  <a:pt x="4898244" y="556933"/>
                </a:cubicBezTo>
                <a:cubicBezTo>
                  <a:pt x="4892653" y="664670"/>
                  <a:pt x="4887757" y="732213"/>
                  <a:pt x="4898244" y="904108"/>
                </a:cubicBezTo>
                <a:cubicBezTo>
                  <a:pt x="4898833" y="998297"/>
                  <a:pt x="4814386" y="1085859"/>
                  <a:pt x="4717418" y="1084934"/>
                </a:cubicBezTo>
                <a:cubicBezTo>
                  <a:pt x="4487608" y="1067758"/>
                  <a:pt x="4255536" y="1080111"/>
                  <a:pt x="4114699" y="1084934"/>
                </a:cubicBezTo>
                <a:cubicBezTo>
                  <a:pt x="3973862" y="1089757"/>
                  <a:pt x="3692891" y="1106025"/>
                  <a:pt x="3511981" y="1084934"/>
                </a:cubicBezTo>
                <a:cubicBezTo>
                  <a:pt x="3331071" y="1063843"/>
                  <a:pt x="3194037" y="1106372"/>
                  <a:pt x="2909262" y="1084934"/>
                </a:cubicBezTo>
                <a:cubicBezTo>
                  <a:pt x="2624487" y="1063496"/>
                  <a:pt x="2415552" y="1103833"/>
                  <a:pt x="2215812" y="1084934"/>
                </a:cubicBezTo>
                <a:cubicBezTo>
                  <a:pt x="2016072" y="1066036"/>
                  <a:pt x="1833239" y="1088321"/>
                  <a:pt x="1476995" y="1084934"/>
                </a:cubicBezTo>
                <a:cubicBezTo>
                  <a:pt x="1120751" y="1081547"/>
                  <a:pt x="1030443" y="1091820"/>
                  <a:pt x="783545" y="1084934"/>
                </a:cubicBezTo>
                <a:cubicBezTo>
                  <a:pt x="536647" y="1078049"/>
                  <a:pt x="433694" y="1079184"/>
                  <a:pt x="180826" y="1084934"/>
                </a:cubicBezTo>
                <a:cubicBezTo>
                  <a:pt x="83645" y="1081342"/>
                  <a:pt x="-14259" y="1002643"/>
                  <a:pt x="0" y="904108"/>
                </a:cubicBezTo>
                <a:cubicBezTo>
                  <a:pt x="7659" y="787599"/>
                  <a:pt x="1724" y="608904"/>
                  <a:pt x="0" y="528001"/>
                </a:cubicBezTo>
                <a:cubicBezTo>
                  <a:pt x="-1724" y="447098"/>
                  <a:pt x="-3038" y="285055"/>
                  <a:pt x="0" y="180826"/>
                </a:cubicBezTo>
                <a:close/>
              </a:path>
              <a:path w="4898244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461792" y="4725"/>
                  <a:pt x="694793" y="-13075"/>
                  <a:pt x="828911" y="0"/>
                </a:cubicBezTo>
                <a:cubicBezTo>
                  <a:pt x="963029" y="13075"/>
                  <a:pt x="1213978" y="11465"/>
                  <a:pt x="1567727" y="0"/>
                </a:cubicBezTo>
                <a:cubicBezTo>
                  <a:pt x="1921476" y="-11465"/>
                  <a:pt x="1954644" y="16622"/>
                  <a:pt x="2306543" y="0"/>
                </a:cubicBezTo>
                <a:cubicBezTo>
                  <a:pt x="2658442" y="-16622"/>
                  <a:pt x="2712083" y="1672"/>
                  <a:pt x="2909262" y="0"/>
                </a:cubicBezTo>
                <a:cubicBezTo>
                  <a:pt x="3106441" y="-1672"/>
                  <a:pt x="3406162" y="27564"/>
                  <a:pt x="3602713" y="0"/>
                </a:cubicBezTo>
                <a:cubicBezTo>
                  <a:pt x="3799264" y="-27564"/>
                  <a:pt x="4319502" y="3735"/>
                  <a:pt x="4717418" y="0"/>
                </a:cubicBezTo>
                <a:cubicBezTo>
                  <a:pt x="4803197" y="-3613"/>
                  <a:pt x="4889640" y="74580"/>
                  <a:pt x="4898244" y="180826"/>
                </a:cubicBezTo>
                <a:cubicBezTo>
                  <a:pt x="4904604" y="351197"/>
                  <a:pt x="4883080" y="443843"/>
                  <a:pt x="4898244" y="549700"/>
                </a:cubicBezTo>
                <a:cubicBezTo>
                  <a:pt x="4913408" y="655557"/>
                  <a:pt x="4903911" y="777315"/>
                  <a:pt x="4898244" y="904108"/>
                </a:cubicBezTo>
                <a:cubicBezTo>
                  <a:pt x="4898194" y="983957"/>
                  <a:pt x="4803856" y="1079396"/>
                  <a:pt x="4717418" y="1084934"/>
                </a:cubicBezTo>
                <a:cubicBezTo>
                  <a:pt x="4596772" y="1103322"/>
                  <a:pt x="4348058" y="1085157"/>
                  <a:pt x="4205431" y="1084934"/>
                </a:cubicBezTo>
                <a:cubicBezTo>
                  <a:pt x="4062804" y="1084711"/>
                  <a:pt x="3859983" y="1060982"/>
                  <a:pt x="3557347" y="1084934"/>
                </a:cubicBezTo>
                <a:cubicBezTo>
                  <a:pt x="3254711" y="1108886"/>
                  <a:pt x="3120517" y="1106454"/>
                  <a:pt x="2818530" y="1084934"/>
                </a:cubicBezTo>
                <a:cubicBezTo>
                  <a:pt x="2516543" y="1063414"/>
                  <a:pt x="2419116" y="1100393"/>
                  <a:pt x="2261177" y="1084934"/>
                </a:cubicBezTo>
                <a:cubicBezTo>
                  <a:pt x="2103238" y="1069475"/>
                  <a:pt x="1747432" y="1117877"/>
                  <a:pt x="1567727" y="1084934"/>
                </a:cubicBezTo>
                <a:cubicBezTo>
                  <a:pt x="1388022" y="1051992"/>
                  <a:pt x="1112003" y="1103783"/>
                  <a:pt x="874276" y="1084934"/>
                </a:cubicBezTo>
                <a:cubicBezTo>
                  <a:pt x="636549" y="1066085"/>
                  <a:pt x="372137" y="1117254"/>
                  <a:pt x="180826" y="1084934"/>
                </a:cubicBezTo>
                <a:cubicBezTo>
                  <a:pt x="56626" y="1082546"/>
                  <a:pt x="12897" y="997635"/>
                  <a:pt x="0" y="904108"/>
                </a:cubicBezTo>
                <a:cubicBezTo>
                  <a:pt x="-1182" y="818657"/>
                  <a:pt x="-9831" y="655344"/>
                  <a:pt x="0" y="556933"/>
                </a:cubicBezTo>
                <a:cubicBezTo>
                  <a:pt x="9831" y="458523"/>
                  <a:pt x="-650" y="270132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أمثلة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ar-EG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تأثر قطاع الصناعات التحويلية بمشاكل التشغيل</a:t>
            </a:r>
            <a:endParaRPr lang="en-US" b="1" u="sng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FAD879-84E6-9431-34B5-3D729C14F1BE}"/>
              </a:ext>
            </a:extLst>
          </p:cNvPr>
          <p:cNvSpPr/>
          <p:nvPr/>
        </p:nvSpPr>
        <p:spPr>
          <a:xfrm>
            <a:off x="6396241" y="1287088"/>
            <a:ext cx="2533215" cy="1548475"/>
          </a:xfrm>
          <a:custGeom>
            <a:avLst/>
            <a:gdLst>
              <a:gd name="connsiteX0" fmla="*/ 0 w 2533215"/>
              <a:gd name="connsiteY0" fmla="*/ 258084 h 1548475"/>
              <a:gd name="connsiteX1" fmla="*/ 258084 w 2533215"/>
              <a:gd name="connsiteY1" fmla="*/ 0 h 1548475"/>
              <a:gd name="connsiteX2" fmla="*/ 910263 w 2533215"/>
              <a:gd name="connsiteY2" fmla="*/ 0 h 1548475"/>
              <a:gd name="connsiteX3" fmla="*/ 1602782 w 2533215"/>
              <a:gd name="connsiteY3" fmla="*/ 0 h 1548475"/>
              <a:gd name="connsiteX4" fmla="*/ 2275131 w 2533215"/>
              <a:gd name="connsiteY4" fmla="*/ 0 h 1548475"/>
              <a:gd name="connsiteX5" fmla="*/ 2533215 w 2533215"/>
              <a:gd name="connsiteY5" fmla="*/ 258084 h 1548475"/>
              <a:gd name="connsiteX6" fmla="*/ 2533215 w 2533215"/>
              <a:gd name="connsiteY6" fmla="*/ 774238 h 1548475"/>
              <a:gd name="connsiteX7" fmla="*/ 2533215 w 2533215"/>
              <a:gd name="connsiteY7" fmla="*/ 1290391 h 1548475"/>
              <a:gd name="connsiteX8" fmla="*/ 2275131 w 2533215"/>
              <a:gd name="connsiteY8" fmla="*/ 1548475 h 1548475"/>
              <a:gd name="connsiteX9" fmla="*/ 1643123 w 2533215"/>
              <a:gd name="connsiteY9" fmla="*/ 1548475 h 1548475"/>
              <a:gd name="connsiteX10" fmla="*/ 1011115 w 2533215"/>
              <a:gd name="connsiteY10" fmla="*/ 1548475 h 1548475"/>
              <a:gd name="connsiteX11" fmla="*/ 258084 w 2533215"/>
              <a:gd name="connsiteY11" fmla="*/ 1548475 h 1548475"/>
              <a:gd name="connsiteX12" fmla="*/ 0 w 2533215"/>
              <a:gd name="connsiteY12" fmla="*/ 1290391 h 1548475"/>
              <a:gd name="connsiteX13" fmla="*/ 0 w 2533215"/>
              <a:gd name="connsiteY13" fmla="*/ 784561 h 1548475"/>
              <a:gd name="connsiteX14" fmla="*/ 0 w 2533215"/>
              <a:gd name="connsiteY14" fmla="*/ 258084 h 15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3215" h="1548475" fill="none" extrusionOk="0">
                <a:moveTo>
                  <a:pt x="0" y="258084"/>
                </a:moveTo>
                <a:cubicBezTo>
                  <a:pt x="4347" y="86363"/>
                  <a:pt x="145288" y="7643"/>
                  <a:pt x="258084" y="0"/>
                </a:cubicBezTo>
                <a:cubicBezTo>
                  <a:pt x="409617" y="-31022"/>
                  <a:pt x="758201" y="-13139"/>
                  <a:pt x="910263" y="0"/>
                </a:cubicBezTo>
                <a:cubicBezTo>
                  <a:pt x="1062325" y="13139"/>
                  <a:pt x="1339719" y="-17026"/>
                  <a:pt x="1602782" y="0"/>
                </a:cubicBezTo>
                <a:cubicBezTo>
                  <a:pt x="1865845" y="17026"/>
                  <a:pt x="2037932" y="11635"/>
                  <a:pt x="2275131" y="0"/>
                </a:cubicBezTo>
                <a:cubicBezTo>
                  <a:pt x="2442630" y="12295"/>
                  <a:pt x="2534587" y="137629"/>
                  <a:pt x="2533215" y="258084"/>
                </a:cubicBezTo>
                <a:cubicBezTo>
                  <a:pt x="2542302" y="461494"/>
                  <a:pt x="2529940" y="649275"/>
                  <a:pt x="2533215" y="774238"/>
                </a:cubicBezTo>
                <a:cubicBezTo>
                  <a:pt x="2536490" y="899201"/>
                  <a:pt x="2512035" y="1156065"/>
                  <a:pt x="2533215" y="1290391"/>
                </a:cubicBezTo>
                <a:cubicBezTo>
                  <a:pt x="2534554" y="1424133"/>
                  <a:pt x="2390494" y="1533554"/>
                  <a:pt x="2275131" y="1548475"/>
                </a:cubicBezTo>
                <a:cubicBezTo>
                  <a:pt x="2126656" y="1557772"/>
                  <a:pt x="1947160" y="1573299"/>
                  <a:pt x="1643123" y="1548475"/>
                </a:cubicBezTo>
                <a:cubicBezTo>
                  <a:pt x="1339086" y="1523651"/>
                  <a:pt x="1288686" y="1520173"/>
                  <a:pt x="1011115" y="1548475"/>
                </a:cubicBezTo>
                <a:cubicBezTo>
                  <a:pt x="733544" y="1576777"/>
                  <a:pt x="411527" y="1534363"/>
                  <a:pt x="258084" y="1548475"/>
                </a:cubicBezTo>
                <a:cubicBezTo>
                  <a:pt x="130546" y="1542320"/>
                  <a:pt x="8602" y="1440584"/>
                  <a:pt x="0" y="1290391"/>
                </a:cubicBezTo>
                <a:cubicBezTo>
                  <a:pt x="-19710" y="1101461"/>
                  <a:pt x="16920" y="997344"/>
                  <a:pt x="0" y="784561"/>
                </a:cubicBezTo>
                <a:cubicBezTo>
                  <a:pt x="-16920" y="571778"/>
                  <a:pt x="-6289" y="510382"/>
                  <a:pt x="0" y="258084"/>
                </a:cubicBezTo>
                <a:close/>
              </a:path>
              <a:path w="2533215" h="1548475" stroke="0" extrusionOk="0">
                <a:moveTo>
                  <a:pt x="0" y="258084"/>
                </a:moveTo>
                <a:cubicBezTo>
                  <a:pt x="19506" y="87527"/>
                  <a:pt x="112703" y="21184"/>
                  <a:pt x="258084" y="0"/>
                </a:cubicBezTo>
                <a:cubicBezTo>
                  <a:pt x="395170" y="-15418"/>
                  <a:pt x="624337" y="-16448"/>
                  <a:pt x="930433" y="0"/>
                </a:cubicBezTo>
                <a:cubicBezTo>
                  <a:pt x="1236529" y="16448"/>
                  <a:pt x="1382436" y="-29176"/>
                  <a:pt x="1643123" y="0"/>
                </a:cubicBezTo>
                <a:cubicBezTo>
                  <a:pt x="1903810" y="29176"/>
                  <a:pt x="2105383" y="21359"/>
                  <a:pt x="2275131" y="0"/>
                </a:cubicBezTo>
                <a:cubicBezTo>
                  <a:pt x="2407512" y="13642"/>
                  <a:pt x="2531554" y="87876"/>
                  <a:pt x="2533215" y="258084"/>
                </a:cubicBezTo>
                <a:cubicBezTo>
                  <a:pt x="2536351" y="440742"/>
                  <a:pt x="2553788" y="607449"/>
                  <a:pt x="2533215" y="753591"/>
                </a:cubicBezTo>
                <a:cubicBezTo>
                  <a:pt x="2512642" y="899733"/>
                  <a:pt x="2544419" y="1094864"/>
                  <a:pt x="2533215" y="1290391"/>
                </a:cubicBezTo>
                <a:cubicBezTo>
                  <a:pt x="2516142" y="1448529"/>
                  <a:pt x="2393876" y="1564982"/>
                  <a:pt x="2275131" y="1548475"/>
                </a:cubicBezTo>
                <a:cubicBezTo>
                  <a:pt x="2113828" y="1565856"/>
                  <a:pt x="1917961" y="1536048"/>
                  <a:pt x="1602782" y="1548475"/>
                </a:cubicBezTo>
                <a:cubicBezTo>
                  <a:pt x="1287603" y="1560902"/>
                  <a:pt x="1285260" y="1561649"/>
                  <a:pt x="990944" y="1548475"/>
                </a:cubicBezTo>
                <a:cubicBezTo>
                  <a:pt x="696628" y="1535301"/>
                  <a:pt x="618319" y="1560353"/>
                  <a:pt x="258084" y="1548475"/>
                </a:cubicBezTo>
                <a:cubicBezTo>
                  <a:pt x="104579" y="1570948"/>
                  <a:pt x="-24967" y="1448141"/>
                  <a:pt x="0" y="1290391"/>
                </a:cubicBezTo>
                <a:cubicBezTo>
                  <a:pt x="12791" y="1115700"/>
                  <a:pt x="-4009" y="973152"/>
                  <a:pt x="0" y="794884"/>
                </a:cubicBezTo>
                <a:cubicBezTo>
                  <a:pt x="4009" y="616616"/>
                  <a:pt x="-8526" y="388724"/>
                  <a:pt x="0" y="25808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 المتعلقة 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بتشغيل الشركة وإدارتها اليومية</a:t>
            </a:r>
            <a:endParaRPr lang="en-US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D4F73A-57C0-7AA4-0A00-0AFA8C1CFF53}"/>
              </a:ext>
            </a:extLst>
          </p:cNvPr>
          <p:cNvSpPr/>
          <p:nvPr/>
        </p:nvSpPr>
        <p:spPr>
          <a:xfrm>
            <a:off x="790337" y="3279236"/>
            <a:ext cx="9219670" cy="1084934"/>
          </a:xfrm>
          <a:custGeom>
            <a:avLst/>
            <a:gdLst>
              <a:gd name="connsiteX0" fmla="*/ 0 w 9219670"/>
              <a:gd name="connsiteY0" fmla="*/ 180826 h 1084934"/>
              <a:gd name="connsiteX1" fmla="*/ 180826 w 9219670"/>
              <a:gd name="connsiteY1" fmla="*/ 0 h 1084934"/>
              <a:gd name="connsiteX2" fmla="*/ 862212 w 9219670"/>
              <a:gd name="connsiteY2" fmla="*/ 0 h 1084934"/>
              <a:gd name="connsiteX3" fmla="*/ 1455018 w 9219670"/>
              <a:gd name="connsiteY3" fmla="*/ 0 h 1084934"/>
              <a:gd name="connsiteX4" fmla="*/ 2224984 w 9219670"/>
              <a:gd name="connsiteY4" fmla="*/ 0 h 1084934"/>
              <a:gd name="connsiteX5" fmla="*/ 3083530 w 9219670"/>
              <a:gd name="connsiteY5" fmla="*/ 0 h 1084934"/>
              <a:gd name="connsiteX6" fmla="*/ 3853497 w 9219670"/>
              <a:gd name="connsiteY6" fmla="*/ 0 h 1084934"/>
              <a:gd name="connsiteX7" fmla="*/ 4623463 w 9219670"/>
              <a:gd name="connsiteY7" fmla="*/ 0 h 1084934"/>
              <a:gd name="connsiteX8" fmla="*/ 5216269 w 9219670"/>
              <a:gd name="connsiteY8" fmla="*/ 0 h 1084934"/>
              <a:gd name="connsiteX9" fmla="*/ 6074815 w 9219670"/>
              <a:gd name="connsiteY9" fmla="*/ 0 h 1084934"/>
              <a:gd name="connsiteX10" fmla="*/ 6933361 w 9219670"/>
              <a:gd name="connsiteY10" fmla="*/ 0 h 1084934"/>
              <a:gd name="connsiteX11" fmla="*/ 7349007 w 9219670"/>
              <a:gd name="connsiteY11" fmla="*/ 0 h 1084934"/>
              <a:gd name="connsiteX12" fmla="*/ 8207553 w 9219670"/>
              <a:gd name="connsiteY12" fmla="*/ 0 h 1084934"/>
              <a:gd name="connsiteX13" fmla="*/ 9038844 w 9219670"/>
              <a:gd name="connsiteY13" fmla="*/ 0 h 1084934"/>
              <a:gd name="connsiteX14" fmla="*/ 9219670 w 9219670"/>
              <a:gd name="connsiteY14" fmla="*/ 180826 h 1084934"/>
              <a:gd name="connsiteX15" fmla="*/ 9219670 w 9219670"/>
              <a:gd name="connsiteY15" fmla="*/ 556933 h 1084934"/>
              <a:gd name="connsiteX16" fmla="*/ 9219670 w 9219670"/>
              <a:gd name="connsiteY16" fmla="*/ 904108 h 1084934"/>
              <a:gd name="connsiteX17" fmla="*/ 9038844 w 9219670"/>
              <a:gd name="connsiteY17" fmla="*/ 1084934 h 1084934"/>
              <a:gd name="connsiteX18" fmla="*/ 8534618 w 9219670"/>
              <a:gd name="connsiteY18" fmla="*/ 1084934 h 1084934"/>
              <a:gd name="connsiteX19" fmla="*/ 8118973 w 9219670"/>
              <a:gd name="connsiteY19" fmla="*/ 1084934 h 1084934"/>
              <a:gd name="connsiteX20" fmla="*/ 7526167 w 9219670"/>
              <a:gd name="connsiteY20" fmla="*/ 1084934 h 1084934"/>
              <a:gd name="connsiteX21" fmla="*/ 7110522 w 9219670"/>
              <a:gd name="connsiteY21" fmla="*/ 1084934 h 1084934"/>
              <a:gd name="connsiteX22" fmla="*/ 6606296 w 9219670"/>
              <a:gd name="connsiteY22" fmla="*/ 1084934 h 1084934"/>
              <a:gd name="connsiteX23" fmla="*/ 6190651 w 9219670"/>
              <a:gd name="connsiteY23" fmla="*/ 1084934 h 1084934"/>
              <a:gd name="connsiteX24" fmla="*/ 5686425 w 9219670"/>
              <a:gd name="connsiteY24" fmla="*/ 1084934 h 1084934"/>
              <a:gd name="connsiteX25" fmla="*/ 5270779 w 9219670"/>
              <a:gd name="connsiteY25" fmla="*/ 1084934 h 1084934"/>
              <a:gd name="connsiteX26" fmla="*/ 4677974 w 9219670"/>
              <a:gd name="connsiteY26" fmla="*/ 1084934 h 1084934"/>
              <a:gd name="connsiteX27" fmla="*/ 3996588 w 9219670"/>
              <a:gd name="connsiteY27" fmla="*/ 1084934 h 1084934"/>
              <a:gd name="connsiteX28" fmla="*/ 3315202 w 9219670"/>
              <a:gd name="connsiteY28" fmla="*/ 1084934 h 1084934"/>
              <a:gd name="connsiteX29" fmla="*/ 2545235 w 9219670"/>
              <a:gd name="connsiteY29" fmla="*/ 1084934 h 1084934"/>
              <a:gd name="connsiteX30" fmla="*/ 2129590 w 9219670"/>
              <a:gd name="connsiteY30" fmla="*/ 1084934 h 1084934"/>
              <a:gd name="connsiteX31" fmla="*/ 1625364 w 9219670"/>
              <a:gd name="connsiteY31" fmla="*/ 1084934 h 1084934"/>
              <a:gd name="connsiteX32" fmla="*/ 766818 w 9219670"/>
              <a:gd name="connsiteY32" fmla="*/ 1084934 h 1084934"/>
              <a:gd name="connsiteX33" fmla="*/ 180826 w 9219670"/>
              <a:gd name="connsiteY33" fmla="*/ 1084934 h 1084934"/>
              <a:gd name="connsiteX34" fmla="*/ 0 w 9219670"/>
              <a:gd name="connsiteY34" fmla="*/ 904108 h 1084934"/>
              <a:gd name="connsiteX35" fmla="*/ 0 w 9219670"/>
              <a:gd name="connsiteY35" fmla="*/ 556933 h 1084934"/>
              <a:gd name="connsiteX36" fmla="*/ 0 w 9219670"/>
              <a:gd name="connsiteY36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219670" h="1084934" fill="none" extrusionOk="0">
                <a:moveTo>
                  <a:pt x="0" y="180826"/>
                </a:moveTo>
                <a:cubicBezTo>
                  <a:pt x="-7741" y="91509"/>
                  <a:pt x="60023" y="13183"/>
                  <a:pt x="180826" y="0"/>
                </a:cubicBezTo>
                <a:cubicBezTo>
                  <a:pt x="411563" y="33654"/>
                  <a:pt x="601741" y="-28711"/>
                  <a:pt x="862212" y="0"/>
                </a:cubicBezTo>
                <a:cubicBezTo>
                  <a:pt x="1122683" y="28711"/>
                  <a:pt x="1243152" y="14035"/>
                  <a:pt x="1455018" y="0"/>
                </a:cubicBezTo>
                <a:cubicBezTo>
                  <a:pt x="1666884" y="-14035"/>
                  <a:pt x="1991380" y="-29435"/>
                  <a:pt x="2224984" y="0"/>
                </a:cubicBezTo>
                <a:cubicBezTo>
                  <a:pt x="2458588" y="29435"/>
                  <a:pt x="2679514" y="19545"/>
                  <a:pt x="3083530" y="0"/>
                </a:cubicBezTo>
                <a:cubicBezTo>
                  <a:pt x="3487546" y="-19545"/>
                  <a:pt x="3581245" y="18354"/>
                  <a:pt x="3853497" y="0"/>
                </a:cubicBezTo>
                <a:cubicBezTo>
                  <a:pt x="4125749" y="-18354"/>
                  <a:pt x="4340187" y="-29918"/>
                  <a:pt x="4623463" y="0"/>
                </a:cubicBezTo>
                <a:cubicBezTo>
                  <a:pt x="4906739" y="29918"/>
                  <a:pt x="4973682" y="-1752"/>
                  <a:pt x="5216269" y="0"/>
                </a:cubicBezTo>
                <a:cubicBezTo>
                  <a:pt x="5458856" y="1752"/>
                  <a:pt x="5731469" y="15333"/>
                  <a:pt x="6074815" y="0"/>
                </a:cubicBezTo>
                <a:cubicBezTo>
                  <a:pt x="6418161" y="-15333"/>
                  <a:pt x="6708978" y="-31160"/>
                  <a:pt x="6933361" y="0"/>
                </a:cubicBezTo>
                <a:cubicBezTo>
                  <a:pt x="7157744" y="31160"/>
                  <a:pt x="7200876" y="6924"/>
                  <a:pt x="7349007" y="0"/>
                </a:cubicBezTo>
                <a:cubicBezTo>
                  <a:pt x="7497138" y="-6924"/>
                  <a:pt x="7908281" y="-8171"/>
                  <a:pt x="8207553" y="0"/>
                </a:cubicBezTo>
                <a:cubicBezTo>
                  <a:pt x="8506825" y="8171"/>
                  <a:pt x="8683133" y="-8071"/>
                  <a:pt x="9038844" y="0"/>
                </a:cubicBezTo>
                <a:cubicBezTo>
                  <a:pt x="9147716" y="6207"/>
                  <a:pt x="9225610" y="83933"/>
                  <a:pt x="9219670" y="180826"/>
                </a:cubicBezTo>
                <a:cubicBezTo>
                  <a:pt x="9204546" y="279431"/>
                  <a:pt x="9215318" y="468732"/>
                  <a:pt x="9219670" y="556933"/>
                </a:cubicBezTo>
                <a:cubicBezTo>
                  <a:pt x="9224022" y="645134"/>
                  <a:pt x="9204623" y="808267"/>
                  <a:pt x="9219670" y="904108"/>
                </a:cubicBezTo>
                <a:cubicBezTo>
                  <a:pt x="9224242" y="1012926"/>
                  <a:pt x="9119495" y="1082600"/>
                  <a:pt x="9038844" y="1084934"/>
                </a:cubicBezTo>
                <a:cubicBezTo>
                  <a:pt x="8787517" y="1085242"/>
                  <a:pt x="8730387" y="1082744"/>
                  <a:pt x="8534618" y="1084934"/>
                </a:cubicBezTo>
                <a:cubicBezTo>
                  <a:pt x="8338849" y="1087124"/>
                  <a:pt x="8307579" y="1104143"/>
                  <a:pt x="8118973" y="1084934"/>
                </a:cubicBezTo>
                <a:cubicBezTo>
                  <a:pt x="7930367" y="1065725"/>
                  <a:pt x="7819649" y="1091484"/>
                  <a:pt x="7526167" y="1084934"/>
                </a:cubicBezTo>
                <a:cubicBezTo>
                  <a:pt x="7232685" y="1078384"/>
                  <a:pt x="7300930" y="1097551"/>
                  <a:pt x="7110522" y="1084934"/>
                </a:cubicBezTo>
                <a:cubicBezTo>
                  <a:pt x="6920114" y="1072317"/>
                  <a:pt x="6724605" y="1103796"/>
                  <a:pt x="6606296" y="1084934"/>
                </a:cubicBezTo>
                <a:cubicBezTo>
                  <a:pt x="6487987" y="1066072"/>
                  <a:pt x="6332355" y="1097924"/>
                  <a:pt x="6190651" y="1084934"/>
                </a:cubicBezTo>
                <a:cubicBezTo>
                  <a:pt x="6048947" y="1071944"/>
                  <a:pt x="5873402" y="1063977"/>
                  <a:pt x="5686425" y="1084934"/>
                </a:cubicBezTo>
                <a:cubicBezTo>
                  <a:pt x="5499448" y="1105891"/>
                  <a:pt x="5449933" y="1065774"/>
                  <a:pt x="5270779" y="1084934"/>
                </a:cubicBezTo>
                <a:cubicBezTo>
                  <a:pt x="5091625" y="1104094"/>
                  <a:pt x="4826909" y="1093913"/>
                  <a:pt x="4677974" y="1084934"/>
                </a:cubicBezTo>
                <a:cubicBezTo>
                  <a:pt x="4529039" y="1075955"/>
                  <a:pt x="4261898" y="1061256"/>
                  <a:pt x="3996588" y="1084934"/>
                </a:cubicBezTo>
                <a:cubicBezTo>
                  <a:pt x="3731278" y="1108612"/>
                  <a:pt x="3540086" y="1065553"/>
                  <a:pt x="3315202" y="1084934"/>
                </a:cubicBezTo>
                <a:cubicBezTo>
                  <a:pt x="3090318" y="1104315"/>
                  <a:pt x="2890320" y="1110382"/>
                  <a:pt x="2545235" y="1084934"/>
                </a:cubicBezTo>
                <a:cubicBezTo>
                  <a:pt x="2200150" y="1059486"/>
                  <a:pt x="2324211" y="1100567"/>
                  <a:pt x="2129590" y="1084934"/>
                </a:cubicBezTo>
                <a:cubicBezTo>
                  <a:pt x="1934969" y="1069301"/>
                  <a:pt x="1748920" y="1101370"/>
                  <a:pt x="1625364" y="1084934"/>
                </a:cubicBezTo>
                <a:cubicBezTo>
                  <a:pt x="1501808" y="1068498"/>
                  <a:pt x="988698" y="1078966"/>
                  <a:pt x="766818" y="1084934"/>
                </a:cubicBezTo>
                <a:cubicBezTo>
                  <a:pt x="544938" y="1090902"/>
                  <a:pt x="401710" y="1083640"/>
                  <a:pt x="180826" y="1084934"/>
                </a:cubicBezTo>
                <a:cubicBezTo>
                  <a:pt x="78342" y="1068505"/>
                  <a:pt x="13697" y="995283"/>
                  <a:pt x="0" y="904108"/>
                </a:cubicBezTo>
                <a:cubicBezTo>
                  <a:pt x="16066" y="797615"/>
                  <a:pt x="-5710" y="636956"/>
                  <a:pt x="0" y="556933"/>
                </a:cubicBezTo>
                <a:cubicBezTo>
                  <a:pt x="5710" y="476911"/>
                  <a:pt x="3683" y="315944"/>
                  <a:pt x="0" y="180826"/>
                </a:cubicBezTo>
                <a:close/>
              </a:path>
              <a:path w="9219670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322426" y="1888"/>
                  <a:pt x="564584" y="22290"/>
                  <a:pt x="862212" y="0"/>
                </a:cubicBezTo>
                <a:cubicBezTo>
                  <a:pt x="1159840" y="-22290"/>
                  <a:pt x="1360090" y="-8086"/>
                  <a:pt x="1720758" y="0"/>
                </a:cubicBezTo>
                <a:cubicBezTo>
                  <a:pt x="2081426" y="8086"/>
                  <a:pt x="2294339" y="21661"/>
                  <a:pt x="2579305" y="0"/>
                </a:cubicBezTo>
                <a:cubicBezTo>
                  <a:pt x="2864271" y="-21661"/>
                  <a:pt x="3038185" y="15518"/>
                  <a:pt x="3172111" y="0"/>
                </a:cubicBezTo>
                <a:cubicBezTo>
                  <a:pt x="3306037" y="-15518"/>
                  <a:pt x="3667759" y="28474"/>
                  <a:pt x="3942077" y="0"/>
                </a:cubicBezTo>
                <a:cubicBezTo>
                  <a:pt x="4216395" y="-28474"/>
                  <a:pt x="4599302" y="19124"/>
                  <a:pt x="4800623" y="0"/>
                </a:cubicBezTo>
                <a:cubicBezTo>
                  <a:pt x="5001944" y="-19124"/>
                  <a:pt x="5177744" y="2764"/>
                  <a:pt x="5393429" y="0"/>
                </a:cubicBezTo>
                <a:cubicBezTo>
                  <a:pt x="5609114" y="-2764"/>
                  <a:pt x="5844574" y="14608"/>
                  <a:pt x="6074815" y="0"/>
                </a:cubicBezTo>
                <a:cubicBezTo>
                  <a:pt x="6305056" y="-14608"/>
                  <a:pt x="6348724" y="589"/>
                  <a:pt x="6490460" y="0"/>
                </a:cubicBezTo>
                <a:cubicBezTo>
                  <a:pt x="6632197" y="-589"/>
                  <a:pt x="7062797" y="22175"/>
                  <a:pt x="7260427" y="0"/>
                </a:cubicBezTo>
                <a:cubicBezTo>
                  <a:pt x="7458057" y="-22175"/>
                  <a:pt x="7553110" y="5981"/>
                  <a:pt x="7676072" y="0"/>
                </a:cubicBezTo>
                <a:cubicBezTo>
                  <a:pt x="7799034" y="-5981"/>
                  <a:pt x="8007870" y="-9971"/>
                  <a:pt x="8268878" y="0"/>
                </a:cubicBezTo>
                <a:cubicBezTo>
                  <a:pt x="8529886" y="9971"/>
                  <a:pt x="8873498" y="5039"/>
                  <a:pt x="9038844" y="0"/>
                </a:cubicBezTo>
                <a:cubicBezTo>
                  <a:pt x="9127802" y="-5307"/>
                  <a:pt x="9213031" y="86837"/>
                  <a:pt x="9219670" y="180826"/>
                </a:cubicBezTo>
                <a:cubicBezTo>
                  <a:pt x="9219326" y="280721"/>
                  <a:pt x="9215626" y="384275"/>
                  <a:pt x="9219670" y="549700"/>
                </a:cubicBezTo>
                <a:cubicBezTo>
                  <a:pt x="9223714" y="715125"/>
                  <a:pt x="9218524" y="803047"/>
                  <a:pt x="9219670" y="904108"/>
                </a:cubicBezTo>
                <a:cubicBezTo>
                  <a:pt x="9220566" y="995840"/>
                  <a:pt x="9123995" y="1101916"/>
                  <a:pt x="9038844" y="1084934"/>
                </a:cubicBezTo>
                <a:cubicBezTo>
                  <a:pt x="8838541" y="1083049"/>
                  <a:pt x="8577399" y="1058769"/>
                  <a:pt x="8446038" y="1084934"/>
                </a:cubicBezTo>
                <a:cubicBezTo>
                  <a:pt x="8314677" y="1111099"/>
                  <a:pt x="8100156" y="1072768"/>
                  <a:pt x="7853232" y="1084934"/>
                </a:cubicBezTo>
                <a:cubicBezTo>
                  <a:pt x="7606308" y="1097100"/>
                  <a:pt x="7465915" y="1087655"/>
                  <a:pt x="7349007" y="1084934"/>
                </a:cubicBezTo>
                <a:cubicBezTo>
                  <a:pt x="7232099" y="1082213"/>
                  <a:pt x="6775927" y="1077388"/>
                  <a:pt x="6490460" y="1084934"/>
                </a:cubicBezTo>
                <a:cubicBezTo>
                  <a:pt x="6204993" y="1092480"/>
                  <a:pt x="6230303" y="1091742"/>
                  <a:pt x="5986235" y="1084934"/>
                </a:cubicBezTo>
                <a:cubicBezTo>
                  <a:pt x="5742167" y="1078126"/>
                  <a:pt x="5634965" y="1095479"/>
                  <a:pt x="5482009" y="1084934"/>
                </a:cubicBezTo>
                <a:cubicBezTo>
                  <a:pt x="5329053" y="1074389"/>
                  <a:pt x="5049431" y="1054857"/>
                  <a:pt x="4712043" y="1084934"/>
                </a:cubicBezTo>
                <a:cubicBezTo>
                  <a:pt x="4374655" y="1115011"/>
                  <a:pt x="4287905" y="1112999"/>
                  <a:pt x="3942077" y="1084934"/>
                </a:cubicBezTo>
                <a:cubicBezTo>
                  <a:pt x="3596249" y="1056869"/>
                  <a:pt x="3416638" y="1088677"/>
                  <a:pt x="3172111" y="1084934"/>
                </a:cubicBezTo>
                <a:cubicBezTo>
                  <a:pt x="2927584" y="1081191"/>
                  <a:pt x="2810907" y="1103402"/>
                  <a:pt x="2667885" y="1084934"/>
                </a:cubicBezTo>
                <a:cubicBezTo>
                  <a:pt x="2524863" y="1066466"/>
                  <a:pt x="2319030" y="1057515"/>
                  <a:pt x="1986499" y="1084934"/>
                </a:cubicBezTo>
                <a:cubicBezTo>
                  <a:pt x="1653968" y="1112353"/>
                  <a:pt x="1557900" y="1057385"/>
                  <a:pt x="1393693" y="1084934"/>
                </a:cubicBezTo>
                <a:cubicBezTo>
                  <a:pt x="1229486" y="1112483"/>
                  <a:pt x="1168099" y="1088213"/>
                  <a:pt x="978048" y="1084934"/>
                </a:cubicBezTo>
                <a:cubicBezTo>
                  <a:pt x="787998" y="1081655"/>
                  <a:pt x="461656" y="1113321"/>
                  <a:pt x="180826" y="1084934"/>
                </a:cubicBezTo>
                <a:cubicBezTo>
                  <a:pt x="85782" y="1068353"/>
                  <a:pt x="-4146" y="1006808"/>
                  <a:pt x="0" y="904108"/>
                </a:cubicBezTo>
                <a:cubicBezTo>
                  <a:pt x="-665" y="831103"/>
                  <a:pt x="10487" y="728828"/>
                  <a:pt x="0" y="556933"/>
                </a:cubicBezTo>
                <a:cubicBezTo>
                  <a:pt x="-10487" y="385038"/>
                  <a:pt x="3802" y="311034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شركة جنرال إلكتريك 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تواجه تحديات تشغيلية كبيرة في بعض قطاعاتها مثل الطاقة والنقل.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C05E6C-5D33-90CD-1384-60B70158261B}"/>
              </a:ext>
            </a:extLst>
          </p:cNvPr>
          <p:cNvSpPr/>
          <p:nvPr/>
        </p:nvSpPr>
        <p:spPr>
          <a:xfrm>
            <a:off x="1010862" y="4728916"/>
            <a:ext cx="9219670" cy="1084934"/>
          </a:xfrm>
          <a:custGeom>
            <a:avLst/>
            <a:gdLst>
              <a:gd name="connsiteX0" fmla="*/ 0 w 9219670"/>
              <a:gd name="connsiteY0" fmla="*/ 180826 h 1084934"/>
              <a:gd name="connsiteX1" fmla="*/ 180826 w 9219670"/>
              <a:gd name="connsiteY1" fmla="*/ 0 h 1084934"/>
              <a:gd name="connsiteX2" fmla="*/ 862212 w 9219670"/>
              <a:gd name="connsiteY2" fmla="*/ 0 h 1084934"/>
              <a:gd name="connsiteX3" fmla="*/ 1455018 w 9219670"/>
              <a:gd name="connsiteY3" fmla="*/ 0 h 1084934"/>
              <a:gd name="connsiteX4" fmla="*/ 2224984 w 9219670"/>
              <a:gd name="connsiteY4" fmla="*/ 0 h 1084934"/>
              <a:gd name="connsiteX5" fmla="*/ 3083530 w 9219670"/>
              <a:gd name="connsiteY5" fmla="*/ 0 h 1084934"/>
              <a:gd name="connsiteX6" fmla="*/ 3853497 w 9219670"/>
              <a:gd name="connsiteY6" fmla="*/ 0 h 1084934"/>
              <a:gd name="connsiteX7" fmla="*/ 4623463 w 9219670"/>
              <a:gd name="connsiteY7" fmla="*/ 0 h 1084934"/>
              <a:gd name="connsiteX8" fmla="*/ 5216269 w 9219670"/>
              <a:gd name="connsiteY8" fmla="*/ 0 h 1084934"/>
              <a:gd name="connsiteX9" fmla="*/ 6074815 w 9219670"/>
              <a:gd name="connsiteY9" fmla="*/ 0 h 1084934"/>
              <a:gd name="connsiteX10" fmla="*/ 6933361 w 9219670"/>
              <a:gd name="connsiteY10" fmla="*/ 0 h 1084934"/>
              <a:gd name="connsiteX11" fmla="*/ 7349007 w 9219670"/>
              <a:gd name="connsiteY11" fmla="*/ 0 h 1084934"/>
              <a:gd name="connsiteX12" fmla="*/ 8207553 w 9219670"/>
              <a:gd name="connsiteY12" fmla="*/ 0 h 1084934"/>
              <a:gd name="connsiteX13" fmla="*/ 9038844 w 9219670"/>
              <a:gd name="connsiteY13" fmla="*/ 0 h 1084934"/>
              <a:gd name="connsiteX14" fmla="*/ 9219670 w 9219670"/>
              <a:gd name="connsiteY14" fmla="*/ 180826 h 1084934"/>
              <a:gd name="connsiteX15" fmla="*/ 9219670 w 9219670"/>
              <a:gd name="connsiteY15" fmla="*/ 556933 h 1084934"/>
              <a:gd name="connsiteX16" fmla="*/ 9219670 w 9219670"/>
              <a:gd name="connsiteY16" fmla="*/ 904108 h 1084934"/>
              <a:gd name="connsiteX17" fmla="*/ 9038844 w 9219670"/>
              <a:gd name="connsiteY17" fmla="*/ 1084934 h 1084934"/>
              <a:gd name="connsiteX18" fmla="*/ 8534618 w 9219670"/>
              <a:gd name="connsiteY18" fmla="*/ 1084934 h 1084934"/>
              <a:gd name="connsiteX19" fmla="*/ 8118973 w 9219670"/>
              <a:gd name="connsiteY19" fmla="*/ 1084934 h 1084934"/>
              <a:gd name="connsiteX20" fmla="*/ 7526167 w 9219670"/>
              <a:gd name="connsiteY20" fmla="*/ 1084934 h 1084934"/>
              <a:gd name="connsiteX21" fmla="*/ 7110522 w 9219670"/>
              <a:gd name="connsiteY21" fmla="*/ 1084934 h 1084934"/>
              <a:gd name="connsiteX22" fmla="*/ 6606296 w 9219670"/>
              <a:gd name="connsiteY22" fmla="*/ 1084934 h 1084934"/>
              <a:gd name="connsiteX23" fmla="*/ 6190651 w 9219670"/>
              <a:gd name="connsiteY23" fmla="*/ 1084934 h 1084934"/>
              <a:gd name="connsiteX24" fmla="*/ 5686425 w 9219670"/>
              <a:gd name="connsiteY24" fmla="*/ 1084934 h 1084934"/>
              <a:gd name="connsiteX25" fmla="*/ 5270779 w 9219670"/>
              <a:gd name="connsiteY25" fmla="*/ 1084934 h 1084934"/>
              <a:gd name="connsiteX26" fmla="*/ 4677974 w 9219670"/>
              <a:gd name="connsiteY26" fmla="*/ 1084934 h 1084934"/>
              <a:gd name="connsiteX27" fmla="*/ 3996588 w 9219670"/>
              <a:gd name="connsiteY27" fmla="*/ 1084934 h 1084934"/>
              <a:gd name="connsiteX28" fmla="*/ 3315202 w 9219670"/>
              <a:gd name="connsiteY28" fmla="*/ 1084934 h 1084934"/>
              <a:gd name="connsiteX29" fmla="*/ 2545235 w 9219670"/>
              <a:gd name="connsiteY29" fmla="*/ 1084934 h 1084934"/>
              <a:gd name="connsiteX30" fmla="*/ 2129590 w 9219670"/>
              <a:gd name="connsiteY30" fmla="*/ 1084934 h 1084934"/>
              <a:gd name="connsiteX31" fmla="*/ 1625364 w 9219670"/>
              <a:gd name="connsiteY31" fmla="*/ 1084934 h 1084934"/>
              <a:gd name="connsiteX32" fmla="*/ 766818 w 9219670"/>
              <a:gd name="connsiteY32" fmla="*/ 1084934 h 1084934"/>
              <a:gd name="connsiteX33" fmla="*/ 180826 w 9219670"/>
              <a:gd name="connsiteY33" fmla="*/ 1084934 h 1084934"/>
              <a:gd name="connsiteX34" fmla="*/ 0 w 9219670"/>
              <a:gd name="connsiteY34" fmla="*/ 904108 h 1084934"/>
              <a:gd name="connsiteX35" fmla="*/ 0 w 9219670"/>
              <a:gd name="connsiteY35" fmla="*/ 556933 h 1084934"/>
              <a:gd name="connsiteX36" fmla="*/ 0 w 9219670"/>
              <a:gd name="connsiteY36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219670" h="1084934" fill="none" extrusionOk="0">
                <a:moveTo>
                  <a:pt x="0" y="180826"/>
                </a:moveTo>
                <a:cubicBezTo>
                  <a:pt x="-7741" y="91509"/>
                  <a:pt x="60023" y="13183"/>
                  <a:pt x="180826" y="0"/>
                </a:cubicBezTo>
                <a:cubicBezTo>
                  <a:pt x="411563" y="33654"/>
                  <a:pt x="601741" y="-28711"/>
                  <a:pt x="862212" y="0"/>
                </a:cubicBezTo>
                <a:cubicBezTo>
                  <a:pt x="1122683" y="28711"/>
                  <a:pt x="1243152" y="14035"/>
                  <a:pt x="1455018" y="0"/>
                </a:cubicBezTo>
                <a:cubicBezTo>
                  <a:pt x="1666884" y="-14035"/>
                  <a:pt x="1991380" y="-29435"/>
                  <a:pt x="2224984" y="0"/>
                </a:cubicBezTo>
                <a:cubicBezTo>
                  <a:pt x="2458588" y="29435"/>
                  <a:pt x="2679514" y="19545"/>
                  <a:pt x="3083530" y="0"/>
                </a:cubicBezTo>
                <a:cubicBezTo>
                  <a:pt x="3487546" y="-19545"/>
                  <a:pt x="3581245" y="18354"/>
                  <a:pt x="3853497" y="0"/>
                </a:cubicBezTo>
                <a:cubicBezTo>
                  <a:pt x="4125749" y="-18354"/>
                  <a:pt x="4340187" y="-29918"/>
                  <a:pt x="4623463" y="0"/>
                </a:cubicBezTo>
                <a:cubicBezTo>
                  <a:pt x="4906739" y="29918"/>
                  <a:pt x="4973682" y="-1752"/>
                  <a:pt x="5216269" y="0"/>
                </a:cubicBezTo>
                <a:cubicBezTo>
                  <a:pt x="5458856" y="1752"/>
                  <a:pt x="5731469" y="15333"/>
                  <a:pt x="6074815" y="0"/>
                </a:cubicBezTo>
                <a:cubicBezTo>
                  <a:pt x="6418161" y="-15333"/>
                  <a:pt x="6708978" y="-31160"/>
                  <a:pt x="6933361" y="0"/>
                </a:cubicBezTo>
                <a:cubicBezTo>
                  <a:pt x="7157744" y="31160"/>
                  <a:pt x="7200876" y="6924"/>
                  <a:pt x="7349007" y="0"/>
                </a:cubicBezTo>
                <a:cubicBezTo>
                  <a:pt x="7497138" y="-6924"/>
                  <a:pt x="7908281" y="-8171"/>
                  <a:pt x="8207553" y="0"/>
                </a:cubicBezTo>
                <a:cubicBezTo>
                  <a:pt x="8506825" y="8171"/>
                  <a:pt x="8683133" y="-8071"/>
                  <a:pt x="9038844" y="0"/>
                </a:cubicBezTo>
                <a:cubicBezTo>
                  <a:pt x="9147716" y="6207"/>
                  <a:pt x="9225610" y="83933"/>
                  <a:pt x="9219670" y="180826"/>
                </a:cubicBezTo>
                <a:cubicBezTo>
                  <a:pt x="9204546" y="279431"/>
                  <a:pt x="9215318" y="468732"/>
                  <a:pt x="9219670" y="556933"/>
                </a:cubicBezTo>
                <a:cubicBezTo>
                  <a:pt x="9224022" y="645134"/>
                  <a:pt x="9204623" y="808267"/>
                  <a:pt x="9219670" y="904108"/>
                </a:cubicBezTo>
                <a:cubicBezTo>
                  <a:pt x="9224242" y="1012926"/>
                  <a:pt x="9119495" y="1082600"/>
                  <a:pt x="9038844" y="1084934"/>
                </a:cubicBezTo>
                <a:cubicBezTo>
                  <a:pt x="8787517" y="1085242"/>
                  <a:pt x="8730387" y="1082744"/>
                  <a:pt x="8534618" y="1084934"/>
                </a:cubicBezTo>
                <a:cubicBezTo>
                  <a:pt x="8338849" y="1087124"/>
                  <a:pt x="8307579" y="1104143"/>
                  <a:pt x="8118973" y="1084934"/>
                </a:cubicBezTo>
                <a:cubicBezTo>
                  <a:pt x="7930367" y="1065725"/>
                  <a:pt x="7819649" y="1091484"/>
                  <a:pt x="7526167" y="1084934"/>
                </a:cubicBezTo>
                <a:cubicBezTo>
                  <a:pt x="7232685" y="1078384"/>
                  <a:pt x="7300930" y="1097551"/>
                  <a:pt x="7110522" y="1084934"/>
                </a:cubicBezTo>
                <a:cubicBezTo>
                  <a:pt x="6920114" y="1072317"/>
                  <a:pt x="6724605" y="1103796"/>
                  <a:pt x="6606296" y="1084934"/>
                </a:cubicBezTo>
                <a:cubicBezTo>
                  <a:pt x="6487987" y="1066072"/>
                  <a:pt x="6332355" y="1097924"/>
                  <a:pt x="6190651" y="1084934"/>
                </a:cubicBezTo>
                <a:cubicBezTo>
                  <a:pt x="6048947" y="1071944"/>
                  <a:pt x="5873402" y="1063977"/>
                  <a:pt x="5686425" y="1084934"/>
                </a:cubicBezTo>
                <a:cubicBezTo>
                  <a:pt x="5499448" y="1105891"/>
                  <a:pt x="5449933" y="1065774"/>
                  <a:pt x="5270779" y="1084934"/>
                </a:cubicBezTo>
                <a:cubicBezTo>
                  <a:pt x="5091625" y="1104094"/>
                  <a:pt x="4826909" y="1093913"/>
                  <a:pt x="4677974" y="1084934"/>
                </a:cubicBezTo>
                <a:cubicBezTo>
                  <a:pt x="4529039" y="1075955"/>
                  <a:pt x="4261898" y="1061256"/>
                  <a:pt x="3996588" y="1084934"/>
                </a:cubicBezTo>
                <a:cubicBezTo>
                  <a:pt x="3731278" y="1108612"/>
                  <a:pt x="3540086" y="1065553"/>
                  <a:pt x="3315202" y="1084934"/>
                </a:cubicBezTo>
                <a:cubicBezTo>
                  <a:pt x="3090318" y="1104315"/>
                  <a:pt x="2890320" y="1110382"/>
                  <a:pt x="2545235" y="1084934"/>
                </a:cubicBezTo>
                <a:cubicBezTo>
                  <a:pt x="2200150" y="1059486"/>
                  <a:pt x="2324211" y="1100567"/>
                  <a:pt x="2129590" y="1084934"/>
                </a:cubicBezTo>
                <a:cubicBezTo>
                  <a:pt x="1934969" y="1069301"/>
                  <a:pt x="1748920" y="1101370"/>
                  <a:pt x="1625364" y="1084934"/>
                </a:cubicBezTo>
                <a:cubicBezTo>
                  <a:pt x="1501808" y="1068498"/>
                  <a:pt x="988698" y="1078966"/>
                  <a:pt x="766818" y="1084934"/>
                </a:cubicBezTo>
                <a:cubicBezTo>
                  <a:pt x="544938" y="1090902"/>
                  <a:pt x="401710" y="1083640"/>
                  <a:pt x="180826" y="1084934"/>
                </a:cubicBezTo>
                <a:cubicBezTo>
                  <a:pt x="78342" y="1068505"/>
                  <a:pt x="13697" y="995283"/>
                  <a:pt x="0" y="904108"/>
                </a:cubicBezTo>
                <a:cubicBezTo>
                  <a:pt x="16066" y="797615"/>
                  <a:pt x="-5710" y="636956"/>
                  <a:pt x="0" y="556933"/>
                </a:cubicBezTo>
                <a:cubicBezTo>
                  <a:pt x="5710" y="476911"/>
                  <a:pt x="3683" y="315944"/>
                  <a:pt x="0" y="180826"/>
                </a:cubicBezTo>
                <a:close/>
              </a:path>
              <a:path w="9219670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322426" y="1888"/>
                  <a:pt x="564584" y="22290"/>
                  <a:pt x="862212" y="0"/>
                </a:cubicBezTo>
                <a:cubicBezTo>
                  <a:pt x="1159840" y="-22290"/>
                  <a:pt x="1360090" y="-8086"/>
                  <a:pt x="1720758" y="0"/>
                </a:cubicBezTo>
                <a:cubicBezTo>
                  <a:pt x="2081426" y="8086"/>
                  <a:pt x="2294339" y="21661"/>
                  <a:pt x="2579305" y="0"/>
                </a:cubicBezTo>
                <a:cubicBezTo>
                  <a:pt x="2864271" y="-21661"/>
                  <a:pt x="3038185" y="15518"/>
                  <a:pt x="3172111" y="0"/>
                </a:cubicBezTo>
                <a:cubicBezTo>
                  <a:pt x="3306037" y="-15518"/>
                  <a:pt x="3667759" y="28474"/>
                  <a:pt x="3942077" y="0"/>
                </a:cubicBezTo>
                <a:cubicBezTo>
                  <a:pt x="4216395" y="-28474"/>
                  <a:pt x="4599302" y="19124"/>
                  <a:pt x="4800623" y="0"/>
                </a:cubicBezTo>
                <a:cubicBezTo>
                  <a:pt x="5001944" y="-19124"/>
                  <a:pt x="5177744" y="2764"/>
                  <a:pt x="5393429" y="0"/>
                </a:cubicBezTo>
                <a:cubicBezTo>
                  <a:pt x="5609114" y="-2764"/>
                  <a:pt x="5844574" y="14608"/>
                  <a:pt x="6074815" y="0"/>
                </a:cubicBezTo>
                <a:cubicBezTo>
                  <a:pt x="6305056" y="-14608"/>
                  <a:pt x="6348724" y="589"/>
                  <a:pt x="6490460" y="0"/>
                </a:cubicBezTo>
                <a:cubicBezTo>
                  <a:pt x="6632197" y="-589"/>
                  <a:pt x="7062797" y="22175"/>
                  <a:pt x="7260427" y="0"/>
                </a:cubicBezTo>
                <a:cubicBezTo>
                  <a:pt x="7458057" y="-22175"/>
                  <a:pt x="7553110" y="5981"/>
                  <a:pt x="7676072" y="0"/>
                </a:cubicBezTo>
                <a:cubicBezTo>
                  <a:pt x="7799034" y="-5981"/>
                  <a:pt x="8007870" y="-9971"/>
                  <a:pt x="8268878" y="0"/>
                </a:cubicBezTo>
                <a:cubicBezTo>
                  <a:pt x="8529886" y="9971"/>
                  <a:pt x="8873498" y="5039"/>
                  <a:pt x="9038844" y="0"/>
                </a:cubicBezTo>
                <a:cubicBezTo>
                  <a:pt x="9127802" y="-5307"/>
                  <a:pt x="9213031" y="86837"/>
                  <a:pt x="9219670" y="180826"/>
                </a:cubicBezTo>
                <a:cubicBezTo>
                  <a:pt x="9219326" y="280721"/>
                  <a:pt x="9215626" y="384275"/>
                  <a:pt x="9219670" y="549700"/>
                </a:cubicBezTo>
                <a:cubicBezTo>
                  <a:pt x="9223714" y="715125"/>
                  <a:pt x="9218524" y="803047"/>
                  <a:pt x="9219670" y="904108"/>
                </a:cubicBezTo>
                <a:cubicBezTo>
                  <a:pt x="9220566" y="995840"/>
                  <a:pt x="9123995" y="1101916"/>
                  <a:pt x="9038844" y="1084934"/>
                </a:cubicBezTo>
                <a:cubicBezTo>
                  <a:pt x="8838541" y="1083049"/>
                  <a:pt x="8577399" y="1058769"/>
                  <a:pt x="8446038" y="1084934"/>
                </a:cubicBezTo>
                <a:cubicBezTo>
                  <a:pt x="8314677" y="1111099"/>
                  <a:pt x="8100156" y="1072768"/>
                  <a:pt x="7853232" y="1084934"/>
                </a:cubicBezTo>
                <a:cubicBezTo>
                  <a:pt x="7606308" y="1097100"/>
                  <a:pt x="7465915" y="1087655"/>
                  <a:pt x="7349007" y="1084934"/>
                </a:cubicBezTo>
                <a:cubicBezTo>
                  <a:pt x="7232099" y="1082213"/>
                  <a:pt x="6775927" y="1077388"/>
                  <a:pt x="6490460" y="1084934"/>
                </a:cubicBezTo>
                <a:cubicBezTo>
                  <a:pt x="6204993" y="1092480"/>
                  <a:pt x="6230303" y="1091742"/>
                  <a:pt x="5986235" y="1084934"/>
                </a:cubicBezTo>
                <a:cubicBezTo>
                  <a:pt x="5742167" y="1078126"/>
                  <a:pt x="5634965" y="1095479"/>
                  <a:pt x="5482009" y="1084934"/>
                </a:cubicBezTo>
                <a:cubicBezTo>
                  <a:pt x="5329053" y="1074389"/>
                  <a:pt x="5049431" y="1054857"/>
                  <a:pt x="4712043" y="1084934"/>
                </a:cubicBezTo>
                <a:cubicBezTo>
                  <a:pt x="4374655" y="1115011"/>
                  <a:pt x="4287905" y="1112999"/>
                  <a:pt x="3942077" y="1084934"/>
                </a:cubicBezTo>
                <a:cubicBezTo>
                  <a:pt x="3596249" y="1056869"/>
                  <a:pt x="3416638" y="1088677"/>
                  <a:pt x="3172111" y="1084934"/>
                </a:cubicBezTo>
                <a:cubicBezTo>
                  <a:pt x="2927584" y="1081191"/>
                  <a:pt x="2810907" y="1103402"/>
                  <a:pt x="2667885" y="1084934"/>
                </a:cubicBezTo>
                <a:cubicBezTo>
                  <a:pt x="2524863" y="1066466"/>
                  <a:pt x="2319030" y="1057515"/>
                  <a:pt x="1986499" y="1084934"/>
                </a:cubicBezTo>
                <a:cubicBezTo>
                  <a:pt x="1653968" y="1112353"/>
                  <a:pt x="1557900" y="1057385"/>
                  <a:pt x="1393693" y="1084934"/>
                </a:cubicBezTo>
                <a:cubicBezTo>
                  <a:pt x="1229486" y="1112483"/>
                  <a:pt x="1168099" y="1088213"/>
                  <a:pt x="978048" y="1084934"/>
                </a:cubicBezTo>
                <a:cubicBezTo>
                  <a:pt x="787998" y="1081655"/>
                  <a:pt x="461656" y="1113321"/>
                  <a:pt x="180826" y="1084934"/>
                </a:cubicBezTo>
                <a:cubicBezTo>
                  <a:pt x="85782" y="1068353"/>
                  <a:pt x="-4146" y="1006808"/>
                  <a:pt x="0" y="904108"/>
                </a:cubicBezTo>
                <a:cubicBezTo>
                  <a:pt x="-665" y="831103"/>
                  <a:pt x="10487" y="728828"/>
                  <a:pt x="0" y="556933"/>
                </a:cubicBezTo>
                <a:cubicBezTo>
                  <a:pt x="-10487" y="385038"/>
                  <a:pt x="3802" y="311034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سلاسل التوريد واستيراد المواد الخام من الصين =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لو توقف</a:t>
            </a:r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سيكون سلبي جدا للشركة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22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67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endParaRPr lang="en-US" sz="8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60201" y="85104"/>
            <a:ext cx="2540663" cy="399590"/>
          </a:xfrm>
          <a:custGeom>
            <a:avLst/>
            <a:gdLst>
              <a:gd name="connsiteX0" fmla="*/ 0 w 2540663"/>
              <a:gd name="connsiteY0" fmla="*/ 66600 h 399590"/>
              <a:gd name="connsiteX1" fmla="*/ 66600 w 2540663"/>
              <a:gd name="connsiteY1" fmla="*/ 0 h 399590"/>
              <a:gd name="connsiteX2" fmla="*/ 668466 w 2540663"/>
              <a:gd name="connsiteY2" fmla="*/ 0 h 399590"/>
              <a:gd name="connsiteX3" fmla="*/ 1318481 w 2540663"/>
              <a:gd name="connsiteY3" fmla="*/ 0 h 399590"/>
              <a:gd name="connsiteX4" fmla="*/ 2474063 w 2540663"/>
              <a:gd name="connsiteY4" fmla="*/ 0 h 399590"/>
              <a:gd name="connsiteX5" fmla="*/ 2540663 w 2540663"/>
              <a:gd name="connsiteY5" fmla="*/ 66600 h 399590"/>
              <a:gd name="connsiteX6" fmla="*/ 2540663 w 2540663"/>
              <a:gd name="connsiteY6" fmla="*/ 332990 h 399590"/>
              <a:gd name="connsiteX7" fmla="*/ 2474063 w 2540663"/>
              <a:gd name="connsiteY7" fmla="*/ 399590 h 399590"/>
              <a:gd name="connsiteX8" fmla="*/ 1848123 w 2540663"/>
              <a:gd name="connsiteY8" fmla="*/ 399590 h 399590"/>
              <a:gd name="connsiteX9" fmla="*/ 1222182 w 2540663"/>
              <a:gd name="connsiteY9" fmla="*/ 399590 h 399590"/>
              <a:gd name="connsiteX10" fmla="*/ 692540 w 2540663"/>
              <a:gd name="connsiteY10" fmla="*/ 399590 h 399590"/>
              <a:gd name="connsiteX11" fmla="*/ 66600 w 2540663"/>
              <a:gd name="connsiteY11" fmla="*/ 399590 h 399590"/>
              <a:gd name="connsiteX12" fmla="*/ 0 w 2540663"/>
              <a:gd name="connsiteY12" fmla="*/ 332990 h 399590"/>
              <a:gd name="connsiteX13" fmla="*/ 0 w 254066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066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7109" y="16819"/>
                  <a:pt x="536609" y="-4519"/>
                  <a:pt x="668466" y="0"/>
                </a:cubicBezTo>
                <a:cubicBezTo>
                  <a:pt x="800323" y="4519"/>
                  <a:pt x="1135891" y="-9359"/>
                  <a:pt x="1318481" y="0"/>
                </a:cubicBezTo>
                <a:cubicBezTo>
                  <a:pt x="1501072" y="9359"/>
                  <a:pt x="2238207" y="-46381"/>
                  <a:pt x="2474063" y="0"/>
                </a:cubicBezTo>
                <a:cubicBezTo>
                  <a:pt x="2508301" y="3418"/>
                  <a:pt x="2540417" y="25716"/>
                  <a:pt x="2540663" y="66600"/>
                </a:cubicBezTo>
                <a:cubicBezTo>
                  <a:pt x="2541281" y="163177"/>
                  <a:pt x="2546614" y="233743"/>
                  <a:pt x="2540663" y="332990"/>
                </a:cubicBezTo>
                <a:cubicBezTo>
                  <a:pt x="2534506" y="368193"/>
                  <a:pt x="2510027" y="398983"/>
                  <a:pt x="2474063" y="399590"/>
                </a:cubicBezTo>
                <a:cubicBezTo>
                  <a:pt x="2284937" y="381399"/>
                  <a:pt x="2107224" y="368617"/>
                  <a:pt x="1848123" y="399590"/>
                </a:cubicBezTo>
                <a:cubicBezTo>
                  <a:pt x="1589022" y="430563"/>
                  <a:pt x="1506009" y="378428"/>
                  <a:pt x="1222182" y="399590"/>
                </a:cubicBezTo>
                <a:cubicBezTo>
                  <a:pt x="938355" y="420752"/>
                  <a:pt x="936796" y="403369"/>
                  <a:pt x="692540" y="399590"/>
                </a:cubicBezTo>
                <a:cubicBezTo>
                  <a:pt x="448284" y="395811"/>
                  <a:pt x="283335" y="42203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 اللتي تتعرض لها الشركات</a:t>
            </a:r>
            <a:endParaRPr lang="en-US"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2642110" y="484694"/>
            <a:ext cx="5926021" cy="399590"/>
          </a:xfrm>
          <a:prstGeom prst="roundRect">
            <a:avLst/>
          </a:pr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قبل شراء الأسهم, يجب معرفة المخاطر المعرض لها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8633958" y="1225447"/>
            <a:ext cx="3335952" cy="1146575"/>
          </a:xfrm>
          <a:custGeom>
            <a:avLst/>
            <a:gdLst>
              <a:gd name="connsiteX0" fmla="*/ 0 w 3335952"/>
              <a:gd name="connsiteY0" fmla="*/ 191100 h 1146575"/>
              <a:gd name="connsiteX1" fmla="*/ 191100 w 3335952"/>
              <a:gd name="connsiteY1" fmla="*/ 0 h 1146575"/>
              <a:gd name="connsiteX2" fmla="*/ 3144852 w 3335952"/>
              <a:gd name="connsiteY2" fmla="*/ 0 h 1146575"/>
              <a:gd name="connsiteX3" fmla="*/ 3335952 w 3335952"/>
              <a:gd name="connsiteY3" fmla="*/ 191100 h 1146575"/>
              <a:gd name="connsiteX4" fmla="*/ 3335952 w 3335952"/>
              <a:gd name="connsiteY4" fmla="*/ 955475 h 1146575"/>
              <a:gd name="connsiteX5" fmla="*/ 3144852 w 3335952"/>
              <a:gd name="connsiteY5" fmla="*/ 1146575 h 1146575"/>
              <a:gd name="connsiteX6" fmla="*/ 191100 w 3335952"/>
              <a:gd name="connsiteY6" fmla="*/ 1146575 h 1146575"/>
              <a:gd name="connsiteX7" fmla="*/ 0 w 3335952"/>
              <a:gd name="connsiteY7" fmla="*/ 955475 h 1146575"/>
              <a:gd name="connsiteX8" fmla="*/ 0 w 3335952"/>
              <a:gd name="connsiteY8" fmla="*/ 191100 h 114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5952" h="1146575" fill="none" extrusionOk="0">
                <a:moveTo>
                  <a:pt x="0" y="191100"/>
                </a:moveTo>
                <a:cubicBezTo>
                  <a:pt x="-1584" y="83521"/>
                  <a:pt x="96215" y="10562"/>
                  <a:pt x="191100" y="0"/>
                </a:cubicBezTo>
                <a:cubicBezTo>
                  <a:pt x="1487921" y="88653"/>
                  <a:pt x="2595131" y="-96254"/>
                  <a:pt x="3144852" y="0"/>
                </a:cubicBezTo>
                <a:cubicBezTo>
                  <a:pt x="3252757" y="853"/>
                  <a:pt x="3332795" y="81139"/>
                  <a:pt x="3335952" y="191100"/>
                </a:cubicBezTo>
                <a:cubicBezTo>
                  <a:pt x="3317079" y="560509"/>
                  <a:pt x="3331695" y="766496"/>
                  <a:pt x="3335952" y="955475"/>
                </a:cubicBezTo>
                <a:cubicBezTo>
                  <a:pt x="3348006" y="1047644"/>
                  <a:pt x="3251958" y="1144387"/>
                  <a:pt x="3144852" y="1146575"/>
                </a:cubicBezTo>
                <a:cubicBezTo>
                  <a:pt x="2370115" y="1028469"/>
                  <a:pt x="764557" y="1087194"/>
                  <a:pt x="191100" y="1146575"/>
                </a:cubicBezTo>
                <a:cubicBezTo>
                  <a:pt x="82198" y="1140344"/>
                  <a:pt x="-4927" y="1062974"/>
                  <a:pt x="0" y="955475"/>
                </a:cubicBezTo>
                <a:cubicBezTo>
                  <a:pt x="32207" y="815709"/>
                  <a:pt x="-20840" y="300000"/>
                  <a:pt x="0" y="191100"/>
                </a:cubicBezTo>
                <a:close/>
              </a:path>
              <a:path w="3335952" h="1146575" stroke="0" extrusionOk="0">
                <a:moveTo>
                  <a:pt x="0" y="191100"/>
                </a:moveTo>
                <a:cubicBezTo>
                  <a:pt x="-2109" y="84079"/>
                  <a:pt x="84608" y="-2859"/>
                  <a:pt x="191100" y="0"/>
                </a:cubicBezTo>
                <a:cubicBezTo>
                  <a:pt x="972690" y="91032"/>
                  <a:pt x="1679845" y="-98902"/>
                  <a:pt x="3144852" y="0"/>
                </a:cubicBezTo>
                <a:cubicBezTo>
                  <a:pt x="3268333" y="6977"/>
                  <a:pt x="3353807" y="93040"/>
                  <a:pt x="3335952" y="191100"/>
                </a:cubicBezTo>
                <a:cubicBezTo>
                  <a:pt x="3318198" y="522822"/>
                  <a:pt x="3319552" y="645845"/>
                  <a:pt x="3335952" y="955475"/>
                </a:cubicBezTo>
                <a:cubicBezTo>
                  <a:pt x="3339938" y="1069282"/>
                  <a:pt x="3252606" y="1146877"/>
                  <a:pt x="3144852" y="1146575"/>
                </a:cubicBezTo>
                <a:cubicBezTo>
                  <a:pt x="2368788" y="1013064"/>
                  <a:pt x="1054104" y="1178889"/>
                  <a:pt x="191100" y="1146575"/>
                </a:cubicBezTo>
                <a:cubicBezTo>
                  <a:pt x="83244" y="1139706"/>
                  <a:pt x="-5387" y="1057688"/>
                  <a:pt x="0" y="955475"/>
                </a:cubicBezTo>
                <a:cubicBezTo>
                  <a:pt x="-51599" y="626712"/>
                  <a:pt x="-58587" y="341899"/>
                  <a:pt x="0" y="191100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55941718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المخاطر القانونية والتنظيمية </a:t>
            </a:r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Legal and Regulatory Risk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877640" y="1287089"/>
            <a:ext cx="4898244" cy="1084934"/>
          </a:xfrm>
          <a:custGeom>
            <a:avLst/>
            <a:gdLst>
              <a:gd name="connsiteX0" fmla="*/ 0 w 4898244"/>
              <a:gd name="connsiteY0" fmla="*/ 180826 h 1084934"/>
              <a:gd name="connsiteX1" fmla="*/ 180826 w 4898244"/>
              <a:gd name="connsiteY1" fmla="*/ 0 h 1084934"/>
              <a:gd name="connsiteX2" fmla="*/ 919642 w 4898244"/>
              <a:gd name="connsiteY2" fmla="*/ 0 h 1084934"/>
              <a:gd name="connsiteX3" fmla="*/ 1613093 w 4898244"/>
              <a:gd name="connsiteY3" fmla="*/ 0 h 1084934"/>
              <a:gd name="connsiteX4" fmla="*/ 2306543 w 4898244"/>
              <a:gd name="connsiteY4" fmla="*/ 0 h 1084934"/>
              <a:gd name="connsiteX5" fmla="*/ 2863896 w 4898244"/>
              <a:gd name="connsiteY5" fmla="*/ 0 h 1084934"/>
              <a:gd name="connsiteX6" fmla="*/ 3511981 w 4898244"/>
              <a:gd name="connsiteY6" fmla="*/ 0 h 1084934"/>
              <a:gd name="connsiteX7" fmla="*/ 4114699 w 4898244"/>
              <a:gd name="connsiteY7" fmla="*/ 0 h 1084934"/>
              <a:gd name="connsiteX8" fmla="*/ 4717418 w 4898244"/>
              <a:gd name="connsiteY8" fmla="*/ 0 h 1084934"/>
              <a:gd name="connsiteX9" fmla="*/ 4898244 w 4898244"/>
              <a:gd name="connsiteY9" fmla="*/ 180826 h 1084934"/>
              <a:gd name="connsiteX10" fmla="*/ 4898244 w 4898244"/>
              <a:gd name="connsiteY10" fmla="*/ 556933 h 1084934"/>
              <a:gd name="connsiteX11" fmla="*/ 4898244 w 4898244"/>
              <a:gd name="connsiteY11" fmla="*/ 904108 h 1084934"/>
              <a:gd name="connsiteX12" fmla="*/ 4717418 w 4898244"/>
              <a:gd name="connsiteY12" fmla="*/ 1084934 h 1084934"/>
              <a:gd name="connsiteX13" fmla="*/ 4114699 w 4898244"/>
              <a:gd name="connsiteY13" fmla="*/ 1084934 h 1084934"/>
              <a:gd name="connsiteX14" fmla="*/ 3511981 w 4898244"/>
              <a:gd name="connsiteY14" fmla="*/ 1084934 h 1084934"/>
              <a:gd name="connsiteX15" fmla="*/ 2909262 w 4898244"/>
              <a:gd name="connsiteY15" fmla="*/ 1084934 h 1084934"/>
              <a:gd name="connsiteX16" fmla="*/ 2215812 w 4898244"/>
              <a:gd name="connsiteY16" fmla="*/ 1084934 h 1084934"/>
              <a:gd name="connsiteX17" fmla="*/ 1476995 w 4898244"/>
              <a:gd name="connsiteY17" fmla="*/ 1084934 h 1084934"/>
              <a:gd name="connsiteX18" fmla="*/ 783545 w 4898244"/>
              <a:gd name="connsiteY18" fmla="*/ 1084934 h 1084934"/>
              <a:gd name="connsiteX19" fmla="*/ 180826 w 4898244"/>
              <a:gd name="connsiteY19" fmla="*/ 1084934 h 1084934"/>
              <a:gd name="connsiteX20" fmla="*/ 0 w 4898244"/>
              <a:gd name="connsiteY20" fmla="*/ 904108 h 1084934"/>
              <a:gd name="connsiteX21" fmla="*/ 0 w 4898244"/>
              <a:gd name="connsiteY21" fmla="*/ 528001 h 1084934"/>
              <a:gd name="connsiteX22" fmla="*/ 0 w 4898244"/>
              <a:gd name="connsiteY22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98244" h="1084934" fill="none" extrusionOk="0">
                <a:moveTo>
                  <a:pt x="0" y="180826"/>
                </a:moveTo>
                <a:cubicBezTo>
                  <a:pt x="-8291" y="92627"/>
                  <a:pt x="96850" y="-1929"/>
                  <a:pt x="180826" y="0"/>
                </a:cubicBezTo>
                <a:cubicBezTo>
                  <a:pt x="374232" y="-34749"/>
                  <a:pt x="573003" y="34757"/>
                  <a:pt x="919642" y="0"/>
                </a:cubicBezTo>
                <a:cubicBezTo>
                  <a:pt x="1266281" y="-34757"/>
                  <a:pt x="1400349" y="1711"/>
                  <a:pt x="1613093" y="0"/>
                </a:cubicBezTo>
                <a:cubicBezTo>
                  <a:pt x="1825837" y="-1711"/>
                  <a:pt x="2082622" y="34660"/>
                  <a:pt x="2306543" y="0"/>
                </a:cubicBezTo>
                <a:cubicBezTo>
                  <a:pt x="2530464" y="-34660"/>
                  <a:pt x="2648420" y="2155"/>
                  <a:pt x="2863896" y="0"/>
                </a:cubicBezTo>
                <a:cubicBezTo>
                  <a:pt x="3079372" y="-2155"/>
                  <a:pt x="3274500" y="-31568"/>
                  <a:pt x="3511981" y="0"/>
                </a:cubicBezTo>
                <a:cubicBezTo>
                  <a:pt x="3749463" y="31568"/>
                  <a:pt x="3844758" y="-22130"/>
                  <a:pt x="4114699" y="0"/>
                </a:cubicBezTo>
                <a:cubicBezTo>
                  <a:pt x="4384640" y="22130"/>
                  <a:pt x="4534298" y="-18506"/>
                  <a:pt x="4717418" y="0"/>
                </a:cubicBezTo>
                <a:cubicBezTo>
                  <a:pt x="4808681" y="9124"/>
                  <a:pt x="4905815" y="82025"/>
                  <a:pt x="4898244" y="180826"/>
                </a:cubicBezTo>
                <a:cubicBezTo>
                  <a:pt x="4893494" y="366636"/>
                  <a:pt x="4903835" y="449196"/>
                  <a:pt x="4898244" y="556933"/>
                </a:cubicBezTo>
                <a:cubicBezTo>
                  <a:pt x="4892653" y="664670"/>
                  <a:pt x="4887757" y="732213"/>
                  <a:pt x="4898244" y="904108"/>
                </a:cubicBezTo>
                <a:cubicBezTo>
                  <a:pt x="4898833" y="998297"/>
                  <a:pt x="4814386" y="1085859"/>
                  <a:pt x="4717418" y="1084934"/>
                </a:cubicBezTo>
                <a:cubicBezTo>
                  <a:pt x="4487608" y="1067758"/>
                  <a:pt x="4255536" y="1080111"/>
                  <a:pt x="4114699" y="1084934"/>
                </a:cubicBezTo>
                <a:cubicBezTo>
                  <a:pt x="3973862" y="1089757"/>
                  <a:pt x="3692891" y="1106025"/>
                  <a:pt x="3511981" y="1084934"/>
                </a:cubicBezTo>
                <a:cubicBezTo>
                  <a:pt x="3331071" y="1063843"/>
                  <a:pt x="3194037" y="1106372"/>
                  <a:pt x="2909262" y="1084934"/>
                </a:cubicBezTo>
                <a:cubicBezTo>
                  <a:pt x="2624487" y="1063496"/>
                  <a:pt x="2415552" y="1103833"/>
                  <a:pt x="2215812" y="1084934"/>
                </a:cubicBezTo>
                <a:cubicBezTo>
                  <a:pt x="2016072" y="1066036"/>
                  <a:pt x="1833239" y="1088321"/>
                  <a:pt x="1476995" y="1084934"/>
                </a:cubicBezTo>
                <a:cubicBezTo>
                  <a:pt x="1120751" y="1081547"/>
                  <a:pt x="1030443" y="1091820"/>
                  <a:pt x="783545" y="1084934"/>
                </a:cubicBezTo>
                <a:cubicBezTo>
                  <a:pt x="536647" y="1078049"/>
                  <a:pt x="433694" y="1079184"/>
                  <a:pt x="180826" y="1084934"/>
                </a:cubicBezTo>
                <a:cubicBezTo>
                  <a:pt x="83645" y="1081342"/>
                  <a:pt x="-14259" y="1002643"/>
                  <a:pt x="0" y="904108"/>
                </a:cubicBezTo>
                <a:cubicBezTo>
                  <a:pt x="7659" y="787599"/>
                  <a:pt x="1724" y="608904"/>
                  <a:pt x="0" y="528001"/>
                </a:cubicBezTo>
                <a:cubicBezTo>
                  <a:pt x="-1724" y="447098"/>
                  <a:pt x="-3038" y="285055"/>
                  <a:pt x="0" y="180826"/>
                </a:cubicBezTo>
                <a:close/>
              </a:path>
              <a:path w="4898244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461792" y="4725"/>
                  <a:pt x="694793" y="-13075"/>
                  <a:pt x="828911" y="0"/>
                </a:cubicBezTo>
                <a:cubicBezTo>
                  <a:pt x="963029" y="13075"/>
                  <a:pt x="1213978" y="11465"/>
                  <a:pt x="1567727" y="0"/>
                </a:cubicBezTo>
                <a:cubicBezTo>
                  <a:pt x="1921476" y="-11465"/>
                  <a:pt x="1954644" y="16622"/>
                  <a:pt x="2306543" y="0"/>
                </a:cubicBezTo>
                <a:cubicBezTo>
                  <a:pt x="2658442" y="-16622"/>
                  <a:pt x="2712083" y="1672"/>
                  <a:pt x="2909262" y="0"/>
                </a:cubicBezTo>
                <a:cubicBezTo>
                  <a:pt x="3106441" y="-1672"/>
                  <a:pt x="3406162" y="27564"/>
                  <a:pt x="3602713" y="0"/>
                </a:cubicBezTo>
                <a:cubicBezTo>
                  <a:pt x="3799264" y="-27564"/>
                  <a:pt x="4319502" y="3735"/>
                  <a:pt x="4717418" y="0"/>
                </a:cubicBezTo>
                <a:cubicBezTo>
                  <a:pt x="4803197" y="-3613"/>
                  <a:pt x="4889640" y="74580"/>
                  <a:pt x="4898244" y="180826"/>
                </a:cubicBezTo>
                <a:cubicBezTo>
                  <a:pt x="4904604" y="351197"/>
                  <a:pt x="4883080" y="443843"/>
                  <a:pt x="4898244" y="549700"/>
                </a:cubicBezTo>
                <a:cubicBezTo>
                  <a:pt x="4913408" y="655557"/>
                  <a:pt x="4903911" y="777315"/>
                  <a:pt x="4898244" y="904108"/>
                </a:cubicBezTo>
                <a:cubicBezTo>
                  <a:pt x="4898194" y="983957"/>
                  <a:pt x="4803856" y="1079396"/>
                  <a:pt x="4717418" y="1084934"/>
                </a:cubicBezTo>
                <a:cubicBezTo>
                  <a:pt x="4596772" y="1103322"/>
                  <a:pt x="4348058" y="1085157"/>
                  <a:pt x="4205431" y="1084934"/>
                </a:cubicBezTo>
                <a:cubicBezTo>
                  <a:pt x="4062804" y="1084711"/>
                  <a:pt x="3859983" y="1060982"/>
                  <a:pt x="3557347" y="1084934"/>
                </a:cubicBezTo>
                <a:cubicBezTo>
                  <a:pt x="3254711" y="1108886"/>
                  <a:pt x="3120517" y="1106454"/>
                  <a:pt x="2818530" y="1084934"/>
                </a:cubicBezTo>
                <a:cubicBezTo>
                  <a:pt x="2516543" y="1063414"/>
                  <a:pt x="2419116" y="1100393"/>
                  <a:pt x="2261177" y="1084934"/>
                </a:cubicBezTo>
                <a:cubicBezTo>
                  <a:pt x="2103238" y="1069475"/>
                  <a:pt x="1747432" y="1117877"/>
                  <a:pt x="1567727" y="1084934"/>
                </a:cubicBezTo>
                <a:cubicBezTo>
                  <a:pt x="1388022" y="1051992"/>
                  <a:pt x="1112003" y="1103783"/>
                  <a:pt x="874276" y="1084934"/>
                </a:cubicBezTo>
                <a:cubicBezTo>
                  <a:pt x="636549" y="1066085"/>
                  <a:pt x="372137" y="1117254"/>
                  <a:pt x="180826" y="1084934"/>
                </a:cubicBezTo>
                <a:cubicBezTo>
                  <a:pt x="56626" y="1082546"/>
                  <a:pt x="12897" y="997635"/>
                  <a:pt x="0" y="904108"/>
                </a:cubicBezTo>
                <a:cubicBezTo>
                  <a:pt x="-1182" y="818657"/>
                  <a:pt x="-9831" y="655344"/>
                  <a:pt x="0" y="556933"/>
                </a:cubicBezTo>
                <a:cubicBezTo>
                  <a:pt x="9831" y="458523"/>
                  <a:pt x="-650" y="270132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مثلة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تأثر قطاع الرعاية الصحية بالتشريعات الجديدة.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FAD879-84E6-9431-34B5-3D729C14F1BE}"/>
              </a:ext>
            </a:extLst>
          </p:cNvPr>
          <p:cNvSpPr/>
          <p:nvPr/>
        </p:nvSpPr>
        <p:spPr>
          <a:xfrm>
            <a:off x="6034916" y="1287088"/>
            <a:ext cx="2533215" cy="1511529"/>
          </a:xfrm>
          <a:custGeom>
            <a:avLst/>
            <a:gdLst>
              <a:gd name="connsiteX0" fmla="*/ 0 w 2533215"/>
              <a:gd name="connsiteY0" fmla="*/ 251927 h 1511529"/>
              <a:gd name="connsiteX1" fmla="*/ 251927 w 2533215"/>
              <a:gd name="connsiteY1" fmla="*/ 0 h 1511529"/>
              <a:gd name="connsiteX2" fmla="*/ 908087 w 2533215"/>
              <a:gd name="connsiteY2" fmla="*/ 0 h 1511529"/>
              <a:gd name="connsiteX3" fmla="*/ 1604834 w 2533215"/>
              <a:gd name="connsiteY3" fmla="*/ 0 h 1511529"/>
              <a:gd name="connsiteX4" fmla="*/ 2281288 w 2533215"/>
              <a:gd name="connsiteY4" fmla="*/ 0 h 1511529"/>
              <a:gd name="connsiteX5" fmla="*/ 2533215 w 2533215"/>
              <a:gd name="connsiteY5" fmla="*/ 251927 h 1511529"/>
              <a:gd name="connsiteX6" fmla="*/ 2533215 w 2533215"/>
              <a:gd name="connsiteY6" fmla="*/ 755765 h 1511529"/>
              <a:gd name="connsiteX7" fmla="*/ 2533215 w 2533215"/>
              <a:gd name="connsiteY7" fmla="*/ 1259602 h 1511529"/>
              <a:gd name="connsiteX8" fmla="*/ 2281288 w 2533215"/>
              <a:gd name="connsiteY8" fmla="*/ 1511529 h 1511529"/>
              <a:gd name="connsiteX9" fmla="*/ 1645422 w 2533215"/>
              <a:gd name="connsiteY9" fmla="*/ 1511529 h 1511529"/>
              <a:gd name="connsiteX10" fmla="*/ 1009555 w 2533215"/>
              <a:gd name="connsiteY10" fmla="*/ 1511529 h 1511529"/>
              <a:gd name="connsiteX11" fmla="*/ 251927 w 2533215"/>
              <a:gd name="connsiteY11" fmla="*/ 1511529 h 1511529"/>
              <a:gd name="connsiteX12" fmla="*/ 0 w 2533215"/>
              <a:gd name="connsiteY12" fmla="*/ 1259602 h 1511529"/>
              <a:gd name="connsiteX13" fmla="*/ 0 w 2533215"/>
              <a:gd name="connsiteY13" fmla="*/ 765841 h 1511529"/>
              <a:gd name="connsiteX14" fmla="*/ 0 w 2533215"/>
              <a:gd name="connsiteY14" fmla="*/ 251927 h 151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3215" h="1511529" fill="none" extrusionOk="0">
                <a:moveTo>
                  <a:pt x="0" y="251927"/>
                </a:moveTo>
                <a:cubicBezTo>
                  <a:pt x="4070" y="85463"/>
                  <a:pt x="130530" y="4558"/>
                  <a:pt x="251927" y="0"/>
                </a:cubicBezTo>
                <a:cubicBezTo>
                  <a:pt x="488085" y="10093"/>
                  <a:pt x="721655" y="29266"/>
                  <a:pt x="908087" y="0"/>
                </a:cubicBezTo>
                <a:cubicBezTo>
                  <a:pt x="1094519" y="-29266"/>
                  <a:pt x="1296953" y="24022"/>
                  <a:pt x="1604834" y="0"/>
                </a:cubicBezTo>
                <a:cubicBezTo>
                  <a:pt x="1912715" y="-24022"/>
                  <a:pt x="2088484" y="10607"/>
                  <a:pt x="2281288" y="0"/>
                </a:cubicBezTo>
                <a:cubicBezTo>
                  <a:pt x="2426712" y="3097"/>
                  <a:pt x="2534118" y="127322"/>
                  <a:pt x="2533215" y="251927"/>
                </a:cubicBezTo>
                <a:cubicBezTo>
                  <a:pt x="2547530" y="477160"/>
                  <a:pt x="2537925" y="591566"/>
                  <a:pt x="2533215" y="755765"/>
                </a:cubicBezTo>
                <a:cubicBezTo>
                  <a:pt x="2528505" y="919964"/>
                  <a:pt x="2511030" y="1044682"/>
                  <a:pt x="2533215" y="1259602"/>
                </a:cubicBezTo>
                <a:cubicBezTo>
                  <a:pt x="2535724" y="1382262"/>
                  <a:pt x="2415375" y="1508757"/>
                  <a:pt x="2281288" y="1511529"/>
                </a:cubicBezTo>
                <a:cubicBezTo>
                  <a:pt x="2146644" y="1531638"/>
                  <a:pt x="1934331" y="1533150"/>
                  <a:pt x="1645422" y="1511529"/>
                </a:cubicBezTo>
                <a:cubicBezTo>
                  <a:pt x="1356513" y="1489908"/>
                  <a:pt x="1150121" y="1500311"/>
                  <a:pt x="1009555" y="1511529"/>
                </a:cubicBezTo>
                <a:cubicBezTo>
                  <a:pt x="868989" y="1522747"/>
                  <a:pt x="521404" y="1476666"/>
                  <a:pt x="251927" y="1511529"/>
                </a:cubicBezTo>
                <a:cubicBezTo>
                  <a:pt x="137284" y="1501478"/>
                  <a:pt x="24962" y="1420958"/>
                  <a:pt x="0" y="1259602"/>
                </a:cubicBezTo>
                <a:cubicBezTo>
                  <a:pt x="14090" y="1160439"/>
                  <a:pt x="12600" y="916689"/>
                  <a:pt x="0" y="765841"/>
                </a:cubicBezTo>
                <a:cubicBezTo>
                  <a:pt x="-12600" y="614993"/>
                  <a:pt x="-14279" y="406205"/>
                  <a:pt x="0" y="251927"/>
                </a:cubicBezTo>
                <a:close/>
              </a:path>
              <a:path w="2533215" h="1511529" stroke="0" extrusionOk="0">
                <a:moveTo>
                  <a:pt x="0" y="251927"/>
                </a:moveTo>
                <a:cubicBezTo>
                  <a:pt x="4231" y="106714"/>
                  <a:pt x="111712" y="8041"/>
                  <a:pt x="251927" y="0"/>
                </a:cubicBezTo>
                <a:cubicBezTo>
                  <a:pt x="388132" y="7927"/>
                  <a:pt x="656438" y="-3046"/>
                  <a:pt x="928381" y="0"/>
                </a:cubicBezTo>
                <a:cubicBezTo>
                  <a:pt x="1200324" y="3046"/>
                  <a:pt x="1319640" y="4349"/>
                  <a:pt x="1645422" y="0"/>
                </a:cubicBezTo>
                <a:cubicBezTo>
                  <a:pt x="1971204" y="-4349"/>
                  <a:pt x="1995345" y="17218"/>
                  <a:pt x="2281288" y="0"/>
                </a:cubicBezTo>
                <a:cubicBezTo>
                  <a:pt x="2403635" y="22553"/>
                  <a:pt x="2532902" y="107572"/>
                  <a:pt x="2533215" y="251927"/>
                </a:cubicBezTo>
                <a:cubicBezTo>
                  <a:pt x="2518691" y="382761"/>
                  <a:pt x="2529202" y="637123"/>
                  <a:pt x="2533215" y="735611"/>
                </a:cubicBezTo>
                <a:cubicBezTo>
                  <a:pt x="2537228" y="834099"/>
                  <a:pt x="2515886" y="1107399"/>
                  <a:pt x="2533215" y="1259602"/>
                </a:cubicBezTo>
                <a:cubicBezTo>
                  <a:pt x="2529389" y="1402233"/>
                  <a:pt x="2404954" y="1522262"/>
                  <a:pt x="2281288" y="1511529"/>
                </a:cubicBezTo>
                <a:cubicBezTo>
                  <a:pt x="2025920" y="1511334"/>
                  <a:pt x="1897173" y="1508234"/>
                  <a:pt x="1604834" y="1511529"/>
                </a:cubicBezTo>
                <a:cubicBezTo>
                  <a:pt x="1312495" y="1514824"/>
                  <a:pt x="1186817" y="1517880"/>
                  <a:pt x="989261" y="1511529"/>
                </a:cubicBezTo>
                <a:cubicBezTo>
                  <a:pt x="791705" y="1505178"/>
                  <a:pt x="460404" y="1508682"/>
                  <a:pt x="251927" y="1511529"/>
                </a:cubicBezTo>
                <a:cubicBezTo>
                  <a:pt x="98346" y="1541126"/>
                  <a:pt x="-26962" y="1415168"/>
                  <a:pt x="0" y="1259602"/>
                </a:cubicBezTo>
                <a:cubicBezTo>
                  <a:pt x="7072" y="1122679"/>
                  <a:pt x="-2308" y="956064"/>
                  <a:pt x="0" y="775918"/>
                </a:cubicBezTo>
                <a:cubicBezTo>
                  <a:pt x="2308" y="595772"/>
                  <a:pt x="9545" y="358003"/>
                  <a:pt x="0" y="25192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 المتعلقة 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بالتغيرات في القوانين والتنظيمات الحكومية</a:t>
            </a:r>
            <a:endParaRPr lang="en-US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D4F73A-57C0-7AA4-0A00-0AFA8C1CFF53}"/>
              </a:ext>
            </a:extLst>
          </p:cNvPr>
          <p:cNvSpPr/>
          <p:nvPr/>
        </p:nvSpPr>
        <p:spPr>
          <a:xfrm>
            <a:off x="790337" y="3279236"/>
            <a:ext cx="9219670" cy="1084934"/>
          </a:xfrm>
          <a:custGeom>
            <a:avLst/>
            <a:gdLst>
              <a:gd name="connsiteX0" fmla="*/ 0 w 9219670"/>
              <a:gd name="connsiteY0" fmla="*/ 180826 h 1084934"/>
              <a:gd name="connsiteX1" fmla="*/ 180826 w 9219670"/>
              <a:gd name="connsiteY1" fmla="*/ 0 h 1084934"/>
              <a:gd name="connsiteX2" fmla="*/ 862212 w 9219670"/>
              <a:gd name="connsiteY2" fmla="*/ 0 h 1084934"/>
              <a:gd name="connsiteX3" fmla="*/ 1455018 w 9219670"/>
              <a:gd name="connsiteY3" fmla="*/ 0 h 1084934"/>
              <a:gd name="connsiteX4" fmla="*/ 2224984 w 9219670"/>
              <a:gd name="connsiteY4" fmla="*/ 0 h 1084934"/>
              <a:gd name="connsiteX5" fmla="*/ 3083530 w 9219670"/>
              <a:gd name="connsiteY5" fmla="*/ 0 h 1084934"/>
              <a:gd name="connsiteX6" fmla="*/ 3853497 w 9219670"/>
              <a:gd name="connsiteY6" fmla="*/ 0 h 1084934"/>
              <a:gd name="connsiteX7" fmla="*/ 4623463 w 9219670"/>
              <a:gd name="connsiteY7" fmla="*/ 0 h 1084934"/>
              <a:gd name="connsiteX8" fmla="*/ 5216269 w 9219670"/>
              <a:gd name="connsiteY8" fmla="*/ 0 h 1084934"/>
              <a:gd name="connsiteX9" fmla="*/ 6074815 w 9219670"/>
              <a:gd name="connsiteY9" fmla="*/ 0 h 1084934"/>
              <a:gd name="connsiteX10" fmla="*/ 6933361 w 9219670"/>
              <a:gd name="connsiteY10" fmla="*/ 0 h 1084934"/>
              <a:gd name="connsiteX11" fmla="*/ 7349007 w 9219670"/>
              <a:gd name="connsiteY11" fmla="*/ 0 h 1084934"/>
              <a:gd name="connsiteX12" fmla="*/ 8207553 w 9219670"/>
              <a:gd name="connsiteY12" fmla="*/ 0 h 1084934"/>
              <a:gd name="connsiteX13" fmla="*/ 9038844 w 9219670"/>
              <a:gd name="connsiteY13" fmla="*/ 0 h 1084934"/>
              <a:gd name="connsiteX14" fmla="*/ 9219670 w 9219670"/>
              <a:gd name="connsiteY14" fmla="*/ 180826 h 1084934"/>
              <a:gd name="connsiteX15" fmla="*/ 9219670 w 9219670"/>
              <a:gd name="connsiteY15" fmla="*/ 556933 h 1084934"/>
              <a:gd name="connsiteX16" fmla="*/ 9219670 w 9219670"/>
              <a:gd name="connsiteY16" fmla="*/ 904108 h 1084934"/>
              <a:gd name="connsiteX17" fmla="*/ 9038844 w 9219670"/>
              <a:gd name="connsiteY17" fmla="*/ 1084934 h 1084934"/>
              <a:gd name="connsiteX18" fmla="*/ 8534618 w 9219670"/>
              <a:gd name="connsiteY18" fmla="*/ 1084934 h 1084934"/>
              <a:gd name="connsiteX19" fmla="*/ 8118973 w 9219670"/>
              <a:gd name="connsiteY19" fmla="*/ 1084934 h 1084934"/>
              <a:gd name="connsiteX20" fmla="*/ 7526167 w 9219670"/>
              <a:gd name="connsiteY20" fmla="*/ 1084934 h 1084934"/>
              <a:gd name="connsiteX21" fmla="*/ 7110522 w 9219670"/>
              <a:gd name="connsiteY21" fmla="*/ 1084934 h 1084934"/>
              <a:gd name="connsiteX22" fmla="*/ 6606296 w 9219670"/>
              <a:gd name="connsiteY22" fmla="*/ 1084934 h 1084934"/>
              <a:gd name="connsiteX23" fmla="*/ 6190651 w 9219670"/>
              <a:gd name="connsiteY23" fmla="*/ 1084934 h 1084934"/>
              <a:gd name="connsiteX24" fmla="*/ 5686425 w 9219670"/>
              <a:gd name="connsiteY24" fmla="*/ 1084934 h 1084934"/>
              <a:gd name="connsiteX25" fmla="*/ 5270779 w 9219670"/>
              <a:gd name="connsiteY25" fmla="*/ 1084934 h 1084934"/>
              <a:gd name="connsiteX26" fmla="*/ 4677974 w 9219670"/>
              <a:gd name="connsiteY26" fmla="*/ 1084934 h 1084934"/>
              <a:gd name="connsiteX27" fmla="*/ 3996588 w 9219670"/>
              <a:gd name="connsiteY27" fmla="*/ 1084934 h 1084934"/>
              <a:gd name="connsiteX28" fmla="*/ 3315202 w 9219670"/>
              <a:gd name="connsiteY28" fmla="*/ 1084934 h 1084934"/>
              <a:gd name="connsiteX29" fmla="*/ 2545235 w 9219670"/>
              <a:gd name="connsiteY29" fmla="*/ 1084934 h 1084934"/>
              <a:gd name="connsiteX30" fmla="*/ 2129590 w 9219670"/>
              <a:gd name="connsiteY30" fmla="*/ 1084934 h 1084934"/>
              <a:gd name="connsiteX31" fmla="*/ 1625364 w 9219670"/>
              <a:gd name="connsiteY31" fmla="*/ 1084934 h 1084934"/>
              <a:gd name="connsiteX32" fmla="*/ 766818 w 9219670"/>
              <a:gd name="connsiteY32" fmla="*/ 1084934 h 1084934"/>
              <a:gd name="connsiteX33" fmla="*/ 180826 w 9219670"/>
              <a:gd name="connsiteY33" fmla="*/ 1084934 h 1084934"/>
              <a:gd name="connsiteX34" fmla="*/ 0 w 9219670"/>
              <a:gd name="connsiteY34" fmla="*/ 904108 h 1084934"/>
              <a:gd name="connsiteX35" fmla="*/ 0 w 9219670"/>
              <a:gd name="connsiteY35" fmla="*/ 556933 h 1084934"/>
              <a:gd name="connsiteX36" fmla="*/ 0 w 9219670"/>
              <a:gd name="connsiteY36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219670" h="1084934" fill="none" extrusionOk="0">
                <a:moveTo>
                  <a:pt x="0" y="180826"/>
                </a:moveTo>
                <a:cubicBezTo>
                  <a:pt x="-7741" y="91509"/>
                  <a:pt x="60023" y="13183"/>
                  <a:pt x="180826" y="0"/>
                </a:cubicBezTo>
                <a:cubicBezTo>
                  <a:pt x="411563" y="33654"/>
                  <a:pt x="601741" y="-28711"/>
                  <a:pt x="862212" y="0"/>
                </a:cubicBezTo>
                <a:cubicBezTo>
                  <a:pt x="1122683" y="28711"/>
                  <a:pt x="1243152" y="14035"/>
                  <a:pt x="1455018" y="0"/>
                </a:cubicBezTo>
                <a:cubicBezTo>
                  <a:pt x="1666884" y="-14035"/>
                  <a:pt x="1991380" y="-29435"/>
                  <a:pt x="2224984" y="0"/>
                </a:cubicBezTo>
                <a:cubicBezTo>
                  <a:pt x="2458588" y="29435"/>
                  <a:pt x="2679514" y="19545"/>
                  <a:pt x="3083530" y="0"/>
                </a:cubicBezTo>
                <a:cubicBezTo>
                  <a:pt x="3487546" y="-19545"/>
                  <a:pt x="3581245" y="18354"/>
                  <a:pt x="3853497" y="0"/>
                </a:cubicBezTo>
                <a:cubicBezTo>
                  <a:pt x="4125749" y="-18354"/>
                  <a:pt x="4340187" y="-29918"/>
                  <a:pt x="4623463" y="0"/>
                </a:cubicBezTo>
                <a:cubicBezTo>
                  <a:pt x="4906739" y="29918"/>
                  <a:pt x="4973682" y="-1752"/>
                  <a:pt x="5216269" y="0"/>
                </a:cubicBezTo>
                <a:cubicBezTo>
                  <a:pt x="5458856" y="1752"/>
                  <a:pt x="5731469" y="15333"/>
                  <a:pt x="6074815" y="0"/>
                </a:cubicBezTo>
                <a:cubicBezTo>
                  <a:pt x="6418161" y="-15333"/>
                  <a:pt x="6708978" y="-31160"/>
                  <a:pt x="6933361" y="0"/>
                </a:cubicBezTo>
                <a:cubicBezTo>
                  <a:pt x="7157744" y="31160"/>
                  <a:pt x="7200876" y="6924"/>
                  <a:pt x="7349007" y="0"/>
                </a:cubicBezTo>
                <a:cubicBezTo>
                  <a:pt x="7497138" y="-6924"/>
                  <a:pt x="7908281" y="-8171"/>
                  <a:pt x="8207553" y="0"/>
                </a:cubicBezTo>
                <a:cubicBezTo>
                  <a:pt x="8506825" y="8171"/>
                  <a:pt x="8683133" y="-8071"/>
                  <a:pt x="9038844" y="0"/>
                </a:cubicBezTo>
                <a:cubicBezTo>
                  <a:pt x="9147716" y="6207"/>
                  <a:pt x="9225610" y="83933"/>
                  <a:pt x="9219670" y="180826"/>
                </a:cubicBezTo>
                <a:cubicBezTo>
                  <a:pt x="9204546" y="279431"/>
                  <a:pt x="9215318" y="468732"/>
                  <a:pt x="9219670" y="556933"/>
                </a:cubicBezTo>
                <a:cubicBezTo>
                  <a:pt x="9224022" y="645134"/>
                  <a:pt x="9204623" y="808267"/>
                  <a:pt x="9219670" y="904108"/>
                </a:cubicBezTo>
                <a:cubicBezTo>
                  <a:pt x="9224242" y="1012926"/>
                  <a:pt x="9119495" y="1082600"/>
                  <a:pt x="9038844" y="1084934"/>
                </a:cubicBezTo>
                <a:cubicBezTo>
                  <a:pt x="8787517" y="1085242"/>
                  <a:pt x="8730387" y="1082744"/>
                  <a:pt x="8534618" y="1084934"/>
                </a:cubicBezTo>
                <a:cubicBezTo>
                  <a:pt x="8338849" y="1087124"/>
                  <a:pt x="8307579" y="1104143"/>
                  <a:pt x="8118973" y="1084934"/>
                </a:cubicBezTo>
                <a:cubicBezTo>
                  <a:pt x="7930367" y="1065725"/>
                  <a:pt x="7819649" y="1091484"/>
                  <a:pt x="7526167" y="1084934"/>
                </a:cubicBezTo>
                <a:cubicBezTo>
                  <a:pt x="7232685" y="1078384"/>
                  <a:pt x="7300930" y="1097551"/>
                  <a:pt x="7110522" y="1084934"/>
                </a:cubicBezTo>
                <a:cubicBezTo>
                  <a:pt x="6920114" y="1072317"/>
                  <a:pt x="6724605" y="1103796"/>
                  <a:pt x="6606296" y="1084934"/>
                </a:cubicBezTo>
                <a:cubicBezTo>
                  <a:pt x="6487987" y="1066072"/>
                  <a:pt x="6332355" y="1097924"/>
                  <a:pt x="6190651" y="1084934"/>
                </a:cubicBezTo>
                <a:cubicBezTo>
                  <a:pt x="6048947" y="1071944"/>
                  <a:pt x="5873402" y="1063977"/>
                  <a:pt x="5686425" y="1084934"/>
                </a:cubicBezTo>
                <a:cubicBezTo>
                  <a:pt x="5499448" y="1105891"/>
                  <a:pt x="5449933" y="1065774"/>
                  <a:pt x="5270779" y="1084934"/>
                </a:cubicBezTo>
                <a:cubicBezTo>
                  <a:pt x="5091625" y="1104094"/>
                  <a:pt x="4826909" y="1093913"/>
                  <a:pt x="4677974" y="1084934"/>
                </a:cubicBezTo>
                <a:cubicBezTo>
                  <a:pt x="4529039" y="1075955"/>
                  <a:pt x="4261898" y="1061256"/>
                  <a:pt x="3996588" y="1084934"/>
                </a:cubicBezTo>
                <a:cubicBezTo>
                  <a:pt x="3731278" y="1108612"/>
                  <a:pt x="3540086" y="1065553"/>
                  <a:pt x="3315202" y="1084934"/>
                </a:cubicBezTo>
                <a:cubicBezTo>
                  <a:pt x="3090318" y="1104315"/>
                  <a:pt x="2890320" y="1110382"/>
                  <a:pt x="2545235" y="1084934"/>
                </a:cubicBezTo>
                <a:cubicBezTo>
                  <a:pt x="2200150" y="1059486"/>
                  <a:pt x="2324211" y="1100567"/>
                  <a:pt x="2129590" y="1084934"/>
                </a:cubicBezTo>
                <a:cubicBezTo>
                  <a:pt x="1934969" y="1069301"/>
                  <a:pt x="1748920" y="1101370"/>
                  <a:pt x="1625364" y="1084934"/>
                </a:cubicBezTo>
                <a:cubicBezTo>
                  <a:pt x="1501808" y="1068498"/>
                  <a:pt x="988698" y="1078966"/>
                  <a:pt x="766818" y="1084934"/>
                </a:cubicBezTo>
                <a:cubicBezTo>
                  <a:pt x="544938" y="1090902"/>
                  <a:pt x="401710" y="1083640"/>
                  <a:pt x="180826" y="1084934"/>
                </a:cubicBezTo>
                <a:cubicBezTo>
                  <a:pt x="78342" y="1068505"/>
                  <a:pt x="13697" y="995283"/>
                  <a:pt x="0" y="904108"/>
                </a:cubicBezTo>
                <a:cubicBezTo>
                  <a:pt x="16066" y="797615"/>
                  <a:pt x="-5710" y="636956"/>
                  <a:pt x="0" y="556933"/>
                </a:cubicBezTo>
                <a:cubicBezTo>
                  <a:pt x="5710" y="476911"/>
                  <a:pt x="3683" y="315944"/>
                  <a:pt x="0" y="180826"/>
                </a:cubicBezTo>
                <a:close/>
              </a:path>
              <a:path w="9219670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322426" y="1888"/>
                  <a:pt x="564584" y="22290"/>
                  <a:pt x="862212" y="0"/>
                </a:cubicBezTo>
                <a:cubicBezTo>
                  <a:pt x="1159840" y="-22290"/>
                  <a:pt x="1360090" y="-8086"/>
                  <a:pt x="1720758" y="0"/>
                </a:cubicBezTo>
                <a:cubicBezTo>
                  <a:pt x="2081426" y="8086"/>
                  <a:pt x="2294339" y="21661"/>
                  <a:pt x="2579305" y="0"/>
                </a:cubicBezTo>
                <a:cubicBezTo>
                  <a:pt x="2864271" y="-21661"/>
                  <a:pt x="3038185" y="15518"/>
                  <a:pt x="3172111" y="0"/>
                </a:cubicBezTo>
                <a:cubicBezTo>
                  <a:pt x="3306037" y="-15518"/>
                  <a:pt x="3667759" y="28474"/>
                  <a:pt x="3942077" y="0"/>
                </a:cubicBezTo>
                <a:cubicBezTo>
                  <a:pt x="4216395" y="-28474"/>
                  <a:pt x="4599302" y="19124"/>
                  <a:pt x="4800623" y="0"/>
                </a:cubicBezTo>
                <a:cubicBezTo>
                  <a:pt x="5001944" y="-19124"/>
                  <a:pt x="5177744" y="2764"/>
                  <a:pt x="5393429" y="0"/>
                </a:cubicBezTo>
                <a:cubicBezTo>
                  <a:pt x="5609114" y="-2764"/>
                  <a:pt x="5844574" y="14608"/>
                  <a:pt x="6074815" y="0"/>
                </a:cubicBezTo>
                <a:cubicBezTo>
                  <a:pt x="6305056" y="-14608"/>
                  <a:pt x="6348724" y="589"/>
                  <a:pt x="6490460" y="0"/>
                </a:cubicBezTo>
                <a:cubicBezTo>
                  <a:pt x="6632197" y="-589"/>
                  <a:pt x="7062797" y="22175"/>
                  <a:pt x="7260427" y="0"/>
                </a:cubicBezTo>
                <a:cubicBezTo>
                  <a:pt x="7458057" y="-22175"/>
                  <a:pt x="7553110" y="5981"/>
                  <a:pt x="7676072" y="0"/>
                </a:cubicBezTo>
                <a:cubicBezTo>
                  <a:pt x="7799034" y="-5981"/>
                  <a:pt x="8007870" y="-9971"/>
                  <a:pt x="8268878" y="0"/>
                </a:cubicBezTo>
                <a:cubicBezTo>
                  <a:pt x="8529886" y="9971"/>
                  <a:pt x="8873498" y="5039"/>
                  <a:pt x="9038844" y="0"/>
                </a:cubicBezTo>
                <a:cubicBezTo>
                  <a:pt x="9127802" y="-5307"/>
                  <a:pt x="9213031" y="86837"/>
                  <a:pt x="9219670" y="180826"/>
                </a:cubicBezTo>
                <a:cubicBezTo>
                  <a:pt x="9219326" y="280721"/>
                  <a:pt x="9215626" y="384275"/>
                  <a:pt x="9219670" y="549700"/>
                </a:cubicBezTo>
                <a:cubicBezTo>
                  <a:pt x="9223714" y="715125"/>
                  <a:pt x="9218524" y="803047"/>
                  <a:pt x="9219670" y="904108"/>
                </a:cubicBezTo>
                <a:cubicBezTo>
                  <a:pt x="9220566" y="995840"/>
                  <a:pt x="9123995" y="1101916"/>
                  <a:pt x="9038844" y="1084934"/>
                </a:cubicBezTo>
                <a:cubicBezTo>
                  <a:pt x="8838541" y="1083049"/>
                  <a:pt x="8577399" y="1058769"/>
                  <a:pt x="8446038" y="1084934"/>
                </a:cubicBezTo>
                <a:cubicBezTo>
                  <a:pt x="8314677" y="1111099"/>
                  <a:pt x="8100156" y="1072768"/>
                  <a:pt x="7853232" y="1084934"/>
                </a:cubicBezTo>
                <a:cubicBezTo>
                  <a:pt x="7606308" y="1097100"/>
                  <a:pt x="7465915" y="1087655"/>
                  <a:pt x="7349007" y="1084934"/>
                </a:cubicBezTo>
                <a:cubicBezTo>
                  <a:pt x="7232099" y="1082213"/>
                  <a:pt x="6775927" y="1077388"/>
                  <a:pt x="6490460" y="1084934"/>
                </a:cubicBezTo>
                <a:cubicBezTo>
                  <a:pt x="6204993" y="1092480"/>
                  <a:pt x="6230303" y="1091742"/>
                  <a:pt x="5986235" y="1084934"/>
                </a:cubicBezTo>
                <a:cubicBezTo>
                  <a:pt x="5742167" y="1078126"/>
                  <a:pt x="5634965" y="1095479"/>
                  <a:pt x="5482009" y="1084934"/>
                </a:cubicBezTo>
                <a:cubicBezTo>
                  <a:pt x="5329053" y="1074389"/>
                  <a:pt x="5049431" y="1054857"/>
                  <a:pt x="4712043" y="1084934"/>
                </a:cubicBezTo>
                <a:cubicBezTo>
                  <a:pt x="4374655" y="1115011"/>
                  <a:pt x="4287905" y="1112999"/>
                  <a:pt x="3942077" y="1084934"/>
                </a:cubicBezTo>
                <a:cubicBezTo>
                  <a:pt x="3596249" y="1056869"/>
                  <a:pt x="3416638" y="1088677"/>
                  <a:pt x="3172111" y="1084934"/>
                </a:cubicBezTo>
                <a:cubicBezTo>
                  <a:pt x="2927584" y="1081191"/>
                  <a:pt x="2810907" y="1103402"/>
                  <a:pt x="2667885" y="1084934"/>
                </a:cubicBezTo>
                <a:cubicBezTo>
                  <a:pt x="2524863" y="1066466"/>
                  <a:pt x="2319030" y="1057515"/>
                  <a:pt x="1986499" y="1084934"/>
                </a:cubicBezTo>
                <a:cubicBezTo>
                  <a:pt x="1653968" y="1112353"/>
                  <a:pt x="1557900" y="1057385"/>
                  <a:pt x="1393693" y="1084934"/>
                </a:cubicBezTo>
                <a:cubicBezTo>
                  <a:pt x="1229486" y="1112483"/>
                  <a:pt x="1168099" y="1088213"/>
                  <a:pt x="978048" y="1084934"/>
                </a:cubicBezTo>
                <a:cubicBezTo>
                  <a:pt x="787998" y="1081655"/>
                  <a:pt x="461656" y="1113321"/>
                  <a:pt x="180826" y="1084934"/>
                </a:cubicBezTo>
                <a:cubicBezTo>
                  <a:pt x="85782" y="1068353"/>
                  <a:pt x="-4146" y="1006808"/>
                  <a:pt x="0" y="904108"/>
                </a:cubicBezTo>
                <a:cubicBezTo>
                  <a:pt x="-665" y="831103"/>
                  <a:pt x="10487" y="728828"/>
                  <a:pt x="0" y="556933"/>
                </a:cubicBezTo>
                <a:cubicBezTo>
                  <a:pt x="-10487" y="385038"/>
                  <a:pt x="3802" y="311034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جونسون آند جونسون </a:t>
            </a:r>
            <a:r>
              <a:rPr lang="ar-EG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قد تتأثر بقوانين وتنظيمات جديدة تتعلق بالرعاية الصحية والأدوية.</a:t>
            </a:r>
            <a:endParaRPr lang="en-US" b="1" u="sng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7257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67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endParaRPr lang="en-US" sz="8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60201" y="85104"/>
            <a:ext cx="2540663" cy="399590"/>
          </a:xfrm>
          <a:custGeom>
            <a:avLst/>
            <a:gdLst>
              <a:gd name="connsiteX0" fmla="*/ 0 w 2540663"/>
              <a:gd name="connsiteY0" fmla="*/ 66600 h 399590"/>
              <a:gd name="connsiteX1" fmla="*/ 66600 w 2540663"/>
              <a:gd name="connsiteY1" fmla="*/ 0 h 399590"/>
              <a:gd name="connsiteX2" fmla="*/ 668466 w 2540663"/>
              <a:gd name="connsiteY2" fmla="*/ 0 h 399590"/>
              <a:gd name="connsiteX3" fmla="*/ 1318481 w 2540663"/>
              <a:gd name="connsiteY3" fmla="*/ 0 h 399590"/>
              <a:gd name="connsiteX4" fmla="*/ 2474063 w 2540663"/>
              <a:gd name="connsiteY4" fmla="*/ 0 h 399590"/>
              <a:gd name="connsiteX5" fmla="*/ 2540663 w 2540663"/>
              <a:gd name="connsiteY5" fmla="*/ 66600 h 399590"/>
              <a:gd name="connsiteX6" fmla="*/ 2540663 w 2540663"/>
              <a:gd name="connsiteY6" fmla="*/ 332990 h 399590"/>
              <a:gd name="connsiteX7" fmla="*/ 2474063 w 2540663"/>
              <a:gd name="connsiteY7" fmla="*/ 399590 h 399590"/>
              <a:gd name="connsiteX8" fmla="*/ 1848123 w 2540663"/>
              <a:gd name="connsiteY8" fmla="*/ 399590 h 399590"/>
              <a:gd name="connsiteX9" fmla="*/ 1222182 w 2540663"/>
              <a:gd name="connsiteY9" fmla="*/ 399590 h 399590"/>
              <a:gd name="connsiteX10" fmla="*/ 692540 w 2540663"/>
              <a:gd name="connsiteY10" fmla="*/ 399590 h 399590"/>
              <a:gd name="connsiteX11" fmla="*/ 66600 w 2540663"/>
              <a:gd name="connsiteY11" fmla="*/ 399590 h 399590"/>
              <a:gd name="connsiteX12" fmla="*/ 0 w 2540663"/>
              <a:gd name="connsiteY12" fmla="*/ 332990 h 399590"/>
              <a:gd name="connsiteX13" fmla="*/ 0 w 254066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066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7109" y="16819"/>
                  <a:pt x="536609" y="-4519"/>
                  <a:pt x="668466" y="0"/>
                </a:cubicBezTo>
                <a:cubicBezTo>
                  <a:pt x="800323" y="4519"/>
                  <a:pt x="1135891" y="-9359"/>
                  <a:pt x="1318481" y="0"/>
                </a:cubicBezTo>
                <a:cubicBezTo>
                  <a:pt x="1501072" y="9359"/>
                  <a:pt x="2238207" y="-46381"/>
                  <a:pt x="2474063" y="0"/>
                </a:cubicBezTo>
                <a:cubicBezTo>
                  <a:pt x="2508301" y="3418"/>
                  <a:pt x="2540417" y="25716"/>
                  <a:pt x="2540663" y="66600"/>
                </a:cubicBezTo>
                <a:cubicBezTo>
                  <a:pt x="2541281" y="163177"/>
                  <a:pt x="2546614" y="233743"/>
                  <a:pt x="2540663" y="332990"/>
                </a:cubicBezTo>
                <a:cubicBezTo>
                  <a:pt x="2534506" y="368193"/>
                  <a:pt x="2510027" y="398983"/>
                  <a:pt x="2474063" y="399590"/>
                </a:cubicBezTo>
                <a:cubicBezTo>
                  <a:pt x="2284937" y="381399"/>
                  <a:pt x="2107224" y="368617"/>
                  <a:pt x="1848123" y="399590"/>
                </a:cubicBezTo>
                <a:cubicBezTo>
                  <a:pt x="1589022" y="430563"/>
                  <a:pt x="1506009" y="378428"/>
                  <a:pt x="1222182" y="399590"/>
                </a:cubicBezTo>
                <a:cubicBezTo>
                  <a:pt x="938355" y="420752"/>
                  <a:pt x="936796" y="403369"/>
                  <a:pt x="692540" y="399590"/>
                </a:cubicBezTo>
                <a:cubicBezTo>
                  <a:pt x="448284" y="395811"/>
                  <a:pt x="283335" y="42203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 اللتي تتعرض لها الشركات</a:t>
            </a:r>
            <a:endParaRPr lang="en-US"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2642110" y="484694"/>
            <a:ext cx="5926021" cy="399590"/>
          </a:xfrm>
          <a:prstGeom prst="roundRect">
            <a:avLst/>
          </a:pr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قبل شراء الأسهم, يجب معرفة المخاطر المعرض لها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9248006" y="1452012"/>
            <a:ext cx="2721903" cy="1084934"/>
          </a:xfrm>
          <a:custGeom>
            <a:avLst/>
            <a:gdLst>
              <a:gd name="connsiteX0" fmla="*/ 0 w 2721903"/>
              <a:gd name="connsiteY0" fmla="*/ 180826 h 1084934"/>
              <a:gd name="connsiteX1" fmla="*/ 180826 w 2721903"/>
              <a:gd name="connsiteY1" fmla="*/ 0 h 1084934"/>
              <a:gd name="connsiteX2" fmla="*/ 2541077 w 2721903"/>
              <a:gd name="connsiteY2" fmla="*/ 0 h 1084934"/>
              <a:gd name="connsiteX3" fmla="*/ 2721903 w 2721903"/>
              <a:gd name="connsiteY3" fmla="*/ 180826 h 1084934"/>
              <a:gd name="connsiteX4" fmla="*/ 2721903 w 2721903"/>
              <a:gd name="connsiteY4" fmla="*/ 904108 h 1084934"/>
              <a:gd name="connsiteX5" fmla="*/ 2541077 w 2721903"/>
              <a:gd name="connsiteY5" fmla="*/ 1084934 h 1084934"/>
              <a:gd name="connsiteX6" fmla="*/ 180826 w 2721903"/>
              <a:gd name="connsiteY6" fmla="*/ 1084934 h 1084934"/>
              <a:gd name="connsiteX7" fmla="*/ 0 w 2721903"/>
              <a:gd name="connsiteY7" fmla="*/ 904108 h 1084934"/>
              <a:gd name="connsiteX8" fmla="*/ 0 w 2721903"/>
              <a:gd name="connsiteY8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1903" h="1084934" fill="none" extrusionOk="0">
                <a:moveTo>
                  <a:pt x="0" y="180826"/>
                </a:moveTo>
                <a:cubicBezTo>
                  <a:pt x="4411" y="64942"/>
                  <a:pt x="76294" y="17043"/>
                  <a:pt x="180826" y="0"/>
                </a:cubicBezTo>
                <a:cubicBezTo>
                  <a:pt x="506353" y="-116466"/>
                  <a:pt x="2295005" y="-141167"/>
                  <a:pt x="2541077" y="0"/>
                </a:cubicBezTo>
                <a:cubicBezTo>
                  <a:pt x="2656890" y="1591"/>
                  <a:pt x="2717350" y="80344"/>
                  <a:pt x="2721903" y="180826"/>
                </a:cubicBezTo>
                <a:cubicBezTo>
                  <a:pt x="2746591" y="430276"/>
                  <a:pt x="2684022" y="620447"/>
                  <a:pt x="2721903" y="904108"/>
                </a:cubicBezTo>
                <a:cubicBezTo>
                  <a:pt x="2735565" y="1015382"/>
                  <a:pt x="2649735" y="1075250"/>
                  <a:pt x="2541077" y="1084934"/>
                </a:cubicBezTo>
                <a:cubicBezTo>
                  <a:pt x="2072875" y="1025339"/>
                  <a:pt x="973392" y="1203667"/>
                  <a:pt x="180826" y="1084934"/>
                </a:cubicBezTo>
                <a:cubicBezTo>
                  <a:pt x="86477" y="1079145"/>
                  <a:pt x="4077" y="1006987"/>
                  <a:pt x="0" y="904108"/>
                </a:cubicBezTo>
                <a:cubicBezTo>
                  <a:pt x="10376" y="781838"/>
                  <a:pt x="40590" y="433473"/>
                  <a:pt x="0" y="180826"/>
                </a:cubicBezTo>
                <a:close/>
              </a:path>
              <a:path w="2721903" h="1084934" stroke="0" extrusionOk="0">
                <a:moveTo>
                  <a:pt x="0" y="180826"/>
                </a:moveTo>
                <a:cubicBezTo>
                  <a:pt x="-6001" y="82998"/>
                  <a:pt x="83391" y="-5745"/>
                  <a:pt x="180826" y="0"/>
                </a:cubicBezTo>
                <a:cubicBezTo>
                  <a:pt x="1227113" y="108859"/>
                  <a:pt x="1937981" y="93383"/>
                  <a:pt x="2541077" y="0"/>
                </a:cubicBezTo>
                <a:cubicBezTo>
                  <a:pt x="2651948" y="946"/>
                  <a:pt x="2704860" y="71966"/>
                  <a:pt x="2721903" y="180826"/>
                </a:cubicBezTo>
                <a:cubicBezTo>
                  <a:pt x="2722527" y="416899"/>
                  <a:pt x="2725734" y="763041"/>
                  <a:pt x="2721903" y="904108"/>
                </a:cubicBezTo>
                <a:cubicBezTo>
                  <a:pt x="2715244" y="1019672"/>
                  <a:pt x="2626083" y="1082301"/>
                  <a:pt x="2541077" y="1084934"/>
                </a:cubicBezTo>
                <a:cubicBezTo>
                  <a:pt x="2247088" y="1085231"/>
                  <a:pt x="841642" y="920651"/>
                  <a:pt x="180826" y="1084934"/>
                </a:cubicBezTo>
                <a:cubicBezTo>
                  <a:pt x="78981" y="1085849"/>
                  <a:pt x="-6127" y="1001200"/>
                  <a:pt x="0" y="904108"/>
                </a:cubicBezTo>
                <a:cubicBezTo>
                  <a:pt x="15273" y="704447"/>
                  <a:pt x="28867" y="501523"/>
                  <a:pt x="0" y="180826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5726593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dirty="0">
              <a:solidFill>
                <a:srgbClr val="FF0000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المخاطر التنافسية </a:t>
            </a:r>
            <a:endParaRPr lang="en-US" dirty="0">
              <a:solidFill>
                <a:srgbClr val="FF0000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Competitive Risk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877640" y="1287089"/>
            <a:ext cx="4898244" cy="1084934"/>
          </a:xfrm>
          <a:custGeom>
            <a:avLst/>
            <a:gdLst>
              <a:gd name="connsiteX0" fmla="*/ 0 w 4898244"/>
              <a:gd name="connsiteY0" fmla="*/ 180826 h 1084934"/>
              <a:gd name="connsiteX1" fmla="*/ 180826 w 4898244"/>
              <a:gd name="connsiteY1" fmla="*/ 0 h 1084934"/>
              <a:gd name="connsiteX2" fmla="*/ 919642 w 4898244"/>
              <a:gd name="connsiteY2" fmla="*/ 0 h 1084934"/>
              <a:gd name="connsiteX3" fmla="*/ 1613093 w 4898244"/>
              <a:gd name="connsiteY3" fmla="*/ 0 h 1084934"/>
              <a:gd name="connsiteX4" fmla="*/ 2306543 w 4898244"/>
              <a:gd name="connsiteY4" fmla="*/ 0 h 1084934"/>
              <a:gd name="connsiteX5" fmla="*/ 2863896 w 4898244"/>
              <a:gd name="connsiteY5" fmla="*/ 0 h 1084934"/>
              <a:gd name="connsiteX6" fmla="*/ 3511981 w 4898244"/>
              <a:gd name="connsiteY6" fmla="*/ 0 h 1084934"/>
              <a:gd name="connsiteX7" fmla="*/ 4114699 w 4898244"/>
              <a:gd name="connsiteY7" fmla="*/ 0 h 1084934"/>
              <a:gd name="connsiteX8" fmla="*/ 4717418 w 4898244"/>
              <a:gd name="connsiteY8" fmla="*/ 0 h 1084934"/>
              <a:gd name="connsiteX9" fmla="*/ 4898244 w 4898244"/>
              <a:gd name="connsiteY9" fmla="*/ 180826 h 1084934"/>
              <a:gd name="connsiteX10" fmla="*/ 4898244 w 4898244"/>
              <a:gd name="connsiteY10" fmla="*/ 556933 h 1084934"/>
              <a:gd name="connsiteX11" fmla="*/ 4898244 w 4898244"/>
              <a:gd name="connsiteY11" fmla="*/ 904108 h 1084934"/>
              <a:gd name="connsiteX12" fmla="*/ 4717418 w 4898244"/>
              <a:gd name="connsiteY12" fmla="*/ 1084934 h 1084934"/>
              <a:gd name="connsiteX13" fmla="*/ 4114699 w 4898244"/>
              <a:gd name="connsiteY13" fmla="*/ 1084934 h 1084934"/>
              <a:gd name="connsiteX14" fmla="*/ 3511981 w 4898244"/>
              <a:gd name="connsiteY14" fmla="*/ 1084934 h 1084934"/>
              <a:gd name="connsiteX15" fmla="*/ 2909262 w 4898244"/>
              <a:gd name="connsiteY15" fmla="*/ 1084934 h 1084934"/>
              <a:gd name="connsiteX16" fmla="*/ 2215812 w 4898244"/>
              <a:gd name="connsiteY16" fmla="*/ 1084934 h 1084934"/>
              <a:gd name="connsiteX17" fmla="*/ 1476995 w 4898244"/>
              <a:gd name="connsiteY17" fmla="*/ 1084934 h 1084934"/>
              <a:gd name="connsiteX18" fmla="*/ 783545 w 4898244"/>
              <a:gd name="connsiteY18" fmla="*/ 1084934 h 1084934"/>
              <a:gd name="connsiteX19" fmla="*/ 180826 w 4898244"/>
              <a:gd name="connsiteY19" fmla="*/ 1084934 h 1084934"/>
              <a:gd name="connsiteX20" fmla="*/ 0 w 4898244"/>
              <a:gd name="connsiteY20" fmla="*/ 904108 h 1084934"/>
              <a:gd name="connsiteX21" fmla="*/ 0 w 4898244"/>
              <a:gd name="connsiteY21" fmla="*/ 528001 h 1084934"/>
              <a:gd name="connsiteX22" fmla="*/ 0 w 4898244"/>
              <a:gd name="connsiteY22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98244" h="1084934" fill="none" extrusionOk="0">
                <a:moveTo>
                  <a:pt x="0" y="180826"/>
                </a:moveTo>
                <a:cubicBezTo>
                  <a:pt x="-8291" y="92627"/>
                  <a:pt x="96850" y="-1929"/>
                  <a:pt x="180826" y="0"/>
                </a:cubicBezTo>
                <a:cubicBezTo>
                  <a:pt x="374232" y="-34749"/>
                  <a:pt x="573003" y="34757"/>
                  <a:pt x="919642" y="0"/>
                </a:cubicBezTo>
                <a:cubicBezTo>
                  <a:pt x="1266281" y="-34757"/>
                  <a:pt x="1400349" y="1711"/>
                  <a:pt x="1613093" y="0"/>
                </a:cubicBezTo>
                <a:cubicBezTo>
                  <a:pt x="1825837" y="-1711"/>
                  <a:pt x="2082622" y="34660"/>
                  <a:pt x="2306543" y="0"/>
                </a:cubicBezTo>
                <a:cubicBezTo>
                  <a:pt x="2530464" y="-34660"/>
                  <a:pt x="2648420" y="2155"/>
                  <a:pt x="2863896" y="0"/>
                </a:cubicBezTo>
                <a:cubicBezTo>
                  <a:pt x="3079372" y="-2155"/>
                  <a:pt x="3274500" y="-31568"/>
                  <a:pt x="3511981" y="0"/>
                </a:cubicBezTo>
                <a:cubicBezTo>
                  <a:pt x="3749463" y="31568"/>
                  <a:pt x="3844758" y="-22130"/>
                  <a:pt x="4114699" y="0"/>
                </a:cubicBezTo>
                <a:cubicBezTo>
                  <a:pt x="4384640" y="22130"/>
                  <a:pt x="4534298" y="-18506"/>
                  <a:pt x="4717418" y="0"/>
                </a:cubicBezTo>
                <a:cubicBezTo>
                  <a:pt x="4808681" y="9124"/>
                  <a:pt x="4905815" y="82025"/>
                  <a:pt x="4898244" y="180826"/>
                </a:cubicBezTo>
                <a:cubicBezTo>
                  <a:pt x="4893494" y="366636"/>
                  <a:pt x="4903835" y="449196"/>
                  <a:pt x="4898244" y="556933"/>
                </a:cubicBezTo>
                <a:cubicBezTo>
                  <a:pt x="4892653" y="664670"/>
                  <a:pt x="4887757" y="732213"/>
                  <a:pt x="4898244" y="904108"/>
                </a:cubicBezTo>
                <a:cubicBezTo>
                  <a:pt x="4898833" y="998297"/>
                  <a:pt x="4814386" y="1085859"/>
                  <a:pt x="4717418" y="1084934"/>
                </a:cubicBezTo>
                <a:cubicBezTo>
                  <a:pt x="4487608" y="1067758"/>
                  <a:pt x="4255536" y="1080111"/>
                  <a:pt x="4114699" y="1084934"/>
                </a:cubicBezTo>
                <a:cubicBezTo>
                  <a:pt x="3973862" y="1089757"/>
                  <a:pt x="3692891" y="1106025"/>
                  <a:pt x="3511981" y="1084934"/>
                </a:cubicBezTo>
                <a:cubicBezTo>
                  <a:pt x="3331071" y="1063843"/>
                  <a:pt x="3194037" y="1106372"/>
                  <a:pt x="2909262" y="1084934"/>
                </a:cubicBezTo>
                <a:cubicBezTo>
                  <a:pt x="2624487" y="1063496"/>
                  <a:pt x="2415552" y="1103833"/>
                  <a:pt x="2215812" y="1084934"/>
                </a:cubicBezTo>
                <a:cubicBezTo>
                  <a:pt x="2016072" y="1066036"/>
                  <a:pt x="1833239" y="1088321"/>
                  <a:pt x="1476995" y="1084934"/>
                </a:cubicBezTo>
                <a:cubicBezTo>
                  <a:pt x="1120751" y="1081547"/>
                  <a:pt x="1030443" y="1091820"/>
                  <a:pt x="783545" y="1084934"/>
                </a:cubicBezTo>
                <a:cubicBezTo>
                  <a:pt x="536647" y="1078049"/>
                  <a:pt x="433694" y="1079184"/>
                  <a:pt x="180826" y="1084934"/>
                </a:cubicBezTo>
                <a:cubicBezTo>
                  <a:pt x="83645" y="1081342"/>
                  <a:pt x="-14259" y="1002643"/>
                  <a:pt x="0" y="904108"/>
                </a:cubicBezTo>
                <a:cubicBezTo>
                  <a:pt x="7659" y="787599"/>
                  <a:pt x="1724" y="608904"/>
                  <a:pt x="0" y="528001"/>
                </a:cubicBezTo>
                <a:cubicBezTo>
                  <a:pt x="-1724" y="447098"/>
                  <a:pt x="-3038" y="285055"/>
                  <a:pt x="0" y="180826"/>
                </a:cubicBezTo>
                <a:close/>
              </a:path>
              <a:path w="4898244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461792" y="4725"/>
                  <a:pt x="694793" y="-13075"/>
                  <a:pt x="828911" y="0"/>
                </a:cubicBezTo>
                <a:cubicBezTo>
                  <a:pt x="963029" y="13075"/>
                  <a:pt x="1213978" y="11465"/>
                  <a:pt x="1567727" y="0"/>
                </a:cubicBezTo>
                <a:cubicBezTo>
                  <a:pt x="1921476" y="-11465"/>
                  <a:pt x="1954644" y="16622"/>
                  <a:pt x="2306543" y="0"/>
                </a:cubicBezTo>
                <a:cubicBezTo>
                  <a:pt x="2658442" y="-16622"/>
                  <a:pt x="2712083" y="1672"/>
                  <a:pt x="2909262" y="0"/>
                </a:cubicBezTo>
                <a:cubicBezTo>
                  <a:pt x="3106441" y="-1672"/>
                  <a:pt x="3406162" y="27564"/>
                  <a:pt x="3602713" y="0"/>
                </a:cubicBezTo>
                <a:cubicBezTo>
                  <a:pt x="3799264" y="-27564"/>
                  <a:pt x="4319502" y="3735"/>
                  <a:pt x="4717418" y="0"/>
                </a:cubicBezTo>
                <a:cubicBezTo>
                  <a:pt x="4803197" y="-3613"/>
                  <a:pt x="4889640" y="74580"/>
                  <a:pt x="4898244" y="180826"/>
                </a:cubicBezTo>
                <a:cubicBezTo>
                  <a:pt x="4904604" y="351197"/>
                  <a:pt x="4883080" y="443843"/>
                  <a:pt x="4898244" y="549700"/>
                </a:cubicBezTo>
                <a:cubicBezTo>
                  <a:pt x="4913408" y="655557"/>
                  <a:pt x="4903911" y="777315"/>
                  <a:pt x="4898244" y="904108"/>
                </a:cubicBezTo>
                <a:cubicBezTo>
                  <a:pt x="4898194" y="983957"/>
                  <a:pt x="4803856" y="1079396"/>
                  <a:pt x="4717418" y="1084934"/>
                </a:cubicBezTo>
                <a:cubicBezTo>
                  <a:pt x="4596772" y="1103322"/>
                  <a:pt x="4348058" y="1085157"/>
                  <a:pt x="4205431" y="1084934"/>
                </a:cubicBezTo>
                <a:cubicBezTo>
                  <a:pt x="4062804" y="1084711"/>
                  <a:pt x="3859983" y="1060982"/>
                  <a:pt x="3557347" y="1084934"/>
                </a:cubicBezTo>
                <a:cubicBezTo>
                  <a:pt x="3254711" y="1108886"/>
                  <a:pt x="3120517" y="1106454"/>
                  <a:pt x="2818530" y="1084934"/>
                </a:cubicBezTo>
                <a:cubicBezTo>
                  <a:pt x="2516543" y="1063414"/>
                  <a:pt x="2419116" y="1100393"/>
                  <a:pt x="2261177" y="1084934"/>
                </a:cubicBezTo>
                <a:cubicBezTo>
                  <a:pt x="2103238" y="1069475"/>
                  <a:pt x="1747432" y="1117877"/>
                  <a:pt x="1567727" y="1084934"/>
                </a:cubicBezTo>
                <a:cubicBezTo>
                  <a:pt x="1388022" y="1051992"/>
                  <a:pt x="1112003" y="1103783"/>
                  <a:pt x="874276" y="1084934"/>
                </a:cubicBezTo>
                <a:cubicBezTo>
                  <a:pt x="636549" y="1066085"/>
                  <a:pt x="372137" y="1117254"/>
                  <a:pt x="180826" y="1084934"/>
                </a:cubicBezTo>
                <a:cubicBezTo>
                  <a:pt x="56626" y="1082546"/>
                  <a:pt x="12897" y="997635"/>
                  <a:pt x="0" y="904108"/>
                </a:cubicBezTo>
                <a:cubicBezTo>
                  <a:pt x="-1182" y="818657"/>
                  <a:pt x="-9831" y="655344"/>
                  <a:pt x="0" y="556933"/>
                </a:cubicBezTo>
                <a:cubicBezTo>
                  <a:pt x="9831" y="458523"/>
                  <a:pt x="-650" y="270132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أمثلة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تأثر قطاع الاتصالات بالمنافسة بين الشركات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FAD879-84E6-9431-34B5-3D729C14F1BE}"/>
              </a:ext>
            </a:extLst>
          </p:cNvPr>
          <p:cNvSpPr/>
          <p:nvPr/>
        </p:nvSpPr>
        <p:spPr>
          <a:xfrm>
            <a:off x="6034916" y="1287089"/>
            <a:ext cx="2533215" cy="1251394"/>
          </a:xfrm>
          <a:custGeom>
            <a:avLst/>
            <a:gdLst>
              <a:gd name="connsiteX0" fmla="*/ 0 w 2533215"/>
              <a:gd name="connsiteY0" fmla="*/ 208570 h 1251394"/>
              <a:gd name="connsiteX1" fmla="*/ 208570 w 2533215"/>
              <a:gd name="connsiteY1" fmla="*/ 0 h 1251394"/>
              <a:gd name="connsiteX2" fmla="*/ 716428 w 2533215"/>
              <a:gd name="connsiteY2" fmla="*/ 0 h 1251394"/>
              <a:gd name="connsiteX3" fmla="*/ 1224286 w 2533215"/>
              <a:gd name="connsiteY3" fmla="*/ 0 h 1251394"/>
              <a:gd name="connsiteX4" fmla="*/ 1710983 w 2533215"/>
              <a:gd name="connsiteY4" fmla="*/ 0 h 1251394"/>
              <a:gd name="connsiteX5" fmla="*/ 2324645 w 2533215"/>
              <a:gd name="connsiteY5" fmla="*/ 0 h 1251394"/>
              <a:gd name="connsiteX6" fmla="*/ 2533215 w 2533215"/>
              <a:gd name="connsiteY6" fmla="*/ 208570 h 1251394"/>
              <a:gd name="connsiteX7" fmla="*/ 2533215 w 2533215"/>
              <a:gd name="connsiteY7" fmla="*/ 642382 h 1251394"/>
              <a:gd name="connsiteX8" fmla="*/ 2533215 w 2533215"/>
              <a:gd name="connsiteY8" fmla="*/ 1042824 h 1251394"/>
              <a:gd name="connsiteX9" fmla="*/ 2324645 w 2533215"/>
              <a:gd name="connsiteY9" fmla="*/ 1251394 h 1251394"/>
              <a:gd name="connsiteX10" fmla="*/ 1753305 w 2533215"/>
              <a:gd name="connsiteY10" fmla="*/ 1251394 h 1251394"/>
              <a:gd name="connsiteX11" fmla="*/ 1245447 w 2533215"/>
              <a:gd name="connsiteY11" fmla="*/ 1251394 h 1251394"/>
              <a:gd name="connsiteX12" fmla="*/ 779910 w 2533215"/>
              <a:gd name="connsiteY12" fmla="*/ 1251394 h 1251394"/>
              <a:gd name="connsiteX13" fmla="*/ 208570 w 2533215"/>
              <a:gd name="connsiteY13" fmla="*/ 1251394 h 1251394"/>
              <a:gd name="connsiteX14" fmla="*/ 0 w 2533215"/>
              <a:gd name="connsiteY14" fmla="*/ 1042824 h 1251394"/>
              <a:gd name="connsiteX15" fmla="*/ 0 w 2533215"/>
              <a:gd name="connsiteY15" fmla="*/ 642382 h 1251394"/>
              <a:gd name="connsiteX16" fmla="*/ 0 w 2533215"/>
              <a:gd name="connsiteY16" fmla="*/ 208570 h 125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3215" h="1251394" fill="none" extrusionOk="0">
                <a:moveTo>
                  <a:pt x="0" y="208570"/>
                </a:moveTo>
                <a:cubicBezTo>
                  <a:pt x="2210" y="73319"/>
                  <a:pt x="82540" y="12509"/>
                  <a:pt x="208570" y="0"/>
                </a:cubicBezTo>
                <a:cubicBezTo>
                  <a:pt x="444638" y="534"/>
                  <a:pt x="467158" y="24629"/>
                  <a:pt x="716428" y="0"/>
                </a:cubicBezTo>
                <a:cubicBezTo>
                  <a:pt x="965698" y="-24629"/>
                  <a:pt x="1087206" y="18383"/>
                  <a:pt x="1224286" y="0"/>
                </a:cubicBezTo>
                <a:cubicBezTo>
                  <a:pt x="1361366" y="-18383"/>
                  <a:pt x="1488163" y="-15183"/>
                  <a:pt x="1710983" y="0"/>
                </a:cubicBezTo>
                <a:cubicBezTo>
                  <a:pt x="1933803" y="15183"/>
                  <a:pt x="2175892" y="-7335"/>
                  <a:pt x="2324645" y="0"/>
                </a:cubicBezTo>
                <a:cubicBezTo>
                  <a:pt x="2433871" y="8393"/>
                  <a:pt x="2553495" y="90918"/>
                  <a:pt x="2533215" y="208570"/>
                </a:cubicBezTo>
                <a:cubicBezTo>
                  <a:pt x="2536783" y="347326"/>
                  <a:pt x="2545499" y="484662"/>
                  <a:pt x="2533215" y="642382"/>
                </a:cubicBezTo>
                <a:cubicBezTo>
                  <a:pt x="2520931" y="800102"/>
                  <a:pt x="2545268" y="859885"/>
                  <a:pt x="2533215" y="1042824"/>
                </a:cubicBezTo>
                <a:cubicBezTo>
                  <a:pt x="2526601" y="1132547"/>
                  <a:pt x="2436937" y="1248528"/>
                  <a:pt x="2324645" y="1251394"/>
                </a:cubicBezTo>
                <a:cubicBezTo>
                  <a:pt x="2161674" y="1232890"/>
                  <a:pt x="1890484" y="1235984"/>
                  <a:pt x="1753305" y="1251394"/>
                </a:cubicBezTo>
                <a:cubicBezTo>
                  <a:pt x="1616126" y="1266804"/>
                  <a:pt x="1454646" y="1234581"/>
                  <a:pt x="1245447" y="1251394"/>
                </a:cubicBezTo>
                <a:cubicBezTo>
                  <a:pt x="1036248" y="1268207"/>
                  <a:pt x="959289" y="1256975"/>
                  <a:pt x="779910" y="1251394"/>
                </a:cubicBezTo>
                <a:cubicBezTo>
                  <a:pt x="600531" y="1245813"/>
                  <a:pt x="402625" y="1238675"/>
                  <a:pt x="208570" y="1251394"/>
                </a:cubicBezTo>
                <a:cubicBezTo>
                  <a:pt x="96245" y="1241543"/>
                  <a:pt x="-4727" y="1161244"/>
                  <a:pt x="0" y="1042824"/>
                </a:cubicBezTo>
                <a:cubicBezTo>
                  <a:pt x="-14736" y="935680"/>
                  <a:pt x="-6206" y="760093"/>
                  <a:pt x="0" y="642382"/>
                </a:cubicBezTo>
                <a:cubicBezTo>
                  <a:pt x="6206" y="524671"/>
                  <a:pt x="15057" y="303380"/>
                  <a:pt x="0" y="208570"/>
                </a:cubicBezTo>
                <a:close/>
              </a:path>
              <a:path w="2533215" h="1251394" stroke="0" extrusionOk="0">
                <a:moveTo>
                  <a:pt x="0" y="208570"/>
                </a:moveTo>
                <a:cubicBezTo>
                  <a:pt x="12467" y="75470"/>
                  <a:pt x="90839" y="18921"/>
                  <a:pt x="208570" y="0"/>
                </a:cubicBezTo>
                <a:cubicBezTo>
                  <a:pt x="431768" y="5689"/>
                  <a:pt x="495715" y="-11791"/>
                  <a:pt x="737589" y="0"/>
                </a:cubicBezTo>
                <a:cubicBezTo>
                  <a:pt x="979463" y="11791"/>
                  <a:pt x="1091274" y="22816"/>
                  <a:pt x="1308929" y="0"/>
                </a:cubicBezTo>
                <a:cubicBezTo>
                  <a:pt x="1526584" y="-22816"/>
                  <a:pt x="1856562" y="-38563"/>
                  <a:pt x="2324645" y="0"/>
                </a:cubicBezTo>
                <a:cubicBezTo>
                  <a:pt x="2429121" y="14393"/>
                  <a:pt x="2531586" y="66235"/>
                  <a:pt x="2533215" y="208570"/>
                </a:cubicBezTo>
                <a:cubicBezTo>
                  <a:pt x="2517226" y="355494"/>
                  <a:pt x="2551455" y="451237"/>
                  <a:pt x="2533215" y="609012"/>
                </a:cubicBezTo>
                <a:cubicBezTo>
                  <a:pt x="2514975" y="766787"/>
                  <a:pt x="2542656" y="888112"/>
                  <a:pt x="2533215" y="1042824"/>
                </a:cubicBezTo>
                <a:cubicBezTo>
                  <a:pt x="2512015" y="1177387"/>
                  <a:pt x="2429952" y="1258251"/>
                  <a:pt x="2324645" y="1251394"/>
                </a:cubicBezTo>
                <a:cubicBezTo>
                  <a:pt x="2087889" y="1247509"/>
                  <a:pt x="1970379" y="1259568"/>
                  <a:pt x="1795626" y="1251394"/>
                </a:cubicBezTo>
                <a:cubicBezTo>
                  <a:pt x="1620873" y="1243220"/>
                  <a:pt x="1483796" y="1248184"/>
                  <a:pt x="1330090" y="1251394"/>
                </a:cubicBezTo>
                <a:cubicBezTo>
                  <a:pt x="1176384" y="1254604"/>
                  <a:pt x="982993" y="1239733"/>
                  <a:pt x="822232" y="1251394"/>
                </a:cubicBezTo>
                <a:cubicBezTo>
                  <a:pt x="661471" y="1263055"/>
                  <a:pt x="449622" y="1276688"/>
                  <a:pt x="208570" y="1251394"/>
                </a:cubicBezTo>
                <a:cubicBezTo>
                  <a:pt x="86059" y="1247833"/>
                  <a:pt x="-14478" y="1170832"/>
                  <a:pt x="0" y="1042824"/>
                </a:cubicBezTo>
                <a:cubicBezTo>
                  <a:pt x="2963" y="883639"/>
                  <a:pt x="1771" y="772861"/>
                  <a:pt x="0" y="617354"/>
                </a:cubicBezTo>
                <a:cubicBezTo>
                  <a:pt x="-1771" y="461847"/>
                  <a:pt x="-19267" y="395128"/>
                  <a:pt x="0" y="20857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 الناتجة عن </a:t>
            </a:r>
            <a:r>
              <a:rPr lang="ar-EG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المنافسة الشديدة في السوق</a:t>
            </a:r>
            <a:endParaRPr lang="en-US" b="1" u="sng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D4F73A-57C0-7AA4-0A00-0AFA8C1CFF53}"/>
              </a:ext>
            </a:extLst>
          </p:cNvPr>
          <p:cNvSpPr/>
          <p:nvPr/>
        </p:nvSpPr>
        <p:spPr>
          <a:xfrm>
            <a:off x="9502408" y="3283831"/>
            <a:ext cx="1867712" cy="1084934"/>
          </a:xfrm>
          <a:custGeom>
            <a:avLst/>
            <a:gdLst>
              <a:gd name="connsiteX0" fmla="*/ 0 w 1867712"/>
              <a:gd name="connsiteY0" fmla="*/ 180826 h 1084934"/>
              <a:gd name="connsiteX1" fmla="*/ 180826 w 1867712"/>
              <a:gd name="connsiteY1" fmla="*/ 0 h 1084934"/>
              <a:gd name="connsiteX2" fmla="*/ 667785 w 1867712"/>
              <a:gd name="connsiteY2" fmla="*/ 0 h 1084934"/>
              <a:gd name="connsiteX3" fmla="*/ 1184866 w 1867712"/>
              <a:gd name="connsiteY3" fmla="*/ 0 h 1084934"/>
              <a:gd name="connsiteX4" fmla="*/ 1686886 w 1867712"/>
              <a:gd name="connsiteY4" fmla="*/ 0 h 1084934"/>
              <a:gd name="connsiteX5" fmla="*/ 1867712 w 1867712"/>
              <a:gd name="connsiteY5" fmla="*/ 180826 h 1084934"/>
              <a:gd name="connsiteX6" fmla="*/ 1867712 w 1867712"/>
              <a:gd name="connsiteY6" fmla="*/ 542467 h 1084934"/>
              <a:gd name="connsiteX7" fmla="*/ 1867712 w 1867712"/>
              <a:gd name="connsiteY7" fmla="*/ 904108 h 1084934"/>
              <a:gd name="connsiteX8" fmla="*/ 1686886 w 1867712"/>
              <a:gd name="connsiteY8" fmla="*/ 1084934 h 1084934"/>
              <a:gd name="connsiteX9" fmla="*/ 1214987 w 1867712"/>
              <a:gd name="connsiteY9" fmla="*/ 1084934 h 1084934"/>
              <a:gd name="connsiteX10" fmla="*/ 743088 w 1867712"/>
              <a:gd name="connsiteY10" fmla="*/ 1084934 h 1084934"/>
              <a:gd name="connsiteX11" fmla="*/ 180826 w 1867712"/>
              <a:gd name="connsiteY11" fmla="*/ 1084934 h 1084934"/>
              <a:gd name="connsiteX12" fmla="*/ 0 w 1867712"/>
              <a:gd name="connsiteY12" fmla="*/ 904108 h 1084934"/>
              <a:gd name="connsiteX13" fmla="*/ 0 w 1867712"/>
              <a:gd name="connsiteY13" fmla="*/ 549700 h 1084934"/>
              <a:gd name="connsiteX14" fmla="*/ 0 w 1867712"/>
              <a:gd name="connsiteY14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7712" h="1084934" fill="none" extrusionOk="0">
                <a:moveTo>
                  <a:pt x="0" y="180826"/>
                </a:moveTo>
                <a:cubicBezTo>
                  <a:pt x="2810" y="62090"/>
                  <a:pt x="94943" y="3594"/>
                  <a:pt x="180826" y="0"/>
                </a:cubicBezTo>
                <a:cubicBezTo>
                  <a:pt x="298803" y="-14116"/>
                  <a:pt x="445336" y="-2713"/>
                  <a:pt x="667785" y="0"/>
                </a:cubicBezTo>
                <a:cubicBezTo>
                  <a:pt x="890234" y="2713"/>
                  <a:pt x="1053516" y="-9059"/>
                  <a:pt x="1184866" y="0"/>
                </a:cubicBezTo>
                <a:cubicBezTo>
                  <a:pt x="1316216" y="9059"/>
                  <a:pt x="1529050" y="6235"/>
                  <a:pt x="1686886" y="0"/>
                </a:cubicBezTo>
                <a:cubicBezTo>
                  <a:pt x="1790854" y="2020"/>
                  <a:pt x="1868799" y="98459"/>
                  <a:pt x="1867712" y="180826"/>
                </a:cubicBezTo>
                <a:cubicBezTo>
                  <a:pt x="1852088" y="314962"/>
                  <a:pt x="1857746" y="378758"/>
                  <a:pt x="1867712" y="542467"/>
                </a:cubicBezTo>
                <a:cubicBezTo>
                  <a:pt x="1877678" y="706176"/>
                  <a:pt x="1876848" y="819350"/>
                  <a:pt x="1867712" y="904108"/>
                </a:cubicBezTo>
                <a:cubicBezTo>
                  <a:pt x="1870889" y="983118"/>
                  <a:pt x="1775182" y="1078580"/>
                  <a:pt x="1686886" y="1084934"/>
                </a:cubicBezTo>
                <a:cubicBezTo>
                  <a:pt x="1492993" y="1086173"/>
                  <a:pt x="1448367" y="1093170"/>
                  <a:pt x="1214987" y="1084934"/>
                </a:cubicBezTo>
                <a:cubicBezTo>
                  <a:pt x="981607" y="1076698"/>
                  <a:pt x="889091" y="1075899"/>
                  <a:pt x="743088" y="1084934"/>
                </a:cubicBezTo>
                <a:cubicBezTo>
                  <a:pt x="597085" y="1093969"/>
                  <a:pt x="422355" y="1058987"/>
                  <a:pt x="180826" y="1084934"/>
                </a:cubicBezTo>
                <a:cubicBezTo>
                  <a:pt x="101189" y="1076632"/>
                  <a:pt x="15666" y="1017921"/>
                  <a:pt x="0" y="904108"/>
                </a:cubicBezTo>
                <a:cubicBezTo>
                  <a:pt x="-8733" y="730941"/>
                  <a:pt x="5603" y="696740"/>
                  <a:pt x="0" y="549700"/>
                </a:cubicBezTo>
                <a:cubicBezTo>
                  <a:pt x="-5603" y="402660"/>
                  <a:pt x="3639" y="289801"/>
                  <a:pt x="0" y="180826"/>
                </a:cubicBezTo>
                <a:close/>
              </a:path>
              <a:path w="1867712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288952" y="17736"/>
                  <a:pt x="481931" y="14060"/>
                  <a:pt x="682846" y="0"/>
                </a:cubicBezTo>
                <a:cubicBezTo>
                  <a:pt x="883761" y="-14060"/>
                  <a:pt x="996157" y="22744"/>
                  <a:pt x="1214987" y="0"/>
                </a:cubicBezTo>
                <a:cubicBezTo>
                  <a:pt x="1433817" y="-22744"/>
                  <a:pt x="1480738" y="-5500"/>
                  <a:pt x="1686886" y="0"/>
                </a:cubicBezTo>
                <a:cubicBezTo>
                  <a:pt x="1774083" y="17021"/>
                  <a:pt x="1867002" y="69126"/>
                  <a:pt x="1867712" y="180826"/>
                </a:cubicBezTo>
                <a:cubicBezTo>
                  <a:pt x="1875350" y="267385"/>
                  <a:pt x="1871141" y="390470"/>
                  <a:pt x="1867712" y="528001"/>
                </a:cubicBezTo>
                <a:cubicBezTo>
                  <a:pt x="1864283" y="665532"/>
                  <a:pt x="1875467" y="776637"/>
                  <a:pt x="1867712" y="904108"/>
                </a:cubicBezTo>
                <a:cubicBezTo>
                  <a:pt x="1863849" y="1007505"/>
                  <a:pt x="1782762" y="1087703"/>
                  <a:pt x="1686886" y="1084934"/>
                </a:cubicBezTo>
                <a:cubicBezTo>
                  <a:pt x="1549310" y="1109821"/>
                  <a:pt x="1384688" y="1096549"/>
                  <a:pt x="1184866" y="1084934"/>
                </a:cubicBezTo>
                <a:cubicBezTo>
                  <a:pt x="985044" y="1073319"/>
                  <a:pt x="912414" y="1101187"/>
                  <a:pt x="728028" y="1084934"/>
                </a:cubicBezTo>
                <a:cubicBezTo>
                  <a:pt x="543642" y="1068681"/>
                  <a:pt x="317555" y="1065047"/>
                  <a:pt x="180826" y="1084934"/>
                </a:cubicBezTo>
                <a:cubicBezTo>
                  <a:pt x="75034" y="1097072"/>
                  <a:pt x="-16757" y="1014186"/>
                  <a:pt x="0" y="904108"/>
                </a:cubicBezTo>
                <a:cubicBezTo>
                  <a:pt x="-12797" y="763739"/>
                  <a:pt x="-3925" y="639821"/>
                  <a:pt x="0" y="556933"/>
                </a:cubicBezTo>
                <a:cubicBezTo>
                  <a:pt x="3925" y="474046"/>
                  <a:pt x="2100" y="337289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فيرايزون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627792-9045-5989-81F2-C6C2720BEF09}"/>
              </a:ext>
            </a:extLst>
          </p:cNvPr>
          <p:cNvSpPr/>
          <p:nvPr/>
        </p:nvSpPr>
        <p:spPr>
          <a:xfrm>
            <a:off x="6281331" y="3212064"/>
            <a:ext cx="2966676" cy="1470771"/>
          </a:xfrm>
          <a:custGeom>
            <a:avLst/>
            <a:gdLst>
              <a:gd name="connsiteX0" fmla="*/ 0 w 2966676"/>
              <a:gd name="connsiteY0" fmla="*/ 245133 h 1470771"/>
              <a:gd name="connsiteX1" fmla="*/ 245133 w 2966676"/>
              <a:gd name="connsiteY1" fmla="*/ 0 h 1470771"/>
              <a:gd name="connsiteX2" fmla="*/ 839471 w 2966676"/>
              <a:gd name="connsiteY2" fmla="*/ 0 h 1470771"/>
              <a:gd name="connsiteX3" fmla="*/ 1433810 w 2966676"/>
              <a:gd name="connsiteY3" fmla="*/ 0 h 1470771"/>
              <a:gd name="connsiteX4" fmla="*/ 2003384 w 2966676"/>
              <a:gd name="connsiteY4" fmla="*/ 0 h 1470771"/>
              <a:gd name="connsiteX5" fmla="*/ 2721543 w 2966676"/>
              <a:gd name="connsiteY5" fmla="*/ 0 h 1470771"/>
              <a:gd name="connsiteX6" fmla="*/ 2966676 w 2966676"/>
              <a:gd name="connsiteY6" fmla="*/ 245133 h 1470771"/>
              <a:gd name="connsiteX7" fmla="*/ 2966676 w 2966676"/>
              <a:gd name="connsiteY7" fmla="*/ 754996 h 1470771"/>
              <a:gd name="connsiteX8" fmla="*/ 2966676 w 2966676"/>
              <a:gd name="connsiteY8" fmla="*/ 1225638 h 1470771"/>
              <a:gd name="connsiteX9" fmla="*/ 2721543 w 2966676"/>
              <a:gd name="connsiteY9" fmla="*/ 1470771 h 1470771"/>
              <a:gd name="connsiteX10" fmla="*/ 2052912 w 2966676"/>
              <a:gd name="connsiteY10" fmla="*/ 1470771 h 1470771"/>
              <a:gd name="connsiteX11" fmla="*/ 1458574 w 2966676"/>
              <a:gd name="connsiteY11" fmla="*/ 1470771 h 1470771"/>
              <a:gd name="connsiteX12" fmla="*/ 913764 w 2966676"/>
              <a:gd name="connsiteY12" fmla="*/ 1470771 h 1470771"/>
              <a:gd name="connsiteX13" fmla="*/ 245133 w 2966676"/>
              <a:gd name="connsiteY13" fmla="*/ 1470771 h 1470771"/>
              <a:gd name="connsiteX14" fmla="*/ 0 w 2966676"/>
              <a:gd name="connsiteY14" fmla="*/ 1225638 h 1470771"/>
              <a:gd name="connsiteX15" fmla="*/ 0 w 2966676"/>
              <a:gd name="connsiteY15" fmla="*/ 754996 h 1470771"/>
              <a:gd name="connsiteX16" fmla="*/ 0 w 2966676"/>
              <a:gd name="connsiteY16" fmla="*/ 245133 h 147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66676" h="1470771" fill="none" extrusionOk="0">
                <a:moveTo>
                  <a:pt x="0" y="245133"/>
                </a:moveTo>
                <a:cubicBezTo>
                  <a:pt x="1255" y="98357"/>
                  <a:pt x="95243" y="16741"/>
                  <a:pt x="245133" y="0"/>
                </a:cubicBezTo>
                <a:cubicBezTo>
                  <a:pt x="539983" y="-4494"/>
                  <a:pt x="631914" y="10269"/>
                  <a:pt x="839471" y="0"/>
                </a:cubicBezTo>
                <a:cubicBezTo>
                  <a:pt x="1047028" y="-10269"/>
                  <a:pt x="1196415" y="17170"/>
                  <a:pt x="1433810" y="0"/>
                </a:cubicBezTo>
                <a:cubicBezTo>
                  <a:pt x="1671205" y="-17170"/>
                  <a:pt x="1886412" y="13267"/>
                  <a:pt x="2003384" y="0"/>
                </a:cubicBezTo>
                <a:cubicBezTo>
                  <a:pt x="2120356" y="-13267"/>
                  <a:pt x="2500961" y="31407"/>
                  <a:pt x="2721543" y="0"/>
                </a:cubicBezTo>
                <a:cubicBezTo>
                  <a:pt x="2848639" y="11663"/>
                  <a:pt x="2994549" y="106366"/>
                  <a:pt x="2966676" y="245133"/>
                </a:cubicBezTo>
                <a:cubicBezTo>
                  <a:pt x="2991672" y="371084"/>
                  <a:pt x="2991460" y="568166"/>
                  <a:pt x="2966676" y="754996"/>
                </a:cubicBezTo>
                <a:cubicBezTo>
                  <a:pt x="2941892" y="941826"/>
                  <a:pt x="2977939" y="1060226"/>
                  <a:pt x="2966676" y="1225638"/>
                </a:cubicBezTo>
                <a:cubicBezTo>
                  <a:pt x="2961127" y="1339655"/>
                  <a:pt x="2840544" y="1454572"/>
                  <a:pt x="2721543" y="1470771"/>
                </a:cubicBezTo>
                <a:cubicBezTo>
                  <a:pt x="2491350" y="1443289"/>
                  <a:pt x="2193029" y="1495092"/>
                  <a:pt x="2052912" y="1470771"/>
                </a:cubicBezTo>
                <a:cubicBezTo>
                  <a:pt x="1912795" y="1446450"/>
                  <a:pt x="1703394" y="1487789"/>
                  <a:pt x="1458574" y="1470771"/>
                </a:cubicBezTo>
                <a:cubicBezTo>
                  <a:pt x="1213754" y="1453753"/>
                  <a:pt x="1143421" y="1473225"/>
                  <a:pt x="913764" y="1470771"/>
                </a:cubicBezTo>
                <a:cubicBezTo>
                  <a:pt x="684107" y="1468318"/>
                  <a:pt x="463133" y="1491806"/>
                  <a:pt x="245133" y="1470771"/>
                </a:cubicBezTo>
                <a:cubicBezTo>
                  <a:pt x="113767" y="1456962"/>
                  <a:pt x="-6248" y="1365290"/>
                  <a:pt x="0" y="1225638"/>
                </a:cubicBezTo>
                <a:cubicBezTo>
                  <a:pt x="20864" y="1067806"/>
                  <a:pt x="1803" y="874336"/>
                  <a:pt x="0" y="754996"/>
                </a:cubicBezTo>
                <a:cubicBezTo>
                  <a:pt x="-1803" y="635656"/>
                  <a:pt x="6084" y="495027"/>
                  <a:pt x="0" y="245133"/>
                </a:cubicBezTo>
                <a:close/>
              </a:path>
              <a:path w="2966676" h="1470771" stroke="0" extrusionOk="0">
                <a:moveTo>
                  <a:pt x="0" y="245133"/>
                </a:moveTo>
                <a:cubicBezTo>
                  <a:pt x="5229" y="102238"/>
                  <a:pt x="107154" y="19332"/>
                  <a:pt x="245133" y="0"/>
                </a:cubicBezTo>
                <a:cubicBezTo>
                  <a:pt x="535045" y="27455"/>
                  <a:pt x="707113" y="19322"/>
                  <a:pt x="864236" y="0"/>
                </a:cubicBezTo>
                <a:cubicBezTo>
                  <a:pt x="1021359" y="-19322"/>
                  <a:pt x="1258835" y="32305"/>
                  <a:pt x="1532866" y="0"/>
                </a:cubicBezTo>
                <a:cubicBezTo>
                  <a:pt x="1806897" y="-32305"/>
                  <a:pt x="2281385" y="-38918"/>
                  <a:pt x="2721543" y="0"/>
                </a:cubicBezTo>
                <a:cubicBezTo>
                  <a:pt x="2850723" y="8334"/>
                  <a:pt x="2965373" y="88042"/>
                  <a:pt x="2966676" y="245133"/>
                </a:cubicBezTo>
                <a:cubicBezTo>
                  <a:pt x="2953958" y="472177"/>
                  <a:pt x="2956692" y="544928"/>
                  <a:pt x="2966676" y="715775"/>
                </a:cubicBezTo>
                <a:cubicBezTo>
                  <a:pt x="2976660" y="886622"/>
                  <a:pt x="2981434" y="1114991"/>
                  <a:pt x="2966676" y="1225638"/>
                </a:cubicBezTo>
                <a:cubicBezTo>
                  <a:pt x="2956276" y="1370525"/>
                  <a:pt x="2837892" y="1483977"/>
                  <a:pt x="2721543" y="1470771"/>
                </a:cubicBezTo>
                <a:cubicBezTo>
                  <a:pt x="2420494" y="1441065"/>
                  <a:pt x="2325646" y="1462940"/>
                  <a:pt x="2102441" y="1470771"/>
                </a:cubicBezTo>
                <a:cubicBezTo>
                  <a:pt x="1879236" y="1478602"/>
                  <a:pt x="1746183" y="1452761"/>
                  <a:pt x="1557630" y="1470771"/>
                </a:cubicBezTo>
                <a:cubicBezTo>
                  <a:pt x="1369077" y="1488781"/>
                  <a:pt x="1191829" y="1449275"/>
                  <a:pt x="963292" y="1470771"/>
                </a:cubicBezTo>
                <a:cubicBezTo>
                  <a:pt x="734755" y="1492267"/>
                  <a:pt x="476892" y="1500916"/>
                  <a:pt x="245133" y="1470771"/>
                </a:cubicBezTo>
                <a:cubicBezTo>
                  <a:pt x="83107" y="1457810"/>
                  <a:pt x="-16303" y="1375455"/>
                  <a:pt x="0" y="1225638"/>
                </a:cubicBezTo>
                <a:cubicBezTo>
                  <a:pt x="-12878" y="1111812"/>
                  <a:pt x="-17740" y="891311"/>
                  <a:pt x="0" y="725580"/>
                </a:cubicBezTo>
                <a:cubicBezTo>
                  <a:pt x="17740" y="559849"/>
                  <a:pt x="5177" y="351127"/>
                  <a:pt x="0" y="24513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تواجه </a:t>
            </a:r>
            <a:r>
              <a:rPr lang="ar-EG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منافسة شديدة من شركات الاتصالات الأخرى مثل</a:t>
            </a:r>
            <a:endParaRPr lang="en-US" b="1" u="sng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1555C5-3D87-A7E1-DE35-617CDC3C87F1}"/>
              </a:ext>
            </a:extLst>
          </p:cNvPr>
          <p:cNvSpPr/>
          <p:nvPr/>
        </p:nvSpPr>
        <p:spPr>
          <a:xfrm>
            <a:off x="2766941" y="3166881"/>
            <a:ext cx="2966676" cy="1084934"/>
          </a:xfrm>
          <a:custGeom>
            <a:avLst/>
            <a:gdLst>
              <a:gd name="connsiteX0" fmla="*/ 0 w 2966676"/>
              <a:gd name="connsiteY0" fmla="*/ 180826 h 1084934"/>
              <a:gd name="connsiteX1" fmla="*/ 180826 w 2966676"/>
              <a:gd name="connsiteY1" fmla="*/ 0 h 1084934"/>
              <a:gd name="connsiteX2" fmla="*/ 806032 w 2966676"/>
              <a:gd name="connsiteY2" fmla="*/ 0 h 1084934"/>
              <a:gd name="connsiteX3" fmla="*/ 1431238 w 2966676"/>
              <a:gd name="connsiteY3" fmla="*/ 0 h 1084934"/>
              <a:gd name="connsiteX4" fmla="*/ 2030393 w 2966676"/>
              <a:gd name="connsiteY4" fmla="*/ 0 h 1084934"/>
              <a:gd name="connsiteX5" fmla="*/ 2785850 w 2966676"/>
              <a:gd name="connsiteY5" fmla="*/ 0 h 1084934"/>
              <a:gd name="connsiteX6" fmla="*/ 2966676 w 2966676"/>
              <a:gd name="connsiteY6" fmla="*/ 180826 h 1084934"/>
              <a:gd name="connsiteX7" fmla="*/ 2966676 w 2966676"/>
              <a:gd name="connsiteY7" fmla="*/ 556933 h 1084934"/>
              <a:gd name="connsiteX8" fmla="*/ 2966676 w 2966676"/>
              <a:gd name="connsiteY8" fmla="*/ 904108 h 1084934"/>
              <a:gd name="connsiteX9" fmla="*/ 2785850 w 2966676"/>
              <a:gd name="connsiteY9" fmla="*/ 1084934 h 1084934"/>
              <a:gd name="connsiteX10" fmla="*/ 2082494 w 2966676"/>
              <a:gd name="connsiteY10" fmla="*/ 1084934 h 1084934"/>
              <a:gd name="connsiteX11" fmla="*/ 1457288 w 2966676"/>
              <a:gd name="connsiteY11" fmla="*/ 1084934 h 1084934"/>
              <a:gd name="connsiteX12" fmla="*/ 884182 w 2966676"/>
              <a:gd name="connsiteY12" fmla="*/ 1084934 h 1084934"/>
              <a:gd name="connsiteX13" fmla="*/ 180826 w 2966676"/>
              <a:gd name="connsiteY13" fmla="*/ 1084934 h 1084934"/>
              <a:gd name="connsiteX14" fmla="*/ 0 w 2966676"/>
              <a:gd name="connsiteY14" fmla="*/ 904108 h 1084934"/>
              <a:gd name="connsiteX15" fmla="*/ 0 w 2966676"/>
              <a:gd name="connsiteY15" fmla="*/ 556933 h 1084934"/>
              <a:gd name="connsiteX16" fmla="*/ 0 w 2966676"/>
              <a:gd name="connsiteY16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66676" h="1084934" fill="none" extrusionOk="0">
                <a:moveTo>
                  <a:pt x="0" y="180826"/>
                </a:moveTo>
                <a:cubicBezTo>
                  <a:pt x="896" y="72824"/>
                  <a:pt x="66243" y="16982"/>
                  <a:pt x="180826" y="0"/>
                </a:cubicBezTo>
                <a:cubicBezTo>
                  <a:pt x="470112" y="18885"/>
                  <a:pt x="674910" y="10552"/>
                  <a:pt x="806032" y="0"/>
                </a:cubicBezTo>
                <a:cubicBezTo>
                  <a:pt x="937154" y="-10552"/>
                  <a:pt x="1179586" y="26338"/>
                  <a:pt x="1431238" y="0"/>
                </a:cubicBezTo>
                <a:cubicBezTo>
                  <a:pt x="1682890" y="-26338"/>
                  <a:pt x="1812915" y="17292"/>
                  <a:pt x="2030393" y="0"/>
                </a:cubicBezTo>
                <a:cubicBezTo>
                  <a:pt x="2247871" y="-17292"/>
                  <a:pt x="2443474" y="6029"/>
                  <a:pt x="2785850" y="0"/>
                </a:cubicBezTo>
                <a:cubicBezTo>
                  <a:pt x="2877426" y="11668"/>
                  <a:pt x="2982567" y="79030"/>
                  <a:pt x="2966676" y="180826"/>
                </a:cubicBezTo>
                <a:cubicBezTo>
                  <a:pt x="2974644" y="270570"/>
                  <a:pt x="2983699" y="440440"/>
                  <a:pt x="2966676" y="556933"/>
                </a:cubicBezTo>
                <a:cubicBezTo>
                  <a:pt x="2949653" y="673426"/>
                  <a:pt x="2957429" y="772022"/>
                  <a:pt x="2966676" y="904108"/>
                </a:cubicBezTo>
                <a:cubicBezTo>
                  <a:pt x="2964428" y="995319"/>
                  <a:pt x="2876342" y="1075664"/>
                  <a:pt x="2785850" y="1084934"/>
                </a:cubicBezTo>
                <a:cubicBezTo>
                  <a:pt x="2582141" y="1110956"/>
                  <a:pt x="2392269" y="1068672"/>
                  <a:pt x="2082494" y="1084934"/>
                </a:cubicBezTo>
                <a:cubicBezTo>
                  <a:pt x="1772719" y="1101196"/>
                  <a:pt x="1745187" y="1114460"/>
                  <a:pt x="1457288" y="1084934"/>
                </a:cubicBezTo>
                <a:cubicBezTo>
                  <a:pt x="1169389" y="1055408"/>
                  <a:pt x="1119453" y="1061786"/>
                  <a:pt x="884182" y="1084934"/>
                </a:cubicBezTo>
                <a:cubicBezTo>
                  <a:pt x="648911" y="1108082"/>
                  <a:pt x="428262" y="1101914"/>
                  <a:pt x="180826" y="1084934"/>
                </a:cubicBezTo>
                <a:cubicBezTo>
                  <a:pt x="85782" y="1068353"/>
                  <a:pt x="-4146" y="1006808"/>
                  <a:pt x="0" y="904108"/>
                </a:cubicBezTo>
                <a:cubicBezTo>
                  <a:pt x="-665" y="831103"/>
                  <a:pt x="10487" y="728828"/>
                  <a:pt x="0" y="556933"/>
                </a:cubicBezTo>
                <a:cubicBezTo>
                  <a:pt x="-10487" y="385038"/>
                  <a:pt x="3802" y="311034"/>
                  <a:pt x="0" y="180826"/>
                </a:cubicBezTo>
                <a:close/>
              </a:path>
              <a:path w="2966676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399581" y="3197"/>
                  <a:pt x="677091" y="10784"/>
                  <a:pt x="832082" y="0"/>
                </a:cubicBezTo>
                <a:cubicBezTo>
                  <a:pt x="987073" y="-10784"/>
                  <a:pt x="1371519" y="15567"/>
                  <a:pt x="1535438" y="0"/>
                </a:cubicBezTo>
                <a:cubicBezTo>
                  <a:pt x="1699357" y="-15567"/>
                  <a:pt x="2353555" y="-10992"/>
                  <a:pt x="2785850" y="0"/>
                </a:cubicBezTo>
                <a:cubicBezTo>
                  <a:pt x="2873047" y="17021"/>
                  <a:pt x="2965966" y="69126"/>
                  <a:pt x="2966676" y="180826"/>
                </a:cubicBezTo>
                <a:cubicBezTo>
                  <a:pt x="2974314" y="267385"/>
                  <a:pt x="2970105" y="390470"/>
                  <a:pt x="2966676" y="528001"/>
                </a:cubicBezTo>
                <a:cubicBezTo>
                  <a:pt x="2963247" y="665532"/>
                  <a:pt x="2974431" y="776637"/>
                  <a:pt x="2966676" y="904108"/>
                </a:cubicBezTo>
                <a:cubicBezTo>
                  <a:pt x="2962813" y="1007505"/>
                  <a:pt x="2881726" y="1087703"/>
                  <a:pt x="2785850" y="1084934"/>
                </a:cubicBezTo>
                <a:cubicBezTo>
                  <a:pt x="2633230" y="1099300"/>
                  <a:pt x="2345253" y="1074700"/>
                  <a:pt x="2134594" y="1084934"/>
                </a:cubicBezTo>
                <a:cubicBezTo>
                  <a:pt x="1923935" y="1095168"/>
                  <a:pt x="1714321" y="1085347"/>
                  <a:pt x="1561489" y="1084934"/>
                </a:cubicBezTo>
                <a:cubicBezTo>
                  <a:pt x="1408657" y="1084521"/>
                  <a:pt x="1160513" y="1067707"/>
                  <a:pt x="936283" y="1084934"/>
                </a:cubicBezTo>
                <a:cubicBezTo>
                  <a:pt x="712053" y="1102161"/>
                  <a:pt x="406229" y="1049778"/>
                  <a:pt x="180826" y="1084934"/>
                </a:cubicBezTo>
                <a:cubicBezTo>
                  <a:pt x="70050" y="1079627"/>
                  <a:pt x="-6639" y="1009853"/>
                  <a:pt x="0" y="904108"/>
                </a:cubicBezTo>
                <a:cubicBezTo>
                  <a:pt x="344" y="804213"/>
                  <a:pt x="4044" y="700659"/>
                  <a:pt x="0" y="535234"/>
                </a:cubicBezTo>
                <a:cubicBezTo>
                  <a:pt x="-4044" y="369809"/>
                  <a:pt x="1146" y="281887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AT&amp;T 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و </a:t>
            </a:r>
            <a:r>
              <a:rPr lang="en-US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T-Mobile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82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67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en-US" sz="8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60201" y="85104"/>
            <a:ext cx="2540663" cy="399590"/>
          </a:xfrm>
          <a:custGeom>
            <a:avLst/>
            <a:gdLst>
              <a:gd name="connsiteX0" fmla="*/ 0 w 2540663"/>
              <a:gd name="connsiteY0" fmla="*/ 66600 h 399590"/>
              <a:gd name="connsiteX1" fmla="*/ 66600 w 2540663"/>
              <a:gd name="connsiteY1" fmla="*/ 0 h 399590"/>
              <a:gd name="connsiteX2" fmla="*/ 668466 w 2540663"/>
              <a:gd name="connsiteY2" fmla="*/ 0 h 399590"/>
              <a:gd name="connsiteX3" fmla="*/ 1318481 w 2540663"/>
              <a:gd name="connsiteY3" fmla="*/ 0 h 399590"/>
              <a:gd name="connsiteX4" fmla="*/ 2474063 w 2540663"/>
              <a:gd name="connsiteY4" fmla="*/ 0 h 399590"/>
              <a:gd name="connsiteX5" fmla="*/ 2540663 w 2540663"/>
              <a:gd name="connsiteY5" fmla="*/ 66600 h 399590"/>
              <a:gd name="connsiteX6" fmla="*/ 2540663 w 2540663"/>
              <a:gd name="connsiteY6" fmla="*/ 332990 h 399590"/>
              <a:gd name="connsiteX7" fmla="*/ 2474063 w 2540663"/>
              <a:gd name="connsiteY7" fmla="*/ 399590 h 399590"/>
              <a:gd name="connsiteX8" fmla="*/ 1848123 w 2540663"/>
              <a:gd name="connsiteY8" fmla="*/ 399590 h 399590"/>
              <a:gd name="connsiteX9" fmla="*/ 1222182 w 2540663"/>
              <a:gd name="connsiteY9" fmla="*/ 399590 h 399590"/>
              <a:gd name="connsiteX10" fmla="*/ 692540 w 2540663"/>
              <a:gd name="connsiteY10" fmla="*/ 399590 h 399590"/>
              <a:gd name="connsiteX11" fmla="*/ 66600 w 2540663"/>
              <a:gd name="connsiteY11" fmla="*/ 399590 h 399590"/>
              <a:gd name="connsiteX12" fmla="*/ 0 w 2540663"/>
              <a:gd name="connsiteY12" fmla="*/ 332990 h 399590"/>
              <a:gd name="connsiteX13" fmla="*/ 0 w 254066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066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7109" y="16819"/>
                  <a:pt x="536609" y="-4519"/>
                  <a:pt x="668466" y="0"/>
                </a:cubicBezTo>
                <a:cubicBezTo>
                  <a:pt x="800323" y="4519"/>
                  <a:pt x="1135891" y="-9359"/>
                  <a:pt x="1318481" y="0"/>
                </a:cubicBezTo>
                <a:cubicBezTo>
                  <a:pt x="1501072" y="9359"/>
                  <a:pt x="2238207" y="-46381"/>
                  <a:pt x="2474063" y="0"/>
                </a:cubicBezTo>
                <a:cubicBezTo>
                  <a:pt x="2508301" y="3418"/>
                  <a:pt x="2540417" y="25716"/>
                  <a:pt x="2540663" y="66600"/>
                </a:cubicBezTo>
                <a:cubicBezTo>
                  <a:pt x="2541281" y="163177"/>
                  <a:pt x="2546614" y="233743"/>
                  <a:pt x="2540663" y="332990"/>
                </a:cubicBezTo>
                <a:cubicBezTo>
                  <a:pt x="2534506" y="368193"/>
                  <a:pt x="2510027" y="398983"/>
                  <a:pt x="2474063" y="399590"/>
                </a:cubicBezTo>
                <a:cubicBezTo>
                  <a:pt x="2284937" y="381399"/>
                  <a:pt x="2107224" y="368617"/>
                  <a:pt x="1848123" y="399590"/>
                </a:cubicBezTo>
                <a:cubicBezTo>
                  <a:pt x="1589022" y="430563"/>
                  <a:pt x="1506009" y="378428"/>
                  <a:pt x="1222182" y="399590"/>
                </a:cubicBezTo>
                <a:cubicBezTo>
                  <a:pt x="938355" y="420752"/>
                  <a:pt x="936796" y="403369"/>
                  <a:pt x="692540" y="399590"/>
                </a:cubicBezTo>
                <a:cubicBezTo>
                  <a:pt x="448284" y="395811"/>
                  <a:pt x="283335" y="42203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 اللتي تتعرض لها الشركات</a:t>
            </a:r>
            <a:endParaRPr lang="en-US"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2642110" y="360218"/>
            <a:ext cx="5926021" cy="524066"/>
          </a:xfrm>
          <a:custGeom>
            <a:avLst/>
            <a:gdLst>
              <a:gd name="connsiteX0" fmla="*/ 0 w 5926021"/>
              <a:gd name="connsiteY0" fmla="*/ 87346 h 524066"/>
              <a:gd name="connsiteX1" fmla="*/ 87346 w 5926021"/>
              <a:gd name="connsiteY1" fmla="*/ 0 h 524066"/>
              <a:gd name="connsiteX2" fmla="*/ 604966 w 5926021"/>
              <a:gd name="connsiteY2" fmla="*/ 0 h 524066"/>
              <a:gd name="connsiteX3" fmla="*/ 1007559 w 5926021"/>
              <a:gd name="connsiteY3" fmla="*/ 0 h 524066"/>
              <a:gd name="connsiteX4" fmla="*/ 1640205 w 5926021"/>
              <a:gd name="connsiteY4" fmla="*/ 0 h 524066"/>
              <a:gd name="connsiteX5" fmla="*/ 2100311 w 5926021"/>
              <a:gd name="connsiteY5" fmla="*/ 0 h 524066"/>
              <a:gd name="connsiteX6" fmla="*/ 2502904 w 5926021"/>
              <a:gd name="connsiteY6" fmla="*/ 0 h 524066"/>
              <a:gd name="connsiteX7" fmla="*/ 2963011 w 5926021"/>
              <a:gd name="connsiteY7" fmla="*/ 0 h 524066"/>
              <a:gd name="connsiteX8" fmla="*/ 3595657 w 5926021"/>
              <a:gd name="connsiteY8" fmla="*/ 0 h 524066"/>
              <a:gd name="connsiteX9" fmla="*/ 4055763 w 5926021"/>
              <a:gd name="connsiteY9" fmla="*/ 0 h 524066"/>
              <a:gd name="connsiteX10" fmla="*/ 4458356 w 5926021"/>
              <a:gd name="connsiteY10" fmla="*/ 0 h 524066"/>
              <a:gd name="connsiteX11" fmla="*/ 4918462 w 5926021"/>
              <a:gd name="connsiteY11" fmla="*/ 0 h 524066"/>
              <a:gd name="connsiteX12" fmla="*/ 5838675 w 5926021"/>
              <a:gd name="connsiteY12" fmla="*/ 0 h 524066"/>
              <a:gd name="connsiteX13" fmla="*/ 5926021 w 5926021"/>
              <a:gd name="connsiteY13" fmla="*/ 87346 h 524066"/>
              <a:gd name="connsiteX14" fmla="*/ 5926021 w 5926021"/>
              <a:gd name="connsiteY14" fmla="*/ 436720 h 524066"/>
              <a:gd name="connsiteX15" fmla="*/ 5838675 w 5926021"/>
              <a:gd name="connsiteY15" fmla="*/ 524066 h 524066"/>
              <a:gd name="connsiteX16" fmla="*/ 5436082 w 5926021"/>
              <a:gd name="connsiteY16" fmla="*/ 524066 h 524066"/>
              <a:gd name="connsiteX17" fmla="*/ 4918462 w 5926021"/>
              <a:gd name="connsiteY17" fmla="*/ 524066 h 524066"/>
              <a:gd name="connsiteX18" fmla="*/ 4285816 w 5926021"/>
              <a:gd name="connsiteY18" fmla="*/ 524066 h 524066"/>
              <a:gd name="connsiteX19" fmla="*/ 3825710 w 5926021"/>
              <a:gd name="connsiteY19" fmla="*/ 524066 h 524066"/>
              <a:gd name="connsiteX20" fmla="*/ 3250577 w 5926021"/>
              <a:gd name="connsiteY20" fmla="*/ 524066 h 524066"/>
              <a:gd name="connsiteX21" fmla="*/ 2847984 w 5926021"/>
              <a:gd name="connsiteY21" fmla="*/ 524066 h 524066"/>
              <a:gd name="connsiteX22" fmla="*/ 2157824 w 5926021"/>
              <a:gd name="connsiteY22" fmla="*/ 524066 h 524066"/>
              <a:gd name="connsiteX23" fmla="*/ 1582692 w 5926021"/>
              <a:gd name="connsiteY23" fmla="*/ 524066 h 524066"/>
              <a:gd name="connsiteX24" fmla="*/ 892532 w 5926021"/>
              <a:gd name="connsiteY24" fmla="*/ 524066 h 524066"/>
              <a:gd name="connsiteX25" fmla="*/ 87346 w 5926021"/>
              <a:gd name="connsiteY25" fmla="*/ 524066 h 524066"/>
              <a:gd name="connsiteX26" fmla="*/ 0 w 5926021"/>
              <a:gd name="connsiteY26" fmla="*/ 436720 h 524066"/>
              <a:gd name="connsiteX27" fmla="*/ 0 w 5926021"/>
              <a:gd name="connsiteY27" fmla="*/ 87346 h 5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26021" h="524066" fill="none" extrusionOk="0">
                <a:moveTo>
                  <a:pt x="0" y="87346"/>
                </a:moveTo>
                <a:cubicBezTo>
                  <a:pt x="-226" y="34418"/>
                  <a:pt x="46642" y="4747"/>
                  <a:pt x="87346" y="0"/>
                </a:cubicBezTo>
                <a:cubicBezTo>
                  <a:pt x="333916" y="-50433"/>
                  <a:pt x="350089" y="39697"/>
                  <a:pt x="604966" y="0"/>
                </a:cubicBezTo>
                <a:cubicBezTo>
                  <a:pt x="859843" y="-39697"/>
                  <a:pt x="894079" y="36723"/>
                  <a:pt x="1007559" y="0"/>
                </a:cubicBezTo>
                <a:cubicBezTo>
                  <a:pt x="1121039" y="-36723"/>
                  <a:pt x="1460852" y="34838"/>
                  <a:pt x="1640205" y="0"/>
                </a:cubicBezTo>
                <a:cubicBezTo>
                  <a:pt x="1819558" y="-34838"/>
                  <a:pt x="1976195" y="41556"/>
                  <a:pt x="2100311" y="0"/>
                </a:cubicBezTo>
                <a:cubicBezTo>
                  <a:pt x="2224427" y="-41556"/>
                  <a:pt x="2341984" y="357"/>
                  <a:pt x="2502904" y="0"/>
                </a:cubicBezTo>
                <a:cubicBezTo>
                  <a:pt x="2663824" y="-357"/>
                  <a:pt x="2737197" y="33753"/>
                  <a:pt x="2963011" y="0"/>
                </a:cubicBezTo>
                <a:cubicBezTo>
                  <a:pt x="3188825" y="-33753"/>
                  <a:pt x="3291749" y="30830"/>
                  <a:pt x="3595657" y="0"/>
                </a:cubicBezTo>
                <a:cubicBezTo>
                  <a:pt x="3899565" y="-30830"/>
                  <a:pt x="3929653" y="17053"/>
                  <a:pt x="4055763" y="0"/>
                </a:cubicBezTo>
                <a:cubicBezTo>
                  <a:pt x="4181873" y="-17053"/>
                  <a:pt x="4357604" y="28419"/>
                  <a:pt x="4458356" y="0"/>
                </a:cubicBezTo>
                <a:cubicBezTo>
                  <a:pt x="4559108" y="-28419"/>
                  <a:pt x="4787114" y="42331"/>
                  <a:pt x="4918462" y="0"/>
                </a:cubicBezTo>
                <a:cubicBezTo>
                  <a:pt x="5049810" y="-42331"/>
                  <a:pt x="5398547" y="95334"/>
                  <a:pt x="5838675" y="0"/>
                </a:cubicBezTo>
                <a:cubicBezTo>
                  <a:pt x="5880095" y="818"/>
                  <a:pt x="5932449" y="45857"/>
                  <a:pt x="5926021" y="87346"/>
                </a:cubicBezTo>
                <a:cubicBezTo>
                  <a:pt x="5949136" y="227246"/>
                  <a:pt x="5922833" y="278577"/>
                  <a:pt x="5926021" y="436720"/>
                </a:cubicBezTo>
                <a:cubicBezTo>
                  <a:pt x="5923123" y="479784"/>
                  <a:pt x="5877338" y="528517"/>
                  <a:pt x="5838675" y="524066"/>
                </a:cubicBezTo>
                <a:cubicBezTo>
                  <a:pt x="5749155" y="539493"/>
                  <a:pt x="5561619" y="496605"/>
                  <a:pt x="5436082" y="524066"/>
                </a:cubicBezTo>
                <a:cubicBezTo>
                  <a:pt x="5310545" y="551527"/>
                  <a:pt x="5093993" y="498018"/>
                  <a:pt x="4918462" y="524066"/>
                </a:cubicBezTo>
                <a:cubicBezTo>
                  <a:pt x="4742931" y="550114"/>
                  <a:pt x="4505677" y="478357"/>
                  <a:pt x="4285816" y="524066"/>
                </a:cubicBezTo>
                <a:cubicBezTo>
                  <a:pt x="4065955" y="569775"/>
                  <a:pt x="3996948" y="519788"/>
                  <a:pt x="3825710" y="524066"/>
                </a:cubicBezTo>
                <a:cubicBezTo>
                  <a:pt x="3654472" y="528344"/>
                  <a:pt x="3465822" y="500882"/>
                  <a:pt x="3250577" y="524066"/>
                </a:cubicBezTo>
                <a:cubicBezTo>
                  <a:pt x="3035332" y="547250"/>
                  <a:pt x="3020115" y="485437"/>
                  <a:pt x="2847984" y="524066"/>
                </a:cubicBezTo>
                <a:cubicBezTo>
                  <a:pt x="2675853" y="562695"/>
                  <a:pt x="2345064" y="522889"/>
                  <a:pt x="2157824" y="524066"/>
                </a:cubicBezTo>
                <a:cubicBezTo>
                  <a:pt x="1970584" y="525243"/>
                  <a:pt x="1700548" y="522307"/>
                  <a:pt x="1582692" y="524066"/>
                </a:cubicBezTo>
                <a:cubicBezTo>
                  <a:pt x="1464836" y="525825"/>
                  <a:pt x="1032333" y="467794"/>
                  <a:pt x="892532" y="524066"/>
                </a:cubicBezTo>
                <a:cubicBezTo>
                  <a:pt x="752731" y="580338"/>
                  <a:pt x="306048" y="454287"/>
                  <a:pt x="87346" y="524066"/>
                </a:cubicBezTo>
                <a:cubicBezTo>
                  <a:pt x="32393" y="516873"/>
                  <a:pt x="9077" y="492269"/>
                  <a:pt x="0" y="436720"/>
                </a:cubicBezTo>
                <a:cubicBezTo>
                  <a:pt x="-11617" y="274519"/>
                  <a:pt x="31927" y="226505"/>
                  <a:pt x="0" y="87346"/>
                </a:cubicBezTo>
                <a:close/>
              </a:path>
              <a:path w="5926021" h="524066" stroke="0" extrusionOk="0">
                <a:moveTo>
                  <a:pt x="0" y="87346"/>
                </a:moveTo>
                <a:cubicBezTo>
                  <a:pt x="-4163" y="36538"/>
                  <a:pt x="34269" y="1815"/>
                  <a:pt x="87346" y="0"/>
                </a:cubicBezTo>
                <a:cubicBezTo>
                  <a:pt x="383922" y="-11080"/>
                  <a:pt x="568970" y="25521"/>
                  <a:pt x="777505" y="0"/>
                </a:cubicBezTo>
                <a:cubicBezTo>
                  <a:pt x="986040" y="-25521"/>
                  <a:pt x="1112342" y="51944"/>
                  <a:pt x="1295125" y="0"/>
                </a:cubicBezTo>
                <a:cubicBezTo>
                  <a:pt x="1477908" y="-51944"/>
                  <a:pt x="1586465" y="41262"/>
                  <a:pt x="1755231" y="0"/>
                </a:cubicBezTo>
                <a:cubicBezTo>
                  <a:pt x="1923997" y="-41262"/>
                  <a:pt x="2179566" y="66075"/>
                  <a:pt x="2387878" y="0"/>
                </a:cubicBezTo>
                <a:cubicBezTo>
                  <a:pt x="2596190" y="-66075"/>
                  <a:pt x="2737010" y="16913"/>
                  <a:pt x="2905497" y="0"/>
                </a:cubicBezTo>
                <a:cubicBezTo>
                  <a:pt x="3073984" y="-16913"/>
                  <a:pt x="3276899" y="75911"/>
                  <a:pt x="3595657" y="0"/>
                </a:cubicBezTo>
                <a:cubicBezTo>
                  <a:pt x="3914415" y="-75911"/>
                  <a:pt x="3835085" y="44890"/>
                  <a:pt x="4055763" y="0"/>
                </a:cubicBezTo>
                <a:cubicBezTo>
                  <a:pt x="4276441" y="-44890"/>
                  <a:pt x="4493424" y="68270"/>
                  <a:pt x="4745922" y="0"/>
                </a:cubicBezTo>
                <a:cubicBezTo>
                  <a:pt x="4998420" y="-68270"/>
                  <a:pt x="5053352" y="32186"/>
                  <a:pt x="5148516" y="0"/>
                </a:cubicBezTo>
                <a:cubicBezTo>
                  <a:pt x="5243680" y="-32186"/>
                  <a:pt x="5582500" y="74929"/>
                  <a:pt x="5838675" y="0"/>
                </a:cubicBezTo>
                <a:cubicBezTo>
                  <a:pt x="5894265" y="10941"/>
                  <a:pt x="5927194" y="51255"/>
                  <a:pt x="5926021" y="87346"/>
                </a:cubicBezTo>
                <a:cubicBezTo>
                  <a:pt x="5932903" y="251588"/>
                  <a:pt x="5899120" y="285931"/>
                  <a:pt x="5926021" y="436720"/>
                </a:cubicBezTo>
                <a:cubicBezTo>
                  <a:pt x="5933336" y="475879"/>
                  <a:pt x="5874013" y="519078"/>
                  <a:pt x="5838675" y="524066"/>
                </a:cubicBezTo>
                <a:cubicBezTo>
                  <a:pt x="5677343" y="555535"/>
                  <a:pt x="5521694" y="522998"/>
                  <a:pt x="5263542" y="524066"/>
                </a:cubicBezTo>
                <a:cubicBezTo>
                  <a:pt x="5005390" y="525134"/>
                  <a:pt x="4844488" y="500755"/>
                  <a:pt x="4573383" y="524066"/>
                </a:cubicBezTo>
                <a:cubicBezTo>
                  <a:pt x="4302278" y="547377"/>
                  <a:pt x="4164096" y="502951"/>
                  <a:pt x="3998250" y="524066"/>
                </a:cubicBezTo>
                <a:cubicBezTo>
                  <a:pt x="3832404" y="545181"/>
                  <a:pt x="3753028" y="476741"/>
                  <a:pt x="3595657" y="524066"/>
                </a:cubicBezTo>
                <a:cubicBezTo>
                  <a:pt x="3438286" y="571391"/>
                  <a:pt x="3279406" y="484493"/>
                  <a:pt x="3135550" y="524066"/>
                </a:cubicBezTo>
                <a:cubicBezTo>
                  <a:pt x="2991694" y="563639"/>
                  <a:pt x="2616820" y="521963"/>
                  <a:pt x="2445391" y="524066"/>
                </a:cubicBezTo>
                <a:cubicBezTo>
                  <a:pt x="2273962" y="526169"/>
                  <a:pt x="2097281" y="455655"/>
                  <a:pt x="1870258" y="524066"/>
                </a:cubicBezTo>
                <a:cubicBezTo>
                  <a:pt x="1643235" y="592477"/>
                  <a:pt x="1635656" y="479977"/>
                  <a:pt x="1410152" y="524066"/>
                </a:cubicBezTo>
                <a:cubicBezTo>
                  <a:pt x="1184648" y="568155"/>
                  <a:pt x="955601" y="523102"/>
                  <a:pt x="835019" y="524066"/>
                </a:cubicBezTo>
                <a:cubicBezTo>
                  <a:pt x="714437" y="525030"/>
                  <a:pt x="403377" y="475070"/>
                  <a:pt x="87346" y="524066"/>
                </a:cubicBezTo>
                <a:cubicBezTo>
                  <a:pt x="42410" y="513903"/>
                  <a:pt x="5041" y="490410"/>
                  <a:pt x="0" y="436720"/>
                </a:cubicBezTo>
                <a:cubicBezTo>
                  <a:pt x="-37174" y="315459"/>
                  <a:pt x="40118" y="240053"/>
                  <a:pt x="0" y="87346"/>
                </a:cubicBezTo>
                <a:close/>
              </a:path>
            </a:pathLst>
          </a:cu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قبل شراء الأسهم, يجب معرفة المخاطر المعرض لها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8960200" y="1452012"/>
            <a:ext cx="3009709" cy="1084934"/>
          </a:xfrm>
          <a:custGeom>
            <a:avLst/>
            <a:gdLst>
              <a:gd name="connsiteX0" fmla="*/ 0 w 3009709"/>
              <a:gd name="connsiteY0" fmla="*/ 180826 h 1084934"/>
              <a:gd name="connsiteX1" fmla="*/ 180826 w 3009709"/>
              <a:gd name="connsiteY1" fmla="*/ 0 h 1084934"/>
              <a:gd name="connsiteX2" fmla="*/ 2828883 w 3009709"/>
              <a:gd name="connsiteY2" fmla="*/ 0 h 1084934"/>
              <a:gd name="connsiteX3" fmla="*/ 3009709 w 3009709"/>
              <a:gd name="connsiteY3" fmla="*/ 180826 h 1084934"/>
              <a:gd name="connsiteX4" fmla="*/ 3009709 w 3009709"/>
              <a:gd name="connsiteY4" fmla="*/ 904108 h 1084934"/>
              <a:gd name="connsiteX5" fmla="*/ 2828883 w 3009709"/>
              <a:gd name="connsiteY5" fmla="*/ 1084934 h 1084934"/>
              <a:gd name="connsiteX6" fmla="*/ 180826 w 3009709"/>
              <a:gd name="connsiteY6" fmla="*/ 1084934 h 1084934"/>
              <a:gd name="connsiteX7" fmla="*/ 0 w 3009709"/>
              <a:gd name="connsiteY7" fmla="*/ 904108 h 1084934"/>
              <a:gd name="connsiteX8" fmla="*/ 0 w 3009709"/>
              <a:gd name="connsiteY8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9709" h="1084934" fill="none" extrusionOk="0">
                <a:moveTo>
                  <a:pt x="0" y="180826"/>
                </a:moveTo>
                <a:cubicBezTo>
                  <a:pt x="8941" y="97162"/>
                  <a:pt x="71347" y="2578"/>
                  <a:pt x="180826" y="0"/>
                </a:cubicBezTo>
                <a:cubicBezTo>
                  <a:pt x="648562" y="48323"/>
                  <a:pt x="1899488" y="79890"/>
                  <a:pt x="2828883" y="0"/>
                </a:cubicBezTo>
                <a:cubicBezTo>
                  <a:pt x="2941647" y="6447"/>
                  <a:pt x="3008472" y="84508"/>
                  <a:pt x="3009709" y="180826"/>
                </a:cubicBezTo>
                <a:cubicBezTo>
                  <a:pt x="3012131" y="273074"/>
                  <a:pt x="3006022" y="821103"/>
                  <a:pt x="3009709" y="904108"/>
                </a:cubicBezTo>
                <a:cubicBezTo>
                  <a:pt x="2994413" y="996291"/>
                  <a:pt x="2929790" y="1074113"/>
                  <a:pt x="2828883" y="1084934"/>
                </a:cubicBezTo>
                <a:cubicBezTo>
                  <a:pt x="1642186" y="964781"/>
                  <a:pt x="1102989" y="1216021"/>
                  <a:pt x="180826" y="1084934"/>
                </a:cubicBezTo>
                <a:cubicBezTo>
                  <a:pt x="72730" y="1102567"/>
                  <a:pt x="3244" y="1008746"/>
                  <a:pt x="0" y="904108"/>
                </a:cubicBezTo>
                <a:cubicBezTo>
                  <a:pt x="15966" y="608897"/>
                  <a:pt x="25614" y="285887"/>
                  <a:pt x="0" y="180826"/>
                </a:cubicBezTo>
                <a:close/>
              </a:path>
              <a:path w="3009709" h="1084934" stroke="0" extrusionOk="0">
                <a:moveTo>
                  <a:pt x="0" y="180826"/>
                </a:moveTo>
                <a:cubicBezTo>
                  <a:pt x="106" y="71464"/>
                  <a:pt x="86170" y="-3305"/>
                  <a:pt x="180826" y="0"/>
                </a:cubicBezTo>
                <a:cubicBezTo>
                  <a:pt x="1106850" y="66123"/>
                  <a:pt x="2342988" y="159693"/>
                  <a:pt x="2828883" y="0"/>
                </a:cubicBezTo>
                <a:cubicBezTo>
                  <a:pt x="2929253" y="-4910"/>
                  <a:pt x="3012325" y="77644"/>
                  <a:pt x="3009709" y="180826"/>
                </a:cubicBezTo>
                <a:cubicBezTo>
                  <a:pt x="2965413" y="281649"/>
                  <a:pt x="3063379" y="804268"/>
                  <a:pt x="3009709" y="904108"/>
                </a:cubicBezTo>
                <a:cubicBezTo>
                  <a:pt x="2998934" y="996701"/>
                  <a:pt x="2924444" y="1078112"/>
                  <a:pt x="2828883" y="1084934"/>
                </a:cubicBezTo>
                <a:cubicBezTo>
                  <a:pt x="2120002" y="1214440"/>
                  <a:pt x="1178986" y="919613"/>
                  <a:pt x="180826" y="1084934"/>
                </a:cubicBezTo>
                <a:cubicBezTo>
                  <a:pt x="85837" y="1095342"/>
                  <a:pt x="2776" y="1014498"/>
                  <a:pt x="0" y="904108"/>
                </a:cubicBezTo>
                <a:cubicBezTo>
                  <a:pt x="-49411" y="556369"/>
                  <a:pt x="-30255" y="421540"/>
                  <a:pt x="0" y="180826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08020924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المخاطر التكنولوجية </a:t>
            </a:r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Technological Risk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877640" y="1287089"/>
            <a:ext cx="4898244" cy="1084934"/>
          </a:xfrm>
          <a:custGeom>
            <a:avLst/>
            <a:gdLst>
              <a:gd name="connsiteX0" fmla="*/ 0 w 4898244"/>
              <a:gd name="connsiteY0" fmla="*/ 180826 h 1084934"/>
              <a:gd name="connsiteX1" fmla="*/ 180826 w 4898244"/>
              <a:gd name="connsiteY1" fmla="*/ 0 h 1084934"/>
              <a:gd name="connsiteX2" fmla="*/ 919642 w 4898244"/>
              <a:gd name="connsiteY2" fmla="*/ 0 h 1084934"/>
              <a:gd name="connsiteX3" fmla="*/ 1613093 w 4898244"/>
              <a:gd name="connsiteY3" fmla="*/ 0 h 1084934"/>
              <a:gd name="connsiteX4" fmla="*/ 2306543 w 4898244"/>
              <a:gd name="connsiteY4" fmla="*/ 0 h 1084934"/>
              <a:gd name="connsiteX5" fmla="*/ 2863896 w 4898244"/>
              <a:gd name="connsiteY5" fmla="*/ 0 h 1084934"/>
              <a:gd name="connsiteX6" fmla="*/ 3511981 w 4898244"/>
              <a:gd name="connsiteY6" fmla="*/ 0 h 1084934"/>
              <a:gd name="connsiteX7" fmla="*/ 4114699 w 4898244"/>
              <a:gd name="connsiteY7" fmla="*/ 0 h 1084934"/>
              <a:gd name="connsiteX8" fmla="*/ 4717418 w 4898244"/>
              <a:gd name="connsiteY8" fmla="*/ 0 h 1084934"/>
              <a:gd name="connsiteX9" fmla="*/ 4898244 w 4898244"/>
              <a:gd name="connsiteY9" fmla="*/ 180826 h 1084934"/>
              <a:gd name="connsiteX10" fmla="*/ 4898244 w 4898244"/>
              <a:gd name="connsiteY10" fmla="*/ 556933 h 1084934"/>
              <a:gd name="connsiteX11" fmla="*/ 4898244 w 4898244"/>
              <a:gd name="connsiteY11" fmla="*/ 904108 h 1084934"/>
              <a:gd name="connsiteX12" fmla="*/ 4717418 w 4898244"/>
              <a:gd name="connsiteY12" fmla="*/ 1084934 h 1084934"/>
              <a:gd name="connsiteX13" fmla="*/ 4114699 w 4898244"/>
              <a:gd name="connsiteY13" fmla="*/ 1084934 h 1084934"/>
              <a:gd name="connsiteX14" fmla="*/ 3511981 w 4898244"/>
              <a:gd name="connsiteY14" fmla="*/ 1084934 h 1084934"/>
              <a:gd name="connsiteX15" fmla="*/ 2909262 w 4898244"/>
              <a:gd name="connsiteY15" fmla="*/ 1084934 h 1084934"/>
              <a:gd name="connsiteX16" fmla="*/ 2215812 w 4898244"/>
              <a:gd name="connsiteY16" fmla="*/ 1084934 h 1084934"/>
              <a:gd name="connsiteX17" fmla="*/ 1476995 w 4898244"/>
              <a:gd name="connsiteY17" fmla="*/ 1084934 h 1084934"/>
              <a:gd name="connsiteX18" fmla="*/ 783545 w 4898244"/>
              <a:gd name="connsiteY18" fmla="*/ 1084934 h 1084934"/>
              <a:gd name="connsiteX19" fmla="*/ 180826 w 4898244"/>
              <a:gd name="connsiteY19" fmla="*/ 1084934 h 1084934"/>
              <a:gd name="connsiteX20" fmla="*/ 0 w 4898244"/>
              <a:gd name="connsiteY20" fmla="*/ 904108 h 1084934"/>
              <a:gd name="connsiteX21" fmla="*/ 0 w 4898244"/>
              <a:gd name="connsiteY21" fmla="*/ 528001 h 1084934"/>
              <a:gd name="connsiteX22" fmla="*/ 0 w 4898244"/>
              <a:gd name="connsiteY22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98244" h="1084934" fill="none" extrusionOk="0">
                <a:moveTo>
                  <a:pt x="0" y="180826"/>
                </a:moveTo>
                <a:cubicBezTo>
                  <a:pt x="-8291" y="92627"/>
                  <a:pt x="96850" y="-1929"/>
                  <a:pt x="180826" y="0"/>
                </a:cubicBezTo>
                <a:cubicBezTo>
                  <a:pt x="374232" y="-34749"/>
                  <a:pt x="573003" y="34757"/>
                  <a:pt x="919642" y="0"/>
                </a:cubicBezTo>
                <a:cubicBezTo>
                  <a:pt x="1266281" y="-34757"/>
                  <a:pt x="1400349" y="1711"/>
                  <a:pt x="1613093" y="0"/>
                </a:cubicBezTo>
                <a:cubicBezTo>
                  <a:pt x="1825837" y="-1711"/>
                  <a:pt x="2082622" y="34660"/>
                  <a:pt x="2306543" y="0"/>
                </a:cubicBezTo>
                <a:cubicBezTo>
                  <a:pt x="2530464" y="-34660"/>
                  <a:pt x="2648420" y="2155"/>
                  <a:pt x="2863896" y="0"/>
                </a:cubicBezTo>
                <a:cubicBezTo>
                  <a:pt x="3079372" y="-2155"/>
                  <a:pt x="3274500" y="-31568"/>
                  <a:pt x="3511981" y="0"/>
                </a:cubicBezTo>
                <a:cubicBezTo>
                  <a:pt x="3749463" y="31568"/>
                  <a:pt x="3844758" y="-22130"/>
                  <a:pt x="4114699" y="0"/>
                </a:cubicBezTo>
                <a:cubicBezTo>
                  <a:pt x="4384640" y="22130"/>
                  <a:pt x="4534298" y="-18506"/>
                  <a:pt x="4717418" y="0"/>
                </a:cubicBezTo>
                <a:cubicBezTo>
                  <a:pt x="4808681" y="9124"/>
                  <a:pt x="4905815" y="82025"/>
                  <a:pt x="4898244" y="180826"/>
                </a:cubicBezTo>
                <a:cubicBezTo>
                  <a:pt x="4893494" y="366636"/>
                  <a:pt x="4903835" y="449196"/>
                  <a:pt x="4898244" y="556933"/>
                </a:cubicBezTo>
                <a:cubicBezTo>
                  <a:pt x="4892653" y="664670"/>
                  <a:pt x="4887757" y="732213"/>
                  <a:pt x="4898244" y="904108"/>
                </a:cubicBezTo>
                <a:cubicBezTo>
                  <a:pt x="4898833" y="998297"/>
                  <a:pt x="4814386" y="1085859"/>
                  <a:pt x="4717418" y="1084934"/>
                </a:cubicBezTo>
                <a:cubicBezTo>
                  <a:pt x="4487608" y="1067758"/>
                  <a:pt x="4255536" y="1080111"/>
                  <a:pt x="4114699" y="1084934"/>
                </a:cubicBezTo>
                <a:cubicBezTo>
                  <a:pt x="3973862" y="1089757"/>
                  <a:pt x="3692891" y="1106025"/>
                  <a:pt x="3511981" y="1084934"/>
                </a:cubicBezTo>
                <a:cubicBezTo>
                  <a:pt x="3331071" y="1063843"/>
                  <a:pt x="3194037" y="1106372"/>
                  <a:pt x="2909262" y="1084934"/>
                </a:cubicBezTo>
                <a:cubicBezTo>
                  <a:pt x="2624487" y="1063496"/>
                  <a:pt x="2415552" y="1103833"/>
                  <a:pt x="2215812" y="1084934"/>
                </a:cubicBezTo>
                <a:cubicBezTo>
                  <a:pt x="2016072" y="1066036"/>
                  <a:pt x="1833239" y="1088321"/>
                  <a:pt x="1476995" y="1084934"/>
                </a:cubicBezTo>
                <a:cubicBezTo>
                  <a:pt x="1120751" y="1081547"/>
                  <a:pt x="1030443" y="1091820"/>
                  <a:pt x="783545" y="1084934"/>
                </a:cubicBezTo>
                <a:cubicBezTo>
                  <a:pt x="536647" y="1078049"/>
                  <a:pt x="433694" y="1079184"/>
                  <a:pt x="180826" y="1084934"/>
                </a:cubicBezTo>
                <a:cubicBezTo>
                  <a:pt x="83645" y="1081342"/>
                  <a:pt x="-14259" y="1002643"/>
                  <a:pt x="0" y="904108"/>
                </a:cubicBezTo>
                <a:cubicBezTo>
                  <a:pt x="7659" y="787599"/>
                  <a:pt x="1724" y="608904"/>
                  <a:pt x="0" y="528001"/>
                </a:cubicBezTo>
                <a:cubicBezTo>
                  <a:pt x="-1724" y="447098"/>
                  <a:pt x="-3038" y="285055"/>
                  <a:pt x="0" y="180826"/>
                </a:cubicBezTo>
                <a:close/>
              </a:path>
              <a:path w="4898244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461792" y="4725"/>
                  <a:pt x="694793" y="-13075"/>
                  <a:pt x="828911" y="0"/>
                </a:cubicBezTo>
                <a:cubicBezTo>
                  <a:pt x="963029" y="13075"/>
                  <a:pt x="1213978" y="11465"/>
                  <a:pt x="1567727" y="0"/>
                </a:cubicBezTo>
                <a:cubicBezTo>
                  <a:pt x="1921476" y="-11465"/>
                  <a:pt x="1954644" y="16622"/>
                  <a:pt x="2306543" y="0"/>
                </a:cubicBezTo>
                <a:cubicBezTo>
                  <a:pt x="2658442" y="-16622"/>
                  <a:pt x="2712083" y="1672"/>
                  <a:pt x="2909262" y="0"/>
                </a:cubicBezTo>
                <a:cubicBezTo>
                  <a:pt x="3106441" y="-1672"/>
                  <a:pt x="3406162" y="27564"/>
                  <a:pt x="3602713" y="0"/>
                </a:cubicBezTo>
                <a:cubicBezTo>
                  <a:pt x="3799264" y="-27564"/>
                  <a:pt x="4319502" y="3735"/>
                  <a:pt x="4717418" y="0"/>
                </a:cubicBezTo>
                <a:cubicBezTo>
                  <a:pt x="4803197" y="-3613"/>
                  <a:pt x="4889640" y="74580"/>
                  <a:pt x="4898244" y="180826"/>
                </a:cubicBezTo>
                <a:cubicBezTo>
                  <a:pt x="4904604" y="351197"/>
                  <a:pt x="4883080" y="443843"/>
                  <a:pt x="4898244" y="549700"/>
                </a:cubicBezTo>
                <a:cubicBezTo>
                  <a:pt x="4913408" y="655557"/>
                  <a:pt x="4903911" y="777315"/>
                  <a:pt x="4898244" y="904108"/>
                </a:cubicBezTo>
                <a:cubicBezTo>
                  <a:pt x="4898194" y="983957"/>
                  <a:pt x="4803856" y="1079396"/>
                  <a:pt x="4717418" y="1084934"/>
                </a:cubicBezTo>
                <a:cubicBezTo>
                  <a:pt x="4596772" y="1103322"/>
                  <a:pt x="4348058" y="1085157"/>
                  <a:pt x="4205431" y="1084934"/>
                </a:cubicBezTo>
                <a:cubicBezTo>
                  <a:pt x="4062804" y="1084711"/>
                  <a:pt x="3859983" y="1060982"/>
                  <a:pt x="3557347" y="1084934"/>
                </a:cubicBezTo>
                <a:cubicBezTo>
                  <a:pt x="3254711" y="1108886"/>
                  <a:pt x="3120517" y="1106454"/>
                  <a:pt x="2818530" y="1084934"/>
                </a:cubicBezTo>
                <a:cubicBezTo>
                  <a:pt x="2516543" y="1063414"/>
                  <a:pt x="2419116" y="1100393"/>
                  <a:pt x="2261177" y="1084934"/>
                </a:cubicBezTo>
                <a:cubicBezTo>
                  <a:pt x="2103238" y="1069475"/>
                  <a:pt x="1747432" y="1117877"/>
                  <a:pt x="1567727" y="1084934"/>
                </a:cubicBezTo>
                <a:cubicBezTo>
                  <a:pt x="1388022" y="1051992"/>
                  <a:pt x="1112003" y="1103783"/>
                  <a:pt x="874276" y="1084934"/>
                </a:cubicBezTo>
                <a:cubicBezTo>
                  <a:pt x="636549" y="1066085"/>
                  <a:pt x="372137" y="1117254"/>
                  <a:pt x="180826" y="1084934"/>
                </a:cubicBezTo>
                <a:cubicBezTo>
                  <a:pt x="56626" y="1082546"/>
                  <a:pt x="12897" y="997635"/>
                  <a:pt x="0" y="904108"/>
                </a:cubicBezTo>
                <a:cubicBezTo>
                  <a:pt x="-1182" y="818657"/>
                  <a:pt x="-9831" y="655344"/>
                  <a:pt x="0" y="556933"/>
                </a:cubicBezTo>
                <a:cubicBezTo>
                  <a:pt x="9831" y="458523"/>
                  <a:pt x="-650" y="270132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أمثلة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تأثر قطاع الإعلام والترفيه بالتغيرات التكنولوجية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FAD879-84E6-9431-34B5-3D729C14F1BE}"/>
              </a:ext>
            </a:extLst>
          </p:cNvPr>
          <p:cNvSpPr/>
          <p:nvPr/>
        </p:nvSpPr>
        <p:spPr>
          <a:xfrm>
            <a:off x="6034916" y="1287089"/>
            <a:ext cx="2533215" cy="1251394"/>
          </a:xfrm>
          <a:custGeom>
            <a:avLst/>
            <a:gdLst>
              <a:gd name="connsiteX0" fmla="*/ 0 w 2533215"/>
              <a:gd name="connsiteY0" fmla="*/ 208570 h 1251394"/>
              <a:gd name="connsiteX1" fmla="*/ 208570 w 2533215"/>
              <a:gd name="connsiteY1" fmla="*/ 0 h 1251394"/>
              <a:gd name="connsiteX2" fmla="*/ 716428 w 2533215"/>
              <a:gd name="connsiteY2" fmla="*/ 0 h 1251394"/>
              <a:gd name="connsiteX3" fmla="*/ 1224286 w 2533215"/>
              <a:gd name="connsiteY3" fmla="*/ 0 h 1251394"/>
              <a:gd name="connsiteX4" fmla="*/ 1710983 w 2533215"/>
              <a:gd name="connsiteY4" fmla="*/ 0 h 1251394"/>
              <a:gd name="connsiteX5" fmla="*/ 2324645 w 2533215"/>
              <a:gd name="connsiteY5" fmla="*/ 0 h 1251394"/>
              <a:gd name="connsiteX6" fmla="*/ 2533215 w 2533215"/>
              <a:gd name="connsiteY6" fmla="*/ 208570 h 1251394"/>
              <a:gd name="connsiteX7" fmla="*/ 2533215 w 2533215"/>
              <a:gd name="connsiteY7" fmla="*/ 642382 h 1251394"/>
              <a:gd name="connsiteX8" fmla="*/ 2533215 w 2533215"/>
              <a:gd name="connsiteY8" fmla="*/ 1042824 h 1251394"/>
              <a:gd name="connsiteX9" fmla="*/ 2324645 w 2533215"/>
              <a:gd name="connsiteY9" fmla="*/ 1251394 h 1251394"/>
              <a:gd name="connsiteX10" fmla="*/ 1753305 w 2533215"/>
              <a:gd name="connsiteY10" fmla="*/ 1251394 h 1251394"/>
              <a:gd name="connsiteX11" fmla="*/ 1245447 w 2533215"/>
              <a:gd name="connsiteY11" fmla="*/ 1251394 h 1251394"/>
              <a:gd name="connsiteX12" fmla="*/ 779910 w 2533215"/>
              <a:gd name="connsiteY12" fmla="*/ 1251394 h 1251394"/>
              <a:gd name="connsiteX13" fmla="*/ 208570 w 2533215"/>
              <a:gd name="connsiteY13" fmla="*/ 1251394 h 1251394"/>
              <a:gd name="connsiteX14" fmla="*/ 0 w 2533215"/>
              <a:gd name="connsiteY14" fmla="*/ 1042824 h 1251394"/>
              <a:gd name="connsiteX15" fmla="*/ 0 w 2533215"/>
              <a:gd name="connsiteY15" fmla="*/ 642382 h 1251394"/>
              <a:gd name="connsiteX16" fmla="*/ 0 w 2533215"/>
              <a:gd name="connsiteY16" fmla="*/ 208570 h 125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3215" h="1251394" fill="none" extrusionOk="0">
                <a:moveTo>
                  <a:pt x="0" y="208570"/>
                </a:moveTo>
                <a:cubicBezTo>
                  <a:pt x="2210" y="73319"/>
                  <a:pt x="82540" y="12509"/>
                  <a:pt x="208570" y="0"/>
                </a:cubicBezTo>
                <a:cubicBezTo>
                  <a:pt x="444638" y="534"/>
                  <a:pt x="467158" y="24629"/>
                  <a:pt x="716428" y="0"/>
                </a:cubicBezTo>
                <a:cubicBezTo>
                  <a:pt x="965698" y="-24629"/>
                  <a:pt x="1087206" y="18383"/>
                  <a:pt x="1224286" y="0"/>
                </a:cubicBezTo>
                <a:cubicBezTo>
                  <a:pt x="1361366" y="-18383"/>
                  <a:pt x="1488163" y="-15183"/>
                  <a:pt x="1710983" y="0"/>
                </a:cubicBezTo>
                <a:cubicBezTo>
                  <a:pt x="1933803" y="15183"/>
                  <a:pt x="2175892" y="-7335"/>
                  <a:pt x="2324645" y="0"/>
                </a:cubicBezTo>
                <a:cubicBezTo>
                  <a:pt x="2433871" y="8393"/>
                  <a:pt x="2553495" y="90918"/>
                  <a:pt x="2533215" y="208570"/>
                </a:cubicBezTo>
                <a:cubicBezTo>
                  <a:pt x="2536783" y="347326"/>
                  <a:pt x="2545499" y="484662"/>
                  <a:pt x="2533215" y="642382"/>
                </a:cubicBezTo>
                <a:cubicBezTo>
                  <a:pt x="2520931" y="800102"/>
                  <a:pt x="2545268" y="859885"/>
                  <a:pt x="2533215" y="1042824"/>
                </a:cubicBezTo>
                <a:cubicBezTo>
                  <a:pt x="2526601" y="1132547"/>
                  <a:pt x="2436937" y="1248528"/>
                  <a:pt x="2324645" y="1251394"/>
                </a:cubicBezTo>
                <a:cubicBezTo>
                  <a:pt x="2161674" y="1232890"/>
                  <a:pt x="1890484" y="1235984"/>
                  <a:pt x="1753305" y="1251394"/>
                </a:cubicBezTo>
                <a:cubicBezTo>
                  <a:pt x="1616126" y="1266804"/>
                  <a:pt x="1454646" y="1234581"/>
                  <a:pt x="1245447" y="1251394"/>
                </a:cubicBezTo>
                <a:cubicBezTo>
                  <a:pt x="1036248" y="1268207"/>
                  <a:pt x="959289" y="1256975"/>
                  <a:pt x="779910" y="1251394"/>
                </a:cubicBezTo>
                <a:cubicBezTo>
                  <a:pt x="600531" y="1245813"/>
                  <a:pt x="402625" y="1238675"/>
                  <a:pt x="208570" y="1251394"/>
                </a:cubicBezTo>
                <a:cubicBezTo>
                  <a:pt x="96245" y="1241543"/>
                  <a:pt x="-4727" y="1161244"/>
                  <a:pt x="0" y="1042824"/>
                </a:cubicBezTo>
                <a:cubicBezTo>
                  <a:pt x="-14736" y="935680"/>
                  <a:pt x="-6206" y="760093"/>
                  <a:pt x="0" y="642382"/>
                </a:cubicBezTo>
                <a:cubicBezTo>
                  <a:pt x="6206" y="524671"/>
                  <a:pt x="15057" y="303380"/>
                  <a:pt x="0" y="208570"/>
                </a:cubicBezTo>
                <a:close/>
              </a:path>
              <a:path w="2533215" h="1251394" stroke="0" extrusionOk="0">
                <a:moveTo>
                  <a:pt x="0" y="208570"/>
                </a:moveTo>
                <a:cubicBezTo>
                  <a:pt x="12467" y="75470"/>
                  <a:pt x="90839" y="18921"/>
                  <a:pt x="208570" y="0"/>
                </a:cubicBezTo>
                <a:cubicBezTo>
                  <a:pt x="431768" y="5689"/>
                  <a:pt x="495715" y="-11791"/>
                  <a:pt x="737589" y="0"/>
                </a:cubicBezTo>
                <a:cubicBezTo>
                  <a:pt x="979463" y="11791"/>
                  <a:pt x="1091274" y="22816"/>
                  <a:pt x="1308929" y="0"/>
                </a:cubicBezTo>
                <a:cubicBezTo>
                  <a:pt x="1526584" y="-22816"/>
                  <a:pt x="1856562" y="-38563"/>
                  <a:pt x="2324645" y="0"/>
                </a:cubicBezTo>
                <a:cubicBezTo>
                  <a:pt x="2429121" y="14393"/>
                  <a:pt x="2531586" y="66235"/>
                  <a:pt x="2533215" y="208570"/>
                </a:cubicBezTo>
                <a:cubicBezTo>
                  <a:pt x="2517226" y="355494"/>
                  <a:pt x="2551455" y="451237"/>
                  <a:pt x="2533215" y="609012"/>
                </a:cubicBezTo>
                <a:cubicBezTo>
                  <a:pt x="2514975" y="766787"/>
                  <a:pt x="2542656" y="888112"/>
                  <a:pt x="2533215" y="1042824"/>
                </a:cubicBezTo>
                <a:cubicBezTo>
                  <a:pt x="2512015" y="1177387"/>
                  <a:pt x="2429952" y="1258251"/>
                  <a:pt x="2324645" y="1251394"/>
                </a:cubicBezTo>
                <a:cubicBezTo>
                  <a:pt x="2087889" y="1247509"/>
                  <a:pt x="1970379" y="1259568"/>
                  <a:pt x="1795626" y="1251394"/>
                </a:cubicBezTo>
                <a:cubicBezTo>
                  <a:pt x="1620873" y="1243220"/>
                  <a:pt x="1483796" y="1248184"/>
                  <a:pt x="1330090" y="1251394"/>
                </a:cubicBezTo>
                <a:cubicBezTo>
                  <a:pt x="1176384" y="1254604"/>
                  <a:pt x="982993" y="1239733"/>
                  <a:pt x="822232" y="1251394"/>
                </a:cubicBezTo>
                <a:cubicBezTo>
                  <a:pt x="661471" y="1263055"/>
                  <a:pt x="449622" y="1276688"/>
                  <a:pt x="208570" y="1251394"/>
                </a:cubicBezTo>
                <a:cubicBezTo>
                  <a:pt x="86059" y="1247833"/>
                  <a:pt x="-14478" y="1170832"/>
                  <a:pt x="0" y="1042824"/>
                </a:cubicBezTo>
                <a:cubicBezTo>
                  <a:pt x="2963" y="883639"/>
                  <a:pt x="1771" y="772861"/>
                  <a:pt x="0" y="617354"/>
                </a:cubicBezTo>
                <a:cubicBezTo>
                  <a:pt x="-1771" y="461847"/>
                  <a:pt x="-19267" y="395128"/>
                  <a:pt x="0" y="20857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 المتعلقة 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بتطور التكنولوجيا وتأثيرها على الشركة</a:t>
            </a:r>
            <a:endParaRPr lang="en-US" b="1" u="sng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627792-9045-5989-81F2-C6C2720BEF09}"/>
              </a:ext>
            </a:extLst>
          </p:cNvPr>
          <p:cNvSpPr/>
          <p:nvPr/>
        </p:nvSpPr>
        <p:spPr>
          <a:xfrm>
            <a:off x="638702" y="3212065"/>
            <a:ext cx="11148484" cy="1084934"/>
          </a:xfrm>
          <a:custGeom>
            <a:avLst/>
            <a:gdLst>
              <a:gd name="connsiteX0" fmla="*/ 0 w 11148484"/>
              <a:gd name="connsiteY0" fmla="*/ 180826 h 1084934"/>
              <a:gd name="connsiteX1" fmla="*/ 180826 w 11148484"/>
              <a:gd name="connsiteY1" fmla="*/ 0 h 1084934"/>
              <a:gd name="connsiteX2" fmla="*/ 855003 w 11148484"/>
              <a:gd name="connsiteY2" fmla="*/ 0 h 1084934"/>
              <a:gd name="connsiteX3" fmla="*/ 1421312 w 11148484"/>
              <a:gd name="connsiteY3" fmla="*/ 0 h 1084934"/>
              <a:gd name="connsiteX4" fmla="*/ 2311225 w 11148484"/>
              <a:gd name="connsiteY4" fmla="*/ 0 h 1084934"/>
              <a:gd name="connsiteX5" fmla="*/ 3201139 w 11148484"/>
              <a:gd name="connsiteY5" fmla="*/ 0 h 1084934"/>
              <a:gd name="connsiteX6" fmla="*/ 3551711 w 11148484"/>
              <a:gd name="connsiteY6" fmla="*/ 0 h 1084934"/>
              <a:gd name="connsiteX7" fmla="*/ 4441625 w 11148484"/>
              <a:gd name="connsiteY7" fmla="*/ 0 h 1084934"/>
              <a:gd name="connsiteX8" fmla="*/ 5007933 w 11148484"/>
              <a:gd name="connsiteY8" fmla="*/ 0 h 1084934"/>
              <a:gd name="connsiteX9" fmla="*/ 5789979 w 11148484"/>
              <a:gd name="connsiteY9" fmla="*/ 0 h 1084934"/>
              <a:gd name="connsiteX10" fmla="*/ 6356287 w 11148484"/>
              <a:gd name="connsiteY10" fmla="*/ 0 h 1084934"/>
              <a:gd name="connsiteX11" fmla="*/ 7030464 w 11148484"/>
              <a:gd name="connsiteY11" fmla="*/ 0 h 1084934"/>
              <a:gd name="connsiteX12" fmla="*/ 7381036 w 11148484"/>
              <a:gd name="connsiteY12" fmla="*/ 0 h 1084934"/>
              <a:gd name="connsiteX13" fmla="*/ 7839477 w 11148484"/>
              <a:gd name="connsiteY13" fmla="*/ 0 h 1084934"/>
              <a:gd name="connsiteX14" fmla="*/ 8621522 w 11148484"/>
              <a:gd name="connsiteY14" fmla="*/ 0 h 1084934"/>
              <a:gd name="connsiteX15" fmla="*/ 8972094 w 11148484"/>
              <a:gd name="connsiteY15" fmla="*/ 0 h 1084934"/>
              <a:gd name="connsiteX16" fmla="*/ 9322666 w 11148484"/>
              <a:gd name="connsiteY16" fmla="*/ 0 h 1084934"/>
              <a:gd name="connsiteX17" fmla="*/ 9888975 w 11148484"/>
              <a:gd name="connsiteY17" fmla="*/ 0 h 1084934"/>
              <a:gd name="connsiteX18" fmla="*/ 10239547 w 11148484"/>
              <a:gd name="connsiteY18" fmla="*/ 0 h 1084934"/>
              <a:gd name="connsiteX19" fmla="*/ 10967658 w 11148484"/>
              <a:gd name="connsiteY19" fmla="*/ 0 h 1084934"/>
              <a:gd name="connsiteX20" fmla="*/ 11148484 w 11148484"/>
              <a:gd name="connsiteY20" fmla="*/ 180826 h 1084934"/>
              <a:gd name="connsiteX21" fmla="*/ 11148484 w 11148484"/>
              <a:gd name="connsiteY21" fmla="*/ 556933 h 1084934"/>
              <a:gd name="connsiteX22" fmla="*/ 11148484 w 11148484"/>
              <a:gd name="connsiteY22" fmla="*/ 904108 h 1084934"/>
              <a:gd name="connsiteX23" fmla="*/ 10967658 w 11148484"/>
              <a:gd name="connsiteY23" fmla="*/ 1084934 h 1084934"/>
              <a:gd name="connsiteX24" fmla="*/ 10293481 w 11148484"/>
              <a:gd name="connsiteY24" fmla="*/ 1084934 h 1084934"/>
              <a:gd name="connsiteX25" fmla="*/ 9942909 w 11148484"/>
              <a:gd name="connsiteY25" fmla="*/ 1084934 h 1084934"/>
              <a:gd name="connsiteX26" fmla="*/ 9484469 w 11148484"/>
              <a:gd name="connsiteY26" fmla="*/ 1084934 h 1084934"/>
              <a:gd name="connsiteX27" fmla="*/ 8594555 w 11148484"/>
              <a:gd name="connsiteY27" fmla="*/ 1084934 h 1084934"/>
              <a:gd name="connsiteX28" fmla="*/ 8243983 w 11148484"/>
              <a:gd name="connsiteY28" fmla="*/ 1084934 h 1084934"/>
              <a:gd name="connsiteX29" fmla="*/ 7677674 w 11148484"/>
              <a:gd name="connsiteY29" fmla="*/ 1084934 h 1084934"/>
              <a:gd name="connsiteX30" fmla="*/ 7003497 w 11148484"/>
              <a:gd name="connsiteY30" fmla="*/ 1084934 h 1084934"/>
              <a:gd name="connsiteX31" fmla="*/ 6437189 w 11148484"/>
              <a:gd name="connsiteY31" fmla="*/ 1084934 h 1084934"/>
              <a:gd name="connsiteX32" fmla="*/ 5763012 w 11148484"/>
              <a:gd name="connsiteY32" fmla="*/ 1084934 h 1084934"/>
              <a:gd name="connsiteX33" fmla="*/ 4980966 w 11148484"/>
              <a:gd name="connsiteY33" fmla="*/ 1084934 h 1084934"/>
              <a:gd name="connsiteX34" fmla="*/ 4306789 w 11148484"/>
              <a:gd name="connsiteY34" fmla="*/ 1084934 h 1084934"/>
              <a:gd name="connsiteX35" fmla="*/ 3632612 w 11148484"/>
              <a:gd name="connsiteY35" fmla="*/ 1084934 h 1084934"/>
              <a:gd name="connsiteX36" fmla="*/ 2742699 w 11148484"/>
              <a:gd name="connsiteY36" fmla="*/ 1084934 h 1084934"/>
              <a:gd name="connsiteX37" fmla="*/ 2176390 w 11148484"/>
              <a:gd name="connsiteY37" fmla="*/ 1084934 h 1084934"/>
              <a:gd name="connsiteX38" fmla="*/ 1610081 w 11148484"/>
              <a:gd name="connsiteY38" fmla="*/ 1084934 h 1084934"/>
              <a:gd name="connsiteX39" fmla="*/ 1259509 w 11148484"/>
              <a:gd name="connsiteY39" fmla="*/ 1084934 h 1084934"/>
              <a:gd name="connsiteX40" fmla="*/ 180826 w 11148484"/>
              <a:gd name="connsiteY40" fmla="*/ 1084934 h 1084934"/>
              <a:gd name="connsiteX41" fmla="*/ 0 w 11148484"/>
              <a:gd name="connsiteY41" fmla="*/ 904108 h 1084934"/>
              <a:gd name="connsiteX42" fmla="*/ 0 w 11148484"/>
              <a:gd name="connsiteY42" fmla="*/ 564165 h 1084934"/>
              <a:gd name="connsiteX43" fmla="*/ 0 w 11148484"/>
              <a:gd name="connsiteY43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148484" h="1084934" fill="none" extrusionOk="0">
                <a:moveTo>
                  <a:pt x="0" y="180826"/>
                </a:moveTo>
                <a:cubicBezTo>
                  <a:pt x="-3554" y="76275"/>
                  <a:pt x="90507" y="22690"/>
                  <a:pt x="180826" y="0"/>
                </a:cubicBezTo>
                <a:cubicBezTo>
                  <a:pt x="368524" y="10375"/>
                  <a:pt x="691728" y="-26097"/>
                  <a:pt x="855003" y="0"/>
                </a:cubicBezTo>
                <a:cubicBezTo>
                  <a:pt x="1018278" y="26097"/>
                  <a:pt x="1177057" y="-19246"/>
                  <a:pt x="1421312" y="0"/>
                </a:cubicBezTo>
                <a:cubicBezTo>
                  <a:pt x="1665567" y="19246"/>
                  <a:pt x="2022181" y="35045"/>
                  <a:pt x="2311225" y="0"/>
                </a:cubicBezTo>
                <a:cubicBezTo>
                  <a:pt x="2600269" y="-35045"/>
                  <a:pt x="2777748" y="21716"/>
                  <a:pt x="3201139" y="0"/>
                </a:cubicBezTo>
                <a:cubicBezTo>
                  <a:pt x="3624530" y="-21716"/>
                  <a:pt x="3377976" y="441"/>
                  <a:pt x="3551711" y="0"/>
                </a:cubicBezTo>
                <a:cubicBezTo>
                  <a:pt x="3725446" y="-441"/>
                  <a:pt x="4153571" y="-21382"/>
                  <a:pt x="4441625" y="0"/>
                </a:cubicBezTo>
                <a:cubicBezTo>
                  <a:pt x="4729679" y="21382"/>
                  <a:pt x="4789547" y="-13798"/>
                  <a:pt x="5007933" y="0"/>
                </a:cubicBezTo>
                <a:cubicBezTo>
                  <a:pt x="5226319" y="13798"/>
                  <a:pt x="5536022" y="-24187"/>
                  <a:pt x="5789979" y="0"/>
                </a:cubicBezTo>
                <a:cubicBezTo>
                  <a:pt x="6043936" y="24187"/>
                  <a:pt x="6218336" y="17087"/>
                  <a:pt x="6356287" y="0"/>
                </a:cubicBezTo>
                <a:cubicBezTo>
                  <a:pt x="6494238" y="-17087"/>
                  <a:pt x="6727733" y="31019"/>
                  <a:pt x="7030464" y="0"/>
                </a:cubicBezTo>
                <a:cubicBezTo>
                  <a:pt x="7333195" y="-31019"/>
                  <a:pt x="7222968" y="-14489"/>
                  <a:pt x="7381036" y="0"/>
                </a:cubicBezTo>
                <a:cubicBezTo>
                  <a:pt x="7539104" y="14489"/>
                  <a:pt x="7696781" y="19330"/>
                  <a:pt x="7839477" y="0"/>
                </a:cubicBezTo>
                <a:cubicBezTo>
                  <a:pt x="7982173" y="-19330"/>
                  <a:pt x="8275019" y="-34726"/>
                  <a:pt x="8621522" y="0"/>
                </a:cubicBezTo>
                <a:cubicBezTo>
                  <a:pt x="8968025" y="34726"/>
                  <a:pt x="8847651" y="6600"/>
                  <a:pt x="8972094" y="0"/>
                </a:cubicBezTo>
                <a:cubicBezTo>
                  <a:pt x="9096537" y="-6600"/>
                  <a:pt x="9227780" y="-7392"/>
                  <a:pt x="9322666" y="0"/>
                </a:cubicBezTo>
                <a:cubicBezTo>
                  <a:pt x="9417552" y="7392"/>
                  <a:pt x="9641883" y="11538"/>
                  <a:pt x="9888975" y="0"/>
                </a:cubicBezTo>
                <a:cubicBezTo>
                  <a:pt x="10136067" y="-11538"/>
                  <a:pt x="10099898" y="8207"/>
                  <a:pt x="10239547" y="0"/>
                </a:cubicBezTo>
                <a:cubicBezTo>
                  <a:pt x="10379196" y="-8207"/>
                  <a:pt x="10645246" y="24596"/>
                  <a:pt x="10967658" y="0"/>
                </a:cubicBezTo>
                <a:cubicBezTo>
                  <a:pt x="11046911" y="-12563"/>
                  <a:pt x="11169265" y="81619"/>
                  <a:pt x="11148484" y="180826"/>
                </a:cubicBezTo>
                <a:cubicBezTo>
                  <a:pt x="11156533" y="277715"/>
                  <a:pt x="11139555" y="467107"/>
                  <a:pt x="11148484" y="556933"/>
                </a:cubicBezTo>
                <a:cubicBezTo>
                  <a:pt x="11157413" y="646759"/>
                  <a:pt x="11165507" y="817059"/>
                  <a:pt x="11148484" y="904108"/>
                </a:cubicBezTo>
                <a:cubicBezTo>
                  <a:pt x="11161480" y="1013082"/>
                  <a:pt x="11085168" y="1071541"/>
                  <a:pt x="10967658" y="1084934"/>
                </a:cubicBezTo>
                <a:cubicBezTo>
                  <a:pt x="10783206" y="1069590"/>
                  <a:pt x="10524093" y="1090532"/>
                  <a:pt x="10293481" y="1084934"/>
                </a:cubicBezTo>
                <a:cubicBezTo>
                  <a:pt x="10062869" y="1079336"/>
                  <a:pt x="10015752" y="1079667"/>
                  <a:pt x="9942909" y="1084934"/>
                </a:cubicBezTo>
                <a:cubicBezTo>
                  <a:pt x="9870066" y="1090201"/>
                  <a:pt x="9591614" y="1064962"/>
                  <a:pt x="9484469" y="1084934"/>
                </a:cubicBezTo>
                <a:cubicBezTo>
                  <a:pt x="9377324" y="1104906"/>
                  <a:pt x="8891167" y="1119732"/>
                  <a:pt x="8594555" y="1084934"/>
                </a:cubicBezTo>
                <a:cubicBezTo>
                  <a:pt x="8297943" y="1050136"/>
                  <a:pt x="8327743" y="1084966"/>
                  <a:pt x="8243983" y="1084934"/>
                </a:cubicBezTo>
                <a:cubicBezTo>
                  <a:pt x="8160223" y="1084902"/>
                  <a:pt x="7900297" y="1097379"/>
                  <a:pt x="7677674" y="1084934"/>
                </a:cubicBezTo>
                <a:cubicBezTo>
                  <a:pt x="7455051" y="1072489"/>
                  <a:pt x="7313397" y="1073739"/>
                  <a:pt x="7003497" y="1084934"/>
                </a:cubicBezTo>
                <a:cubicBezTo>
                  <a:pt x="6693597" y="1096129"/>
                  <a:pt x="6657027" y="1108224"/>
                  <a:pt x="6437189" y="1084934"/>
                </a:cubicBezTo>
                <a:cubicBezTo>
                  <a:pt x="6217351" y="1061644"/>
                  <a:pt x="5903518" y="1064484"/>
                  <a:pt x="5763012" y="1084934"/>
                </a:cubicBezTo>
                <a:cubicBezTo>
                  <a:pt x="5622506" y="1105384"/>
                  <a:pt x="5365812" y="1064457"/>
                  <a:pt x="4980966" y="1084934"/>
                </a:cubicBezTo>
                <a:cubicBezTo>
                  <a:pt x="4596120" y="1105411"/>
                  <a:pt x="4614413" y="1089541"/>
                  <a:pt x="4306789" y="1084934"/>
                </a:cubicBezTo>
                <a:cubicBezTo>
                  <a:pt x="3999165" y="1080327"/>
                  <a:pt x="3934319" y="1098302"/>
                  <a:pt x="3632612" y="1084934"/>
                </a:cubicBezTo>
                <a:cubicBezTo>
                  <a:pt x="3330905" y="1071566"/>
                  <a:pt x="3179526" y="1123357"/>
                  <a:pt x="2742699" y="1084934"/>
                </a:cubicBezTo>
                <a:cubicBezTo>
                  <a:pt x="2305872" y="1046511"/>
                  <a:pt x="2415650" y="1058766"/>
                  <a:pt x="2176390" y="1084934"/>
                </a:cubicBezTo>
                <a:cubicBezTo>
                  <a:pt x="1937130" y="1111102"/>
                  <a:pt x="1804562" y="1109612"/>
                  <a:pt x="1610081" y="1084934"/>
                </a:cubicBezTo>
                <a:cubicBezTo>
                  <a:pt x="1415600" y="1060256"/>
                  <a:pt x="1383165" y="1073182"/>
                  <a:pt x="1259509" y="1084934"/>
                </a:cubicBezTo>
                <a:cubicBezTo>
                  <a:pt x="1135853" y="1096686"/>
                  <a:pt x="644615" y="1032580"/>
                  <a:pt x="180826" y="1084934"/>
                </a:cubicBezTo>
                <a:cubicBezTo>
                  <a:pt x="66784" y="1096381"/>
                  <a:pt x="1123" y="1006571"/>
                  <a:pt x="0" y="904108"/>
                </a:cubicBezTo>
                <a:cubicBezTo>
                  <a:pt x="242" y="734796"/>
                  <a:pt x="1305" y="718279"/>
                  <a:pt x="0" y="564165"/>
                </a:cubicBezTo>
                <a:cubicBezTo>
                  <a:pt x="-1305" y="410051"/>
                  <a:pt x="12608" y="340963"/>
                  <a:pt x="0" y="180826"/>
                </a:cubicBezTo>
                <a:close/>
              </a:path>
              <a:path w="11148484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489631" y="9166"/>
                  <a:pt x="701712" y="21062"/>
                  <a:pt x="855003" y="0"/>
                </a:cubicBezTo>
                <a:cubicBezTo>
                  <a:pt x="1008294" y="-21062"/>
                  <a:pt x="1395898" y="28123"/>
                  <a:pt x="1744917" y="0"/>
                </a:cubicBezTo>
                <a:cubicBezTo>
                  <a:pt x="2093936" y="-28123"/>
                  <a:pt x="2423010" y="36448"/>
                  <a:pt x="2634830" y="0"/>
                </a:cubicBezTo>
                <a:cubicBezTo>
                  <a:pt x="2846650" y="-36448"/>
                  <a:pt x="3030108" y="10376"/>
                  <a:pt x="3201139" y="0"/>
                </a:cubicBezTo>
                <a:cubicBezTo>
                  <a:pt x="3372170" y="-10376"/>
                  <a:pt x="3601207" y="-35701"/>
                  <a:pt x="3983184" y="0"/>
                </a:cubicBezTo>
                <a:cubicBezTo>
                  <a:pt x="4365161" y="35701"/>
                  <a:pt x="4431069" y="28609"/>
                  <a:pt x="4873098" y="0"/>
                </a:cubicBezTo>
                <a:cubicBezTo>
                  <a:pt x="5315127" y="-28609"/>
                  <a:pt x="5267910" y="-530"/>
                  <a:pt x="5439407" y="0"/>
                </a:cubicBezTo>
                <a:cubicBezTo>
                  <a:pt x="5610904" y="530"/>
                  <a:pt x="5810035" y="-17857"/>
                  <a:pt x="6113584" y="0"/>
                </a:cubicBezTo>
                <a:cubicBezTo>
                  <a:pt x="6417133" y="17857"/>
                  <a:pt x="6297155" y="-3774"/>
                  <a:pt x="6464156" y="0"/>
                </a:cubicBezTo>
                <a:cubicBezTo>
                  <a:pt x="6631157" y="3774"/>
                  <a:pt x="7079496" y="-4189"/>
                  <a:pt x="7246201" y="0"/>
                </a:cubicBezTo>
                <a:cubicBezTo>
                  <a:pt x="7412907" y="4189"/>
                  <a:pt x="7442007" y="8758"/>
                  <a:pt x="7596773" y="0"/>
                </a:cubicBezTo>
                <a:cubicBezTo>
                  <a:pt x="7751539" y="-8758"/>
                  <a:pt x="8041124" y="-27352"/>
                  <a:pt x="8163082" y="0"/>
                </a:cubicBezTo>
                <a:cubicBezTo>
                  <a:pt x="8285040" y="27352"/>
                  <a:pt x="8648214" y="12046"/>
                  <a:pt x="9052995" y="0"/>
                </a:cubicBezTo>
                <a:cubicBezTo>
                  <a:pt x="9457776" y="-12046"/>
                  <a:pt x="9506294" y="515"/>
                  <a:pt x="9727172" y="0"/>
                </a:cubicBezTo>
                <a:cubicBezTo>
                  <a:pt x="9948050" y="-515"/>
                  <a:pt x="10540432" y="-45758"/>
                  <a:pt x="10967658" y="0"/>
                </a:cubicBezTo>
                <a:cubicBezTo>
                  <a:pt x="11059906" y="-21909"/>
                  <a:pt x="11145469" y="84907"/>
                  <a:pt x="11148484" y="180826"/>
                </a:cubicBezTo>
                <a:cubicBezTo>
                  <a:pt x="11158598" y="362887"/>
                  <a:pt x="11147263" y="376934"/>
                  <a:pt x="11148484" y="549700"/>
                </a:cubicBezTo>
                <a:cubicBezTo>
                  <a:pt x="11149705" y="722466"/>
                  <a:pt x="11155061" y="769954"/>
                  <a:pt x="11148484" y="904108"/>
                </a:cubicBezTo>
                <a:cubicBezTo>
                  <a:pt x="11124151" y="1001587"/>
                  <a:pt x="11080422" y="1078594"/>
                  <a:pt x="10967658" y="1084934"/>
                </a:cubicBezTo>
                <a:cubicBezTo>
                  <a:pt x="10773109" y="1079515"/>
                  <a:pt x="10731780" y="1089373"/>
                  <a:pt x="10509218" y="1084934"/>
                </a:cubicBezTo>
                <a:cubicBezTo>
                  <a:pt x="10286656" y="1080495"/>
                  <a:pt x="9828684" y="1070171"/>
                  <a:pt x="9619304" y="1084934"/>
                </a:cubicBezTo>
                <a:cubicBezTo>
                  <a:pt x="9409924" y="1099697"/>
                  <a:pt x="9260501" y="1076112"/>
                  <a:pt x="9160864" y="1084934"/>
                </a:cubicBezTo>
                <a:cubicBezTo>
                  <a:pt x="9061227" y="1093756"/>
                  <a:pt x="8825048" y="1081756"/>
                  <a:pt x="8702423" y="1084934"/>
                </a:cubicBezTo>
                <a:cubicBezTo>
                  <a:pt x="8579798" y="1088112"/>
                  <a:pt x="8281919" y="1048776"/>
                  <a:pt x="7920378" y="1084934"/>
                </a:cubicBezTo>
                <a:cubicBezTo>
                  <a:pt x="7558838" y="1121092"/>
                  <a:pt x="7360989" y="1078323"/>
                  <a:pt x="7138333" y="1084934"/>
                </a:cubicBezTo>
                <a:cubicBezTo>
                  <a:pt x="6915677" y="1091545"/>
                  <a:pt x="6696173" y="1085092"/>
                  <a:pt x="6356287" y="1084934"/>
                </a:cubicBezTo>
                <a:cubicBezTo>
                  <a:pt x="6016401" y="1084776"/>
                  <a:pt x="6063259" y="1095213"/>
                  <a:pt x="5897847" y="1084934"/>
                </a:cubicBezTo>
                <a:cubicBezTo>
                  <a:pt x="5732435" y="1074655"/>
                  <a:pt x="5490961" y="1077936"/>
                  <a:pt x="5223670" y="1084934"/>
                </a:cubicBezTo>
                <a:cubicBezTo>
                  <a:pt x="4956379" y="1091932"/>
                  <a:pt x="4909493" y="1067291"/>
                  <a:pt x="4657361" y="1084934"/>
                </a:cubicBezTo>
                <a:cubicBezTo>
                  <a:pt x="4405229" y="1102577"/>
                  <a:pt x="4449766" y="1078287"/>
                  <a:pt x="4306789" y="1084934"/>
                </a:cubicBezTo>
                <a:cubicBezTo>
                  <a:pt x="4163812" y="1091581"/>
                  <a:pt x="3820276" y="1049892"/>
                  <a:pt x="3416876" y="1084934"/>
                </a:cubicBezTo>
                <a:cubicBezTo>
                  <a:pt x="3013476" y="1119976"/>
                  <a:pt x="3220340" y="1094727"/>
                  <a:pt x="3066304" y="1084934"/>
                </a:cubicBezTo>
                <a:cubicBezTo>
                  <a:pt x="2912268" y="1075141"/>
                  <a:pt x="2513014" y="1049752"/>
                  <a:pt x="2284258" y="1084934"/>
                </a:cubicBezTo>
                <a:cubicBezTo>
                  <a:pt x="2055502" y="1120116"/>
                  <a:pt x="1850849" y="1106229"/>
                  <a:pt x="1717950" y="1084934"/>
                </a:cubicBezTo>
                <a:cubicBezTo>
                  <a:pt x="1585051" y="1063639"/>
                  <a:pt x="1077959" y="1069598"/>
                  <a:pt x="828036" y="1084934"/>
                </a:cubicBezTo>
                <a:cubicBezTo>
                  <a:pt x="578113" y="1100270"/>
                  <a:pt x="444507" y="1073006"/>
                  <a:pt x="180826" y="1084934"/>
                </a:cubicBezTo>
                <a:cubicBezTo>
                  <a:pt x="68696" y="1088598"/>
                  <a:pt x="1625" y="996631"/>
                  <a:pt x="0" y="904108"/>
                </a:cubicBezTo>
                <a:cubicBezTo>
                  <a:pt x="-2651" y="739594"/>
                  <a:pt x="2730" y="730467"/>
                  <a:pt x="0" y="556933"/>
                </a:cubicBezTo>
                <a:cubicBezTo>
                  <a:pt x="-2730" y="383399"/>
                  <a:pt x="5471" y="292668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نيتفليكس </a:t>
            </a:r>
            <a:r>
              <a:rPr lang="ar-EG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تتعرض لمخاطر تكنولوجية بسبب التغيرات السريعة في تفضيلات المستهلكين والتقنيات الجديدة في مجال البث الرقمي</a:t>
            </a:r>
            <a:endParaRPr lang="en-US" b="1" u="sng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0808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67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endParaRPr lang="en-US" sz="8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60201" y="85104"/>
            <a:ext cx="2540663" cy="399590"/>
          </a:xfrm>
          <a:custGeom>
            <a:avLst/>
            <a:gdLst>
              <a:gd name="connsiteX0" fmla="*/ 0 w 2540663"/>
              <a:gd name="connsiteY0" fmla="*/ 66600 h 399590"/>
              <a:gd name="connsiteX1" fmla="*/ 66600 w 2540663"/>
              <a:gd name="connsiteY1" fmla="*/ 0 h 399590"/>
              <a:gd name="connsiteX2" fmla="*/ 668466 w 2540663"/>
              <a:gd name="connsiteY2" fmla="*/ 0 h 399590"/>
              <a:gd name="connsiteX3" fmla="*/ 1318481 w 2540663"/>
              <a:gd name="connsiteY3" fmla="*/ 0 h 399590"/>
              <a:gd name="connsiteX4" fmla="*/ 2474063 w 2540663"/>
              <a:gd name="connsiteY4" fmla="*/ 0 h 399590"/>
              <a:gd name="connsiteX5" fmla="*/ 2540663 w 2540663"/>
              <a:gd name="connsiteY5" fmla="*/ 66600 h 399590"/>
              <a:gd name="connsiteX6" fmla="*/ 2540663 w 2540663"/>
              <a:gd name="connsiteY6" fmla="*/ 332990 h 399590"/>
              <a:gd name="connsiteX7" fmla="*/ 2474063 w 2540663"/>
              <a:gd name="connsiteY7" fmla="*/ 399590 h 399590"/>
              <a:gd name="connsiteX8" fmla="*/ 1848123 w 2540663"/>
              <a:gd name="connsiteY8" fmla="*/ 399590 h 399590"/>
              <a:gd name="connsiteX9" fmla="*/ 1222182 w 2540663"/>
              <a:gd name="connsiteY9" fmla="*/ 399590 h 399590"/>
              <a:gd name="connsiteX10" fmla="*/ 692540 w 2540663"/>
              <a:gd name="connsiteY10" fmla="*/ 399590 h 399590"/>
              <a:gd name="connsiteX11" fmla="*/ 66600 w 2540663"/>
              <a:gd name="connsiteY11" fmla="*/ 399590 h 399590"/>
              <a:gd name="connsiteX12" fmla="*/ 0 w 2540663"/>
              <a:gd name="connsiteY12" fmla="*/ 332990 h 399590"/>
              <a:gd name="connsiteX13" fmla="*/ 0 w 254066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066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7109" y="16819"/>
                  <a:pt x="536609" y="-4519"/>
                  <a:pt x="668466" y="0"/>
                </a:cubicBezTo>
                <a:cubicBezTo>
                  <a:pt x="800323" y="4519"/>
                  <a:pt x="1135891" y="-9359"/>
                  <a:pt x="1318481" y="0"/>
                </a:cubicBezTo>
                <a:cubicBezTo>
                  <a:pt x="1501072" y="9359"/>
                  <a:pt x="2238207" y="-46381"/>
                  <a:pt x="2474063" y="0"/>
                </a:cubicBezTo>
                <a:cubicBezTo>
                  <a:pt x="2508301" y="3418"/>
                  <a:pt x="2540417" y="25716"/>
                  <a:pt x="2540663" y="66600"/>
                </a:cubicBezTo>
                <a:cubicBezTo>
                  <a:pt x="2541281" y="163177"/>
                  <a:pt x="2546614" y="233743"/>
                  <a:pt x="2540663" y="332990"/>
                </a:cubicBezTo>
                <a:cubicBezTo>
                  <a:pt x="2534506" y="368193"/>
                  <a:pt x="2510027" y="398983"/>
                  <a:pt x="2474063" y="399590"/>
                </a:cubicBezTo>
                <a:cubicBezTo>
                  <a:pt x="2284937" y="381399"/>
                  <a:pt x="2107224" y="368617"/>
                  <a:pt x="1848123" y="399590"/>
                </a:cubicBezTo>
                <a:cubicBezTo>
                  <a:pt x="1589022" y="430563"/>
                  <a:pt x="1506009" y="378428"/>
                  <a:pt x="1222182" y="399590"/>
                </a:cubicBezTo>
                <a:cubicBezTo>
                  <a:pt x="938355" y="420752"/>
                  <a:pt x="936796" y="403369"/>
                  <a:pt x="692540" y="399590"/>
                </a:cubicBezTo>
                <a:cubicBezTo>
                  <a:pt x="448284" y="395811"/>
                  <a:pt x="283335" y="42203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 اللتي تتعرض لها الشركات</a:t>
            </a:r>
            <a:endParaRPr lang="en-US"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2642110" y="484694"/>
            <a:ext cx="5926021" cy="399590"/>
          </a:xfrm>
          <a:prstGeom prst="roundRect">
            <a:avLst/>
          </a:pr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قبل شراء الأسهم, يجب معرفة المخاطر المعرض لها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8633958" y="1452012"/>
            <a:ext cx="3083228" cy="1084934"/>
          </a:xfrm>
          <a:custGeom>
            <a:avLst/>
            <a:gdLst>
              <a:gd name="connsiteX0" fmla="*/ 0 w 3083228"/>
              <a:gd name="connsiteY0" fmla="*/ 180826 h 1084934"/>
              <a:gd name="connsiteX1" fmla="*/ 180826 w 3083228"/>
              <a:gd name="connsiteY1" fmla="*/ 0 h 1084934"/>
              <a:gd name="connsiteX2" fmla="*/ 2902402 w 3083228"/>
              <a:gd name="connsiteY2" fmla="*/ 0 h 1084934"/>
              <a:gd name="connsiteX3" fmla="*/ 3083228 w 3083228"/>
              <a:gd name="connsiteY3" fmla="*/ 180826 h 1084934"/>
              <a:gd name="connsiteX4" fmla="*/ 3083228 w 3083228"/>
              <a:gd name="connsiteY4" fmla="*/ 904108 h 1084934"/>
              <a:gd name="connsiteX5" fmla="*/ 2902402 w 3083228"/>
              <a:gd name="connsiteY5" fmla="*/ 1084934 h 1084934"/>
              <a:gd name="connsiteX6" fmla="*/ 180826 w 3083228"/>
              <a:gd name="connsiteY6" fmla="*/ 1084934 h 1084934"/>
              <a:gd name="connsiteX7" fmla="*/ 0 w 3083228"/>
              <a:gd name="connsiteY7" fmla="*/ 904108 h 1084934"/>
              <a:gd name="connsiteX8" fmla="*/ 0 w 3083228"/>
              <a:gd name="connsiteY8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3228" h="1084934" fill="none" extrusionOk="0">
                <a:moveTo>
                  <a:pt x="0" y="180826"/>
                </a:moveTo>
                <a:cubicBezTo>
                  <a:pt x="4411" y="64942"/>
                  <a:pt x="76294" y="17043"/>
                  <a:pt x="180826" y="0"/>
                </a:cubicBezTo>
                <a:cubicBezTo>
                  <a:pt x="1129068" y="-116466"/>
                  <a:pt x="1775755" y="-141167"/>
                  <a:pt x="2902402" y="0"/>
                </a:cubicBezTo>
                <a:cubicBezTo>
                  <a:pt x="3018215" y="1591"/>
                  <a:pt x="3078675" y="80344"/>
                  <a:pt x="3083228" y="180826"/>
                </a:cubicBezTo>
                <a:cubicBezTo>
                  <a:pt x="3107916" y="430276"/>
                  <a:pt x="3045347" y="620447"/>
                  <a:pt x="3083228" y="904108"/>
                </a:cubicBezTo>
                <a:cubicBezTo>
                  <a:pt x="3096890" y="1015382"/>
                  <a:pt x="3011060" y="1075250"/>
                  <a:pt x="2902402" y="1084934"/>
                </a:cubicBezTo>
                <a:cubicBezTo>
                  <a:pt x="1597290" y="1025339"/>
                  <a:pt x="1061050" y="1203667"/>
                  <a:pt x="180826" y="1084934"/>
                </a:cubicBezTo>
                <a:cubicBezTo>
                  <a:pt x="86477" y="1079145"/>
                  <a:pt x="4077" y="1006987"/>
                  <a:pt x="0" y="904108"/>
                </a:cubicBezTo>
                <a:cubicBezTo>
                  <a:pt x="10376" y="781838"/>
                  <a:pt x="40590" y="433473"/>
                  <a:pt x="0" y="180826"/>
                </a:cubicBezTo>
                <a:close/>
              </a:path>
              <a:path w="3083228" h="1084934" stroke="0" extrusionOk="0">
                <a:moveTo>
                  <a:pt x="0" y="180826"/>
                </a:moveTo>
                <a:cubicBezTo>
                  <a:pt x="-6001" y="82998"/>
                  <a:pt x="83391" y="-5745"/>
                  <a:pt x="180826" y="0"/>
                </a:cubicBezTo>
                <a:cubicBezTo>
                  <a:pt x="1457361" y="108859"/>
                  <a:pt x="2405161" y="93383"/>
                  <a:pt x="2902402" y="0"/>
                </a:cubicBezTo>
                <a:cubicBezTo>
                  <a:pt x="3013273" y="946"/>
                  <a:pt x="3066185" y="71966"/>
                  <a:pt x="3083228" y="180826"/>
                </a:cubicBezTo>
                <a:cubicBezTo>
                  <a:pt x="3083852" y="416899"/>
                  <a:pt x="3087059" y="763041"/>
                  <a:pt x="3083228" y="904108"/>
                </a:cubicBezTo>
                <a:cubicBezTo>
                  <a:pt x="3076569" y="1019672"/>
                  <a:pt x="2987408" y="1082301"/>
                  <a:pt x="2902402" y="1084934"/>
                </a:cubicBezTo>
                <a:cubicBezTo>
                  <a:pt x="2132646" y="1085231"/>
                  <a:pt x="775821" y="920651"/>
                  <a:pt x="180826" y="1084934"/>
                </a:cubicBezTo>
                <a:cubicBezTo>
                  <a:pt x="78981" y="1085849"/>
                  <a:pt x="-6127" y="1001200"/>
                  <a:pt x="0" y="904108"/>
                </a:cubicBezTo>
                <a:cubicBezTo>
                  <a:pt x="15273" y="704447"/>
                  <a:pt x="28867" y="501523"/>
                  <a:pt x="0" y="180826"/>
                </a:cubicBezTo>
                <a:close/>
              </a:path>
            </a:pathLst>
          </a:cu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5726593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المخاطر البيئية </a:t>
            </a:r>
            <a:r>
              <a:rPr lang="en-US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Environmental Risk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A13851-83EC-C0BA-B934-34BF9E7AA686}"/>
              </a:ext>
            </a:extLst>
          </p:cNvPr>
          <p:cNvSpPr/>
          <p:nvPr/>
        </p:nvSpPr>
        <p:spPr>
          <a:xfrm>
            <a:off x="877640" y="1287089"/>
            <a:ext cx="4898244" cy="1084934"/>
          </a:xfrm>
          <a:custGeom>
            <a:avLst/>
            <a:gdLst>
              <a:gd name="connsiteX0" fmla="*/ 0 w 4898244"/>
              <a:gd name="connsiteY0" fmla="*/ 180826 h 1084934"/>
              <a:gd name="connsiteX1" fmla="*/ 180826 w 4898244"/>
              <a:gd name="connsiteY1" fmla="*/ 0 h 1084934"/>
              <a:gd name="connsiteX2" fmla="*/ 919642 w 4898244"/>
              <a:gd name="connsiteY2" fmla="*/ 0 h 1084934"/>
              <a:gd name="connsiteX3" fmla="*/ 1613093 w 4898244"/>
              <a:gd name="connsiteY3" fmla="*/ 0 h 1084934"/>
              <a:gd name="connsiteX4" fmla="*/ 2306543 w 4898244"/>
              <a:gd name="connsiteY4" fmla="*/ 0 h 1084934"/>
              <a:gd name="connsiteX5" fmla="*/ 2863896 w 4898244"/>
              <a:gd name="connsiteY5" fmla="*/ 0 h 1084934"/>
              <a:gd name="connsiteX6" fmla="*/ 3511981 w 4898244"/>
              <a:gd name="connsiteY6" fmla="*/ 0 h 1084934"/>
              <a:gd name="connsiteX7" fmla="*/ 4114699 w 4898244"/>
              <a:gd name="connsiteY7" fmla="*/ 0 h 1084934"/>
              <a:gd name="connsiteX8" fmla="*/ 4717418 w 4898244"/>
              <a:gd name="connsiteY8" fmla="*/ 0 h 1084934"/>
              <a:gd name="connsiteX9" fmla="*/ 4898244 w 4898244"/>
              <a:gd name="connsiteY9" fmla="*/ 180826 h 1084934"/>
              <a:gd name="connsiteX10" fmla="*/ 4898244 w 4898244"/>
              <a:gd name="connsiteY10" fmla="*/ 556933 h 1084934"/>
              <a:gd name="connsiteX11" fmla="*/ 4898244 w 4898244"/>
              <a:gd name="connsiteY11" fmla="*/ 904108 h 1084934"/>
              <a:gd name="connsiteX12" fmla="*/ 4717418 w 4898244"/>
              <a:gd name="connsiteY12" fmla="*/ 1084934 h 1084934"/>
              <a:gd name="connsiteX13" fmla="*/ 4114699 w 4898244"/>
              <a:gd name="connsiteY13" fmla="*/ 1084934 h 1084934"/>
              <a:gd name="connsiteX14" fmla="*/ 3511981 w 4898244"/>
              <a:gd name="connsiteY14" fmla="*/ 1084934 h 1084934"/>
              <a:gd name="connsiteX15" fmla="*/ 2909262 w 4898244"/>
              <a:gd name="connsiteY15" fmla="*/ 1084934 h 1084934"/>
              <a:gd name="connsiteX16" fmla="*/ 2215812 w 4898244"/>
              <a:gd name="connsiteY16" fmla="*/ 1084934 h 1084934"/>
              <a:gd name="connsiteX17" fmla="*/ 1476995 w 4898244"/>
              <a:gd name="connsiteY17" fmla="*/ 1084934 h 1084934"/>
              <a:gd name="connsiteX18" fmla="*/ 783545 w 4898244"/>
              <a:gd name="connsiteY18" fmla="*/ 1084934 h 1084934"/>
              <a:gd name="connsiteX19" fmla="*/ 180826 w 4898244"/>
              <a:gd name="connsiteY19" fmla="*/ 1084934 h 1084934"/>
              <a:gd name="connsiteX20" fmla="*/ 0 w 4898244"/>
              <a:gd name="connsiteY20" fmla="*/ 904108 h 1084934"/>
              <a:gd name="connsiteX21" fmla="*/ 0 w 4898244"/>
              <a:gd name="connsiteY21" fmla="*/ 528001 h 1084934"/>
              <a:gd name="connsiteX22" fmla="*/ 0 w 4898244"/>
              <a:gd name="connsiteY22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98244" h="1084934" fill="none" extrusionOk="0">
                <a:moveTo>
                  <a:pt x="0" y="180826"/>
                </a:moveTo>
                <a:cubicBezTo>
                  <a:pt x="-8291" y="92627"/>
                  <a:pt x="96850" y="-1929"/>
                  <a:pt x="180826" y="0"/>
                </a:cubicBezTo>
                <a:cubicBezTo>
                  <a:pt x="374232" y="-34749"/>
                  <a:pt x="573003" y="34757"/>
                  <a:pt x="919642" y="0"/>
                </a:cubicBezTo>
                <a:cubicBezTo>
                  <a:pt x="1266281" y="-34757"/>
                  <a:pt x="1400349" y="1711"/>
                  <a:pt x="1613093" y="0"/>
                </a:cubicBezTo>
                <a:cubicBezTo>
                  <a:pt x="1825837" y="-1711"/>
                  <a:pt x="2082622" y="34660"/>
                  <a:pt x="2306543" y="0"/>
                </a:cubicBezTo>
                <a:cubicBezTo>
                  <a:pt x="2530464" y="-34660"/>
                  <a:pt x="2648420" y="2155"/>
                  <a:pt x="2863896" y="0"/>
                </a:cubicBezTo>
                <a:cubicBezTo>
                  <a:pt x="3079372" y="-2155"/>
                  <a:pt x="3274500" y="-31568"/>
                  <a:pt x="3511981" y="0"/>
                </a:cubicBezTo>
                <a:cubicBezTo>
                  <a:pt x="3749463" y="31568"/>
                  <a:pt x="3844758" y="-22130"/>
                  <a:pt x="4114699" y="0"/>
                </a:cubicBezTo>
                <a:cubicBezTo>
                  <a:pt x="4384640" y="22130"/>
                  <a:pt x="4534298" y="-18506"/>
                  <a:pt x="4717418" y="0"/>
                </a:cubicBezTo>
                <a:cubicBezTo>
                  <a:pt x="4808681" y="9124"/>
                  <a:pt x="4905815" y="82025"/>
                  <a:pt x="4898244" y="180826"/>
                </a:cubicBezTo>
                <a:cubicBezTo>
                  <a:pt x="4893494" y="366636"/>
                  <a:pt x="4903835" y="449196"/>
                  <a:pt x="4898244" y="556933"/>
                </a:cubicBezTo>
                <a:cubicBezTo>
                  <a:pt x="4892653" y="664670"/>
                  <a:pt x="4887757" y="732213"/>
                  <a:pt x="4898244" y="904108"/>
                </a:cubicBezTo>
                <a:cubicBezTo>
                  <a:pt x="4898833" y="998297"/>
                  <a:pt x="4814386" y="1085859"/>
                  <a:pt x="4717418" y="1084934"/>
                </a:cubicBezTo>
                <a:cubicBezTo>
                  <a:pt x="4487608" y="1067758"/>
                  <a:pt x="4255536" y="1080111"/>
                  <a:pt x="4114699" y="1084934"/>
                </a:cubicBezTo>
                <a:cubicBezTo>
                  <a:pt x="3973862" y="1089757"/>
                  <a:pt x="3692891" y="1106025"/>
                  <a:pt x="3511981" y="1084934"/>
                </a:cubicBezTo>
                <a:cubicBezTo>
                  <a:pt x="3331071" y="1063843"/>
                  <a:pt x="3194037" y="1106372"/>
                  <a:pt x="2909262" y="1084934"/>
                </a:cubicBezTo>
                <a:cubicBezTo>
                  <a:pt x="2624487" y="1063496"/>
                  <a:pt x="2415552" y="1103833"/>
                  <a:pt x="2215812" y="1084934"/>
                </a:cubicBezTo>
                <a:cubicBezTo>
                  <a:pt x="2016072" y="1066036"/>
                  <a:pt x="1833239" y="1088321"/>
                  <a:pt x="1476995" y="1084934"/>
                </a:cubicBezTo>
                <a:cubicBezTo>
                  <a:pt x="1120751" y="1081547"/>
                  <a:pt x="1030443" y="1091820"/>
                  <a:pt x="783545" y="1084934"/>
                </a:cubicBezTo>
                <a:cubicBezTo>
                  <a:pt x="536647" y="1078049"/>
                  <a:pt x="433694" y="1079184"/>
                  <a:pt x="180826" y="1084934"/>
                </a:cubicBezTo>
                <a:cubicBezTo>
                  <a:pt x="83645" y="1081342"/>
                  <a:pt x="-14259" y="1002643"/>
                  <a:pt x="0" y="904108"/>
                </a:cubicBezTo>
                <a:cubicBezTo>
                  <a:pt x="7659" y="787599"/>
                  <a:pt x="1724" y="608904"/>
                  <a:pt x="0" y="528001"/>
                </a:cubicBezTo>
                <a:cubicBezTo>
                  <a:pt x="-1724" y="447098"/>
                  <a:pt x="-3038" y="285055"/>
                  <a:pt x="0" y="180826"/>
                </a:cubicBezTo>
                <a:close/>
              </a:path>
              <a:path w="4898244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461792" y="4725"/>
                  <a:pt x="694793" y="-13075"/>
                  <a:pt x="828911" y="0"/>
                </a:cubicBezTo>
                <a:cubicBezTo>
                  <a:pt x="963029" y="13075"/>
                  <a:pt x="1213978" y="11465"/>
                  <a:pt x="1567727" y="0"/>
                </a:cubicBezTo>
                <a:cubicBezTo>
                  <a:pt x="1921476" y="-11465"/>
                  <a:pt x="1954644" y="16622"/>
                  <a:pt x="2306543" y="0"/>
                </a:cubicBezTo>
                <a:cubicBezTo>
                  <a:pt x="2658442" y="-16622"/>
                  <a:pt x="2712083" y="1672"/>
                  <a:pt x="2909262" y="0"/>
                </a:cubicBezTo>
                <a:cubicBezTo>
                  <a:pt x="3106441" y="-1672"/>
                  <a:pt x="3406162" y="27564"/>
                  <a:pt x="3602713" y="0"/>
                </a:cubicBezTo>
                <a:cubicBezTo>
                  <a:pt x="3799264" y="-27564"/>
                  <a:pt x="4319502" y="3735"/>
                  <a:pt x="4717418" y="0"/>
                </a:cubicBezTo>
                <a:cubicBezTo>
                  <a:pt x="4803197" y="-3613"/>
                  <a:pt x="4889640" y="74580"/>
                  <a:pt x="4898244" y="180826"/>
                </a:cubicBezTo>
                <a:cubicBezTo>
                  <a:pt x="4904604" y="351197"/>
                  <a:pt x="4883080" y="443843"/>
                  <a:pt x="4898244" y="549700"/>
                </a:cubicBezTo>
                <a:cubicBezTo>
                  <a:pt x="4913408" y="655557"/>
                  <a:pt x="4903911" y="777315"/>
                  <a:pt x="4898244" y="904108"/>
                </a:cubicBezTo>
                <a:cubicBezTo>
                  <a:pt x="4898194" y="983957"/>
                  <a:pt x="4803856" y="1079396"/>
                  <a:pt x="4717418" y="1084934"/>
                </a:cubicBezTo>
                <a:cubicBezTo>
                  <a:pt x="4596772" y="1103322"/>
                  <a:pt x="4348058" y="1085157"/>
                  <a:pt x="4205431" y="1084934"/>
                </a:cubicBezTo>
                <a:cubicBezTo>
                  <a:pt x="4062804" y="1084711"/>
                  <a:pt x="3859983" y="1060982"/>
                  <a:pt x="3557347" y="1084934"/>
                </a:cubicBezTo>
                <a:cubicBezTo>
                  <a:pt x="3254711" y="1108886"/>
                  <a:pt x="3120517" y="1106454"/>
                  <a:pt x="2818530" y="1084934"/>
                </a:cubicBezTo>
                <a:cubicBezTo>
                  <a:pt x="2516543" y="1063414"/>
                  <a:pt x="2419116" y="1100393"/>
                  <a:pt x="2261177" y="1084934"/>
                </a:cubicBezTo>
                <a:cubicBezTo>
                  <a:pt x="2103238" y="1069475"/>
                  <a:pt x="1747432" y="1117877"/>
                  <a:pt x="1567727" y="1084934"/>
                </a:cubicBezTo>
                <a:cubicBezTo>
                  <a:pt x="1388022" y="1051992"/>
                  <a:pt x="1112003" y="1103783"/>
                  <a:pt x="874276" y="1084934"/>
                </a:cubicBezTo>
                <a:cubicBezTo>
                  <a:pt x="636549" y="1066085"/>
                  <a:pt x="372137" y="1117254"/>
                  <a:pt x="180826" y="1084934"/>
                </a:cubicBezTo>
                <a:cubicBezTo>
                  <a:pt x="56626" y="1082546"/>
                  <a:pt x="12897" y="997635"/>
                  <a:pt x="0" y="904108"/>
                </a:cubicBezTo>
                <a:cubicBezTo>
                  <a:pt x="-1182" y="818657"/>
                  <a:pt x="-9831" y="655344"/>
                  <a:pt x="0" y="556933"/>
                </a:cubicBezTo>
                <a:cubicBezTo>
                  <a:pt x="9831" y="458523"/>
                  <a:pt x="-650" y="270132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أمثلة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تأثر قطاع الطاقة بالتشريعات البيئية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FAD879-84E6-9431-34B5-3D729C14F1BE}"/>
              </a:ext>
            </a:extLst>
          </p:cNvPr>
          <p:cNvSpPr/>
          <p:nvPr/>
        </p:nvSpPr>
        <p:spPr>
          <a:xfrm>
            <a:off x="6034916" y="1287088"/>
            <a:ext cx="2533215" cy="1400693"/>
          </a:xfrm>
          <a:custGeom>
            <a:avLst/>
            <a:gdLst>
              <a:gd name="connsiteX0" fmla="*/ 0 w 2533215"/>
              <a:gd name="connsiteY0" fmla="*/ 233454 h 1400693"/>
              <a:gd name="connsiteX1" fmla="*/ 233454 w 2533215"/>
              <a:gd name="connsiteY1" fmla="*/ 0 h 1400693"/>
              <a:gd name="connsiteX2" fmla="*/ 901560 w 2533215"/>
              <a:gd name="connsiteY2" fmla="*/ 0 h 1400693"/>
              <a:gd name="connsiteX3" fmla="*/ 1610992 w 2533215"/>
              <a:gd name="connsiteY3" fmla="*/ 0 h 1400693"/>
              <a:gd name="connsiteX4" fmla="*/ 2299761 w 2533215"/>
              <a:gd name="connsiteY4" fmla="*/ 0 h 1400693"/>
              <a:gd name="connsiteX5" fmla="*/ 2533215 w 2533215"/>
              <a:gd name="connsiteY5" fmla="*/ 233454 h 1400693"/>
              <a:gd name="connsiteX6" fmla="*/ 2533215 w 2533215"/>
              <a:gd name="connsiteY6" fmla="*/ 700347 h 1400693"/>
              <a:gd name="connsiteX7" fmla="*/ 2533215 w 2533215"/>
              <a:gd name="connsiteY7" fmla="*/ 1167239 h 1400693"/>
              <a:gd name="connsiteX8" fmla="*/ 2299761 w 2533215"/>
              <a:gd name="connsiteY8" fmla="*/ 1400693 h 1400693"/>
              <a:gd name="connsiteX9" fmla="*/ 1652318 w 2533215"/>
              <a:gd name="connsiteY9" fmla="*/ 1400693 h 1400693"/>
              <a:gd name="connsiteX10" fmla="*/ 1004875 w 2533215"/>
              <a:gd name="connsiteY10" fmla="*/ 1400693 h 1400693"/>
              <a:gd name="connsiteX11" fmla="*/ 233454 w 2533215"/>
              <a:gd name="connsiteY11" fmla="*/ 1400693 h 1400693"/>
              <a:gd name="connsiteX12" fmla="*/ 0 w 2533215"/>
              <a:gd name="connsiteY12" fmla="*/ 1167239 h 1400693"/>
              <a:gd name="connsiteX13" fmla="*/ 0 w 2533215"/>
              <a:gd name="connsiteY13" fmla="*/ 709684 h 1400693"/>
              <a:gd name="connsiteX14" fmla="*/ 0 w 2533215"/>
              <a:gd name="connsiteY14" fmla="*/ 233454 h 140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3215" h="1400693" fill="none" extrusionOk="0">
                <a:moveTo>
                  <a:pt x="0" y="233454"/>
                </a:moveTo>
                <a:cubicBezTo>
                  <a:pt x="2849" y="85393"/>
                  <a:pt x="123885" y="4976"/>
                  <a:pt x="233454" y="0"/>
                </a:cubicBezTo>
                <a:cubicBezTo>
                  <a:pt x="471474" y="17819"/>
                  <a:pt x="622547" y="21455"/>
                  <a:pt x="901560" y="0"/>
                </a:cubicBezTo>
                <a:cubicBezTo>
                  <a:pt x="1180573" y="-21455"/>
                  <a:pt x="1456096" y="-12366"/>
                  <a:pt x="1610992" y="0"/>
                </a:cubicBezTo>
                <a:cubicBezTo>
                  <a:pt x="1765888" y="12366"/>
                  <a:pt x="1989695" y="32331"/>
                  <a:pt x="2299761" y="0"/>
                </a:cubicBezTo>
                <a:cubicBezTo>
                  <a:pt x="2435745" y="3473"/>
                  <a:pt x="2533477" y="108745"/>
                  <a:pt x="2533215" y="233454"/>
                </a:cubicBezTo>
                <a:cubicBezTo>
                  <a:pt x="2530584" y="357269"/>
                  <a:pt x="2527443" y="523517"/>
                  <a:pt x="2533215" y="700347"/>
                </a:cubicBezTo>
                <a:cubicBezTo>
                  <a:pt x="2538987" y="877177"/>
                  <a:pt x="2554399" y="1065632"/>
                  <a:pt x="2533215" y="1167239"/>
                </a:cubicBezTo>
                <a:cubicBezTo>
                  <a:pt x="2537311" y="1269281"/>
                  <a:pt x="2422089" y="1397066"/>
                  <a:pt x="2299761" y="1400693"/>
                </a:cubicBezTo>
                <a:cubicBezTo>
                  <a:pt x="2038850" y="1391101"/>
                  <a:pt x="1971818" y="1372074"/>
                  <a:pt x="1652318" y="1400693"/>
                </a:cubicBezTo>
                <a:cubicBezTo>
                  <a:pt x="1332818" y="1429312"/>
                  <a:pt x="1253923" y="1397339"/>
                  <a:pt x="1004875" y="1400693"/>
                </a:cubicBezTo>
                <a:cubicBezTo>
                  <a:pt x="755827" y="1404047"/>
                  <a:pt x="405770" y="1421641"/>
                  <a:pt x="233454" y="1400693"/>
                </a:cubicBezTo>
                <a:cubicBezTo>
                  <a:pt x="134055" y="1388573"/>
                  <a:pt x="2678" y="1298556"/>
                  <a:pt x="0" y="1167239"/>
                </a:cubicBezTo>
                <a:cubicBezTo>
                  <a:pt x="312" y="1026347"/>
                  <a:pt x="13459" y="831560"/>
                  <a:pt x="0" y="709684"/>
                </a:cubicBezTo>
                <a:cubicBezTo>
                  <a:pt x="-13459" y="587809"/>
                  <a:pt x="22240" y="470794"/>
                  <a:pt x="0" y="233454"/>
                </a:cubicBezTo>
                <a:close/>
              </a:path>
              <a:path w="2533215" h="1400693" stroke="0" extrusionOk="0">
                <a:moveTo>
                  <a:pt x="0" y="233454"/>
                </a:moveTo>
                <a:cubicBezTo>
                  <a:pt x="8405" y="92446"/>
                  <a:pt x="103309" y="9029"/>
                  <a:pt x="233454" y="0"/>
                </a:cubicBezTo>
                <a:cubicBezTo>
                  <a:pt x="396833" y="21292"/>
                  <a:pt x="606782" y="12793"/>
                  <a:pt x="922223" y="0"/>
                </a:cubicBezTo>
                <a:cubicBezTo>
                  <a:pt x="1237664" y="-12793"/>
                  <a:pt x="1396282" y="-36435"/>
                  <a:pt x="1652318" y="0"/>
                </a:cubicBezTo>
                <a:cubicBezTo>
                  <a:pt x="1908355" y="36435"/>
                  <a:pt x="2108587" y="-26328"/>
                  <a:pt x="2299761" y="0"/>
                </a:cubicBezTo>
                <a:cubicBezTo>
                  <a:pt x="2413432" y="20503"/>
                  <a:pt x="2531942" y="83308"/>
                  <a:pt x="2533215" y="233454"/>
                </a:cubicBezTo>
                <a:cubicBezTo>
                  <a:pt x="2534896" y="399931"/>
                  <a:pt x="2543717" y="584939"/>
                  <a:pt x="2533215" y="681671"/>
                </a:cubicBezTo>
                <a:cubicBezTo>
                  <a:pt x="2522713" y="778403"/>
                  <a:pt x="2551534" y="956600"/>
                  <a:pt x="2533215" y="1167239"/>
                </a:cubicBezTo>
                <a:cubicBezTo>
                  <a:pt x="2530106" y="1299013"/>
                  <a:pt x="2417063" y="1408763"/>
                  <a:pt x="2299761" y="1400693"/>
                </a:cubicBezTo>
                <a:cubicBezTo>
                  <a:pt x="2012643" y="1385348"/>
                  <a:pt x="1891581" y="1412939"/>
                  <a:pt x="1610992" y="1400693"/>
                </a:cubicBezTo>
                <a:cubicBezTo>
                  <a:pt x="1330403" y="1388447"/>
                  <a:pt x="1190834" y="1393682"/>
                  <a:pt x="984212" y="1400693"/>
                </a:cubicBezTo>
                <a:cubicBezTo>
                  <a:pt x="777590" y="1407704"/>
                  <a:pt x="455233" y="1412730"/>
                  <a:pt x="233454" y="1400693"/>
                </a:cubicBezTo>
                <a:cubicBezTo>
                  <a:pt x="98930" y="1412148"/>
                  <a:pt x="-14596" y="1305067"/>
                  <a:pt x="0" y="1167239"/>
                </a:cubicBezTo>
                <a:cubicBezTo>
                  <a:pt x="82" y="1054325"/>
                  <a:pt x="18125" y="829294"/>
                  <a:pt x="0" y="719022"/>
                </a:cubicBezTo>
                <a:cubicBezTo>
                  <a:pt x="-18125" y="608750"/>
                  <a:pt x="-14886" y="344964"/>
                  <a:pt x="0" y="23345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 المتعلقة </a:t>
            </a:r>
            <a:r>
              <a:rPr lang="ar-EG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بالتغيرات البيئية والتشريعات البيئية</a:t>
            </a:r>
            <a:endParaRPr lang="en-US" b="1" u="sng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627792-9045-5989-81F2-C6C2720BEF09}"/>
              </a:ext>
            </a:extLst>
          </p:cNvPr>
          <p:cNvSpPr/>
          <p:nvPr/>
        </p:nvSpPr>
        <p:spPr>
          <a:xfrm>
            <a:off x="638702" y="3212065"/>
            <a:ext cx="11148484" cy="1084934"/>
          </a:xfrm>
          <a:custGeom>
            <a:avLst/>
            <a:gdLst>
              <a:gd name="connsiteX0" fmla="*/ 0 w 11148484"/>
              <a:gd name="connsiteY0" fmla="*/ 180826 h 1084934"/>
              <a:gd name="connsiteX1" fmla="*/ 180826 w 11148484"/>
              <a:gd name="connsiteY1" fmla="*/ 0 h 1084934"/>
              <a:gd name="connsiteX2" fmla="*/ 855003 w 11148484"/>
              <a:gd name="connsiteY2" fmla="*/ 0 h 1084934"/>
              <a:gd name="connsiteX3" fmla="*/ 1421312 w 11148484"/>
              <a:gd name="connsiteY3" fmla="*/ 0 h 1084934"/>
              <a:gd name="connsiteX4" fmla="*/ 2311225 w 11148484"/>
              <a:gd name="connsiteY4" fmla="*/ 0 h 1084934"/>
              <a:gd name="connsiteX5" fmla="*/ 3201139 w 11148484"/>
              <a:gd name="connsiteY5" fmla="*/ 0 h 1084934"/>
              <a:gd name="connsiteX6" fmla="*/ 3551711 w 11148484"/>
              <a:gd name="connsiteY6" fmla="*/ 0 h 1084934"/>
              <a:gd name="connsiteX7" fmla="*/ 4441625 w 11148484"/>
              <a:gd name="connsiteY7" fmla="*/ 0 h 1084934"/>
              <a:gd name="connsiteX8" fmla="*/ 5007933 w 11148484"/>
              <a:gd name="connsiteY8" fmla="*/ 0 h 1084934"/>
              <a:gd name="connsiteX9" fmla="*/ 5789979 w 11148484"/>
              <a:gd name="connsiteY9" fmla="*/ 0 h 1084934"/>
              <a:gd name="connsiteX10" fmla="*/ 6356287 w 11148484"/>
              <a:gd name="connsiteY10" fmla="*/ 0 h 1084934"/>
              <a:gd name="connsiteX11" fmla="*/ 7030464 w 11148484"/>
              <a:gd name="connsiteY11" fmla="*/ 0 h 1084934"/>
              <a:gd name="connsiteX12" fmla="*/ 7381036 w 11148484"/>
              <a:gd name="connsiteY12" fmla="*/ 0 h 1084934"/>
              <a:gd name="connsiteX13" fmla="*/ 7839477 w 11148484"/>
              <a:gd name="connsiteY13" fmla="*/ 0 h 1084934"/>
              <a:gd name="connsiteX14" fmla="*/ 8621522 w 11148484"/>
              <a:gd name="connsiteY14" fmla="*/ 0 h 1084934"/>
              <a:gd name="connsiteX15" fmla="*/ 8972094 w 11148484"/>
              <a:gd name="connsiteY15" fmla="*/ 0 h 1084934"/>
              <a:gd name="connsiteX16" fmla="*/ 9322666 w 11148484"/>
              <a:gd name="connsiteY16" fmla="*/ 0 h 1084934"/>
              <a:gd name="connsiteX17" fmla="*/ 9888975 w 11148484"/>
              <a:gd name="connsiteY17" fmla="*/ 0 h 1084934"/>
              <a:gd name="connsiteX18" fmla="*/ 10239547 w 11148484"/>
              <a:gd name="connsiteY18" fmla="*/ 0 h 1084934"/>
              <a:gd name="connsiteX19" fmla="*/ 10967658 w 11148484"/>
              <a:gd name="connsiteY19" fmla="*/ 0 h 1084934"/>
              <a:gd name="connsiteX20" fmla="*/ 11148484 w 11148484"/>
              <a:gd name="connsiteY20" fmla="*/ 180826 h 1084934"/>
              <a:gd name="connsiteX21" fmla="*/ 11148484 w 11148484"/>
              <a:gd name="connsiteY21" fmla="*/ 556933 h 1084934"/>
              <a:gd name="connsiteX22" fmla="*/ 11148484 w 11148484"/>
              <a:gd name="connsiteY22" fmla="*/ 904108 h 1084934"/>
              <a:gd name="connsiteX23" fmla="*/ 10967658 w 11148484"/>
              <a:gd name="connsiteY23" fmla="*/ 1084934 h 1084934"/>
              <a:gd name="connsiteX24" fmla="*/ 10293481 w 11148484"/>
              <a:gd name="connsiteY24" fmla="*/ 1084934 h 1084934"/>
              <a:gd name="connsiteX25" fmla="*/ 9942909 w 11148484"/>
              <a:gd name="connsiteY25" fmla="*/ 1084934 h 1084934"/>
              <a:gd name="connsiteX26" fmla="*/ 9484469 w 11148484"/>
              <a:gd name="connsiteY26" fmla="*/ 1084934 h 1084934"/>
              <a:gd name="connsiteX27" fmla="*/ 8594555 w 11148484"/>
              <a:gd name="connsiteY27" fmla="*/ 1084934 h 1084934"/>
              <a:gd name="connsiteX28" fmla="*/ 8243983 w 11148484"/>
              <a:gd name="connsiteY28" fmla="*/ 1084934 h 1084934"/>
              <a:gd name="connsiteX29" fmla="*/ 7677674 w 11148484"/>
              <a:gd name="connsiteY29" fmla="*/ 1084934 h 1084934"/>
              <a:gd name="connsiteX30" fmla="*/ 7003497 w 11148484"/>
              <a:gd name="connsiteY30" fmla="*/ 1084934 h 1084934"/>
              <a:gd name="connsiteX31" fmla="*/ 6437189 w 11148484"/>
              <a:gd name="connsiteY31" fmla="*/ 1084934 h 1084934"/>
              <a:gd name="connsiteX32" fmla="*/ 5763012 w 11148484"/>
              <a:gd name="connsiteY32" fmla="*/ 1084934 h 1084934"/>
              <a:gd name="connsiteX33" fmla="*/ 4980966 w 11148484"/>
              <a:gd name="connsiteY33" fmla="*/ 1084934 h 1084934"/>
              <a:gd name="connsiteX34" fmla="*/ 4306789 w 11148484"/>
              <a:gd name="connsiteY34" fmla="*/ 1084934 h 1084934"/>
              <a:gd name="connsiteX35" fmla="*/ 3632612 w 11148484"/>
              <a:gd name="connsiteY35" fmla="*/ 1084934 h 1084934"/>
              <a:gd name="connsiteX36" fmla="*/ 2742699 w 11148484"/>
              <a:gd name="connsiteY36" fmla="*/ 1084934 h 1084934"/>
              <a:gd name="connsiteX37" fmla="*/ 2176390 w 11148484"/>
              <a:gd name="connsiteY37" fmla="*/ 1084934 h 1084934"/>
              <a:gd name="connsiteX38" fmla="*/ 1610081 w 11148484"/>
              <a:gd name="connsiteY38" fmla="*/ 1084934 h 1084934"/>
              <a:gd name="connsiteX39" fmla="*/ 1259509 w 11148484"/>
              <a:gd name="connsiteY39" fmla="*/ 1084934 h 1084934"/>
              <a:gd name="connsiteX40" fmla="*/ 180826 w 11148484"/>
              <a:gd name="connsiteY40" fmla="*/ 1084934 h 1084934"/>
              <a:gd name="connsiteX41" fmla="*/ 0 w 11148484"/>
              <a:gd name="connsiteY41" fmla="*/ 904108 h 1084934"/>
              <a:gd name="connsiteX42" fmla="*/ 0 w 11148484"/>
              <a:gd name="connsiteY42" fmla="*/ 564165 h 1084934"/>
              <a:gd name="connsiteX43" fmla="*/ 0 w 11148484"/>
              <a:gd name="connsiteY43" fmla="*/ 180826 h 10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148484" h="1084934" fill="none" extrusionOk="0">
                <a:moveTo>
                  <a:pt x="0" y="180826"/>
                </a:moveTo>
                <a:cubicBezTo>
                  <a:pt x="-3554" y="76275"/>
                  <a:pt x="90507" y="22690"/>
                  <a:pt x="180826" y="0"/>
                </a:cubicBezTo>
                <a:cubicBezTo>
                  <a:pt x="368524" y="10375"/>
                  <a:pt x="691728" y="-26097"/>
                  <a:pt x="855003" y="0"/>
                </a:cubicBezTo>
                <a:cubicBezTo>
                  <a:pt x="1018278" y="26097"/>
                  <a:pt x="1177057" y="-19246"/>
                  <a:pt x="1421312" y="0"/>
                </a:cubicBezTo>
                <a:cubicBezTo>
                  <a:pt x="1665567" y="19246"/>
                  <a:pt x="2022181" y="35045"/>
                  <a:pt x="2311225" y="0"/>
                </a:cubicBezTo>
                <a:cubicBezTo>
                  <a:pt x="2600269" y="-35045"/>
                  <a:pt x="2777748" y="21716"/>
                  <a:pt x="3201139" y="0"/>
                </a:cubicBezTo>
                <a:cubicBezTo>
                  <a:pt x="3624530" y="-21716"/>
                  <a:pt x="3377976" y="441"/>
                  <a:pt x="3551711" y="0"/>
                </a:cubicBezTo>
                <a:cubicBezTo>
                  <a:pt x="3725446" y="-441"/>
                  <a:pt x="4153571" y="-21382"/>
                  <a:pt x="4441625" y="0"/>
                </a:cubicBezTo>
                <a:cubicBezTo>
                  <a:pt x="4729679" y="21382"/>
                  <a:pt x="4789547" y="-13798"/>
                  <a:pt x="5007933" y="0"/>
                </a:cubicBezTo>
                <a:cubicBezTo>
                  <a:pt x="5226319" y="13798"/>
                  <a:pt x="5536022" y="-24187"/>
                  <a:pt x="5789979" y="0"/>
                </a:cubicBezTo>
                <a:cubicBezTo>
                  <a:pt x="6043936" y="24187"/>
                  <a:pt x="6218336" y="17087"/>
                  <a:pt x="6356287" y="0"/>
                </a:cubicBezTo>
                <a:cubicBezTo>
                  <a:pt x="6494238" y="-17087"/>
                  <a:pt x="6727733" y="31019"/>
                  <a:pt x="7030464" y="0"/>
                </a:cubicBezTo>
                <a:cubicBezTo>
                  <a:pt x="7333195" y="-31019"/>
                  <a:pt x="7222968" y="-14489"/>
                  <a:pt x="7381036" y="0"/>
                </a:cubicBezTo>
                <a:cubicBezTo>
                  <a:pt x="7539104" y="14489"/>
                  <a:pt x="7696781" y="19330"/>
                  <a:pt x="7839477" y="0"/>
                </a:cubicBezTo>
                <a:cubicBezTo>
                  <a:pt x="7982173" y="-19330"/>
                  <a:pt x="8275019" y="-34726"/>
                  <a:pt x="8621522" y="0"/>
                </a:cubicBezTo>
                <a:cubicBezTo>
                  <a:pt x="8968025" y="34726"/>
                  <a:pt x="8847651" y="6600"/>
                  <a:pt x="8972094" y="0"/>
                </a:cubicBezTo>
                <a:cubicBezTo>
                  <a:pt x="9096537" y="-6600"/>
                  <a:pt x="9227780" y="-7392"/>
                  <a:pt x="9322666" y="0"/>
                </a:cubicBezTo>
                <a:cubicBezTo>
                  <a:pt x="9417552" y="7392"/>
                  <a:pt x="9641883" y="11538"/>
                  <a:pt x="9888975" y="0"/>
                </a:cubicBezTo>
                <a:cubicBezTo>
                  <a:pt x="10136067" y="-11538"/>
                  <a:pt x="10099898" y="8207"/>
                  <a:pt x="10239547" y="0"/>
                </a:cubicBezTo>
                <a:cubicBezTo>
                  <a:pt x="10379196" y="-8207"/>
                  <a:pt x="10645246" y="24596"/>
                  <a:pt x="10967658" y="0"/>
                </a:cubicBezTo>
                <a:cubicBezTo>
                  <a:pt x="11046911" y="-12563"/>
                  <a:pt x="11169265" y="81619"/>
                  <a:pt x="11148484" y="180826"/>
                </a:cubicBezTo>
                <a:cubicBezTo>
                  <a:pt x="11156533" y="277715"/>
                  <a:pt x="11139555" y="467107"/>
                  <a:pt x="11148484" y="556933"/>
                </a:cubicBezTo>
                <a:cubicBezTo>
                  <a:pt x="11157413" y="646759"/>
                  <a:pt x="11165507" y="817059"/>
                  <a:pt x="11148484" y="904108"/>
                </a:cubicBezTo>
                <a:cubicBezTo>
                  <a:pt x="11161480" y="1013082"/>
                  <a:pt x="11085168" y="1071541"/>
                  <a:pt x="10967658" y="1084934"/>
                </a:cubicBezTo>
                <a:cubicBezTo>
                  <a:pt x="10783206" y="1069590"/>
                  <a:pt x="10524093" y="1090532"/>
                  <a:pt x="10293481" y="1084934"/>
                </a:cubicBezTo>
                <a:cubicBezTo>
                  <a:pt x="10062869" y="1079336"/>
                  <a:pt x="10015752" y="1079667"/>
                  <a:pt x="9942909" y="1084934"/>
                </a:cubicBezTo>
                <a:cubicBezTo>
                  <a:pt x="9870066" y="1090201"/>
                  <a:pt x="9591614" y="1064962"/>
                  <a:pt x="9484469" y="1084934"/>
                </a:cubicBezTo>
                <a:cubicBezTo>
                  <a:pt x="9377324" y="1104906"/>
                  <a:pt x="8891167" y="1119732"/>
                  <a:pt x="8594555" y="1084934"/>
                </a:cubicBezTo>
                <a:cubicBezTo>
                  <a:pt x="8297943" y="1050136"/>
                  <a:pt x="8327743" y="1084966"/>
                  <a:pt x="8243983" y="1084934"/>
                </a:cubicBezTo>
                <a:cubicBezTo>
                  <a:pt x="8160223" y="1084902"/>
                  <a:pt x="7900297" y="1097379"/>
                  <a:pt x="7677674" y="1084934"/>
                </a:cubicBezTo>
                <a:cubicBezTo>
                  <a:pt x="7455051" y="1072489"/>
                  <a:pt x="7313397" y="1073739"/>
                  <a:pt x="7003497" y="1084934"/>
                </a:cubicBezTo>
                <a:cubicBezTo>
                  <a:pt x="6693597" y="1096129"/>
                  <a:pt x="6657027" y="1108224"/>
                  <a:pt x="6437189" y="1084934"/>
                </a:cubicBezTo>
                <a:cubicBezTo>
                  <a:pt x="6217351" y="1061644"/>
                  <a:pt x="5903518" y="1064484"/>
                  <a:pt x="5763012" y="1084934"/>
                </a:cubicBezTo>
                <a:cubicBezTo>
                  <a:pt x="5622506" y="1105384"/>
                  <a:pt x="5365812" y="1064457"/>
                  <a:pt x="4980966" y="1084934"/>
                </a:cubicBezTo>
                <a:cubicBezTo>
                  <a:pt x="4596120" y="1105411"/>
                  <a:pt x="4614413" y="1089541"/>
                  <a:pt x="4306789" y="1084934"/>
                </a:cubicBezTo>
                <a:cubicBezTo>
                  <a:pt x="3999165" y="1080327"/>
                  <a:pt x="3934319" y="1098302"/>
                  <a:pt x="3632612" y="1084934"/>
                </a:cubicBezTo>
                <a:cubicBezTo>
                  <a:pt x="3330905" y="1071566"/>
                  <a:pt x="3179526" y="1123357"/>
                  <a:pt x="2742699" y="1084934"/>
                </a:cubicBezTo>
                <a:cubicBezTo>
                  <a:pt x="2305872" y="1046511"/>
                  <a:pt x="2415650" y="1058766"/>
                  <a:pt x="2176390" y="1084934"/>
                </a:cubicBezTo>
                <a:cubicBezTo>
                  <a:pt x="1937130" y="1111102"/>
                  <a:pt x="1804562" y="1109612"/>
                  <a:pt x="1610081" y="1084934"/>
                </a:cubicBezTo>
                <a:cubicBezTo>
                  <a:pt x="1415600" y="1060256"/>
                  <a:pt x="1383165" y="1073182"/>
                  <a:pt x="1259509" y="1084934"/>
                </a:cubicBezTo>
                <a:cubicBezTo>
                  <a:pt x="1135853" y="1096686"/>
                  <a:pt x="644615" y="1032580"/>
                  <a:pt x="180826" y="1084934"/>
                </a:cubicBezTo>
                <a:cubicBezTo>
                  <a:pt x="66784" y="1096381"/>
                  <a:pt x="1123" y="1006571"/>
                  <a:pt x="0" y="904108"/>
                </a:cubicBezTo>
                <a:cubicBezTo>
                  <a:pt x="242" y="734796"/>
                  <a:pt x="1305" y="718279"/>
                  <a:pt x="0" y="564165"/>
                </a:cubicBezTo>
                <a:cubicBezTo>
                  <a:pt x="-1305" y="410051"/>
                  <a:pt x="12608" y="340963"/>
                  <a:pt x="0" y="180826"/>
                </a:cubicBezTo>
                <a:close/>
              </a:path>
              <a:path w="11148484" h="1084934" stroke="0" extrusionOk="0">
                <a:moveTo>
                  <a:pt x="0" y="180826"/>
                </a:moveTo>
                <a:cubicBezTo>
                  <a:pt x="4118" y="75043"/>
                  <a:pt x="77640" y="24717"/>
                  <a:pt x="180826" y="0"/>
                </a:cubicBezTo>
                <a:cubicBezTo>
                  <a:pt x="489631" y="9166"/>
                  <a:pt x="701712" y="21062"/>
                  <a:pt x="855003" y="0"/>
                </a:cubicBezTo>
                <a:cubicBezTo>
                  <a:pt x="1008294" y="-21062"/>
                  <a:pt x="1395898" y="28123"/>
                  <a:pt x="1744917" y="0"/>
                </a:cubicBezTo>
                <a:cubicBezTo>
                  <a:pt x="2093936" y="-28123"/>
                  <a:pt x="2423010" y="36448"/>
                  <a:pt x="2634830" y="0"/>
                </a:cubicBezTo>
                <a:cubicBezTo>
                  <a:pt x="2846650" y="-36448"/>
                  <a:pt x="3030108" y="10376"/>
                  <a:pt x="3201139" y="0"/>
                </a:cubicBezTo>
                <a:cubicBezTo>
                  <a:pt x="3372170" y="-10376"/>
                  <a:pt x="3601207" y="-35701"/>
                  <a:pt x="3983184" y="0"/>
                </a:cubicBezTo>
                <a:cubicBezTo>
                  <a:pt x="4365161" y="35701"/>
                  <a:pt x="4431069" y="28609"/>
                  <a:pt x="4873098" y="0"/>
                </a:cubicBezTo>
                <a:cubicBezTo>
                  <a:pt x="5315127" y="-28609"/>
                  <a:pt x="5267910" y="-530"/>
                  <a:pt x="5439407" y="0"/>
                </a:cubicBezTo>
                <a:cubicBezTo>
                  <a:pt x="5610904" y="530"/>
                  <a:pt x="5810035" y="-17857"/>
                  <a:pt x="6113584" y="0"/>
                </a:cubicBezTo>
                <a:cubicBezTo>
                  <a:pt x="6417133" y="17857"/>
                  <a:pt x="6297155" y="-3774"/>
                  <a:pt x="6464156" y="0"/>
                </a:cubicBezTo>
                <a:cubicBezTo>
                  <a:pt x="6631157" y="3774"/>
                  <a:pt x="7079496" y="-4189"/>
                  <a:pt x="7246201" y="0"/>
                </a:cubicBezTo>
                <a:cubicBezTo>
                  <a:pt x="7412907" y="4189"/>
                  <a:pt x="7442007" y="8758"/>
                  <a:pt x="7596773" y="0"/>
                </a:cubicBezTo>
                <a:cubicBezTo>
                  <a:pt x="7751539" y="-8758"/>
                  <a:pt x="8041124" y="-27352"/>
                  <a:pt x="8163082" y="0"/>
                </a:cubicBezTo>
                <a:cubicBezTo>
                  <a:pt x="8285040" y="27352"/>
                  <a:pt x="8648214" y="12046"/>
                  <a:pt x="9052995" y="0"/>
                </a:cubicBezTo>
                <a:cubicBezTo>
                  <a:pt x="9457776" y="-12046"/>
                  <a:pt x="9506294" y="515"/>
                  <a:pt x="9727172" y="0"/>
                </a:cubicBezTo>
                <a:cubicBezTo>
                  <a:pt x="9948050" y="-515"/>
                  <a:pt x="10540432" y="-45758"/>
                  <a:pt x="10967658" y="0"/>
                </a:cubicBezTo>
                <a:cubicBezTo>
                  <a:pt x="11059906" y="-21909"/>
                  <a:pt x="11145469" y="84907"/>
                  <a:pt x="11148484" y="180826"/>
                </a:cubicBezTo>
                <a:cubicBezTo>
                  <a:pt x="11158598" y="362887"/>
                  <a:pt x="11147263" y="376934"/>
                  <a:pt x="11148484" y="549700"/>
                </a:cubicBezTo>
                <a:cubicBezTo>
                  <a:pt x="11149705" y="722466"/>
                  <a:pt x="11155061" y="769954"/>
                  <a:pt x="11148484" y="904108"/>
                </a:cubicBezTo>
                <a:cubicBezTo>
                  <a:pt x="11124151" y="1001587"/>
                  <a:pt x="11080422" y="1078594"/>
                  <a:pt x="10967658" y="1084934"/>
                </a:cubicBezTo>
                <a:cubicBezTo>
                  <a:pt x="10773109" y="1079515"/>
                  <a:pt x="10731780" y="1089373"/>
                  <a:pt x="10509218" y="1084934"/>
                </a:cubicBezTo>
                <a:cubicBezTo>
                  <a:pt x="10286656" y="1080495"/>
                  <a:pt x="9828684" y="1070171"/>
                  <a:pt x="9619304" y="1084934"/>
                </a:cubicBezTo>
                <a:cubicBezTo>
                  <a:pt x="9409924" y="1099697"/>
                  <a:pt x="9260501" y="1076112"/>
                  <a:pt x="9160864" y="1084934"/>
                </a:cubicBezTo>
                <a:cubicBezTo>
                  <a:pt x="9061227" y="1093756"/>
                  <a:pt x="8825048" y="1081756"/>
                  <a:pt x="8702423" y="1084934"/>
                </a:cubicBezTo>
                <a:cubicBezTo>
                  <a:pt x="8579798" y="1088112"/>
                  <a:pt x="8281919" y="1048776"/>
                  <a:pt x="7920378" y="1084934"/>
                </a:cubicBezTo>
                <a:cubicBezTo>
                  <a:pt x="7558838" y="1121092"/>
                  <a:pt x="7360989" y="1078323"/>
                  <a:pt x="7138333" y="1084934"/>
                </a:cubicBezTo>
                <a:cubicBezTo>
                  <a:pt x="6915677" y="1091545"/>
                  <a:pt x="6696173" y="1085092"/>
                  <a:pt x="6356287" y="1084934"/>
                </a:cubicBezTo>
                <a:cubicBezTo>
                  <a:pt x="6016401" y="1084776"/>
                  <a:pt x="6063259" y="1095213"/>
                  <a:pt x="5897847" y="1084934"/>
                </a:cubicBezTo>
                <a:cubicBezTo>
                  <a:pt x="5732435" y="1074655"/>
                  <a:pt x="5490961" y="1077936"/>
                  <a:pt x="5223670" y="1084934"/>
                </a:cubicBezTo>
                <a:cubicBezTo>
                  <a:pt x="4956379" y="1091932"/>
                  <a:pt x="4909493" y="1067291"/>
                  <a:pt x="4657361" y="1084934"/>
                </a:cubicBezTo>
                <a:cubicBezTo>
                  <a:pt x="4405229" y="1102577"/>
                  <a:pt x="4449766" y="1078287"/>
                  <a:pt x="4306789" y="1084934"/>
                </a:cubicBezTo>
                <a:cubicBezTo>
                  <a:pt x="4163812" y="1091581"/>
                  <a:pt x="3820276" y="1049892"/>
                  <a:pt x="3416876" y="1084934"/>
                </a:cubicBezTo>
                <a:cubicBezTo>
                  <a:pt x="3013476" y="1119976"/>
                  <a:pt x="3220340" y="1094727"/>
                  <a:pt x="3066304" y="1084934"/>
                </a:cubicBezTo>
                <a:cubicBezTo>
                  <a:pt x="2912268" y="1075141"/>
                  <a:pt x="2513014" y="1049752"/>
                  <a:pt x="2284258" y="1084934"/>
                </a:cubicBezTo>
                <a:cubicBezTo>
                  <a:pt x="2055502" y="1120116"/>
                  <a:pt x="1850849" y="1106229"/>
                  <a:pt x="1717950" y="1084934"/>
                </a:cubicBezTo>
                <a:cubicBezTo>
                  <a:pt x="1585051" y="1063639"/>
                  <a:pt x="1077959" y="1069598"/>
                  <a:pt x="828036" y="1084934"/>
                </a:cubicBezTo>
                <a:cubicBezTo>
                  <a:pt x="578113" y="1100270"/>
                  <a:pt x="444507" y="1073006"/>
                  <a:pt x="180826" y="1084934"/>
                </a:cubicBezTo>
                <a:cubicBezTo>
                  <a:pt x="68696" y="1088598"/>
                  <a:pt x="1625" y="996631"/>
                  <a:pt x="0" y="904108"/>
                </a:cubicBezTo>
                <a:cubicBezTo>
                  <a:pt x="-2651" y="739594"/>
                  <a:pt x="2730" y="730467"/>
                  <a:pt x="0" y="556933"/>
                </a:cubicBezTo>
                <a:cubicBezTo>
                  <a:pt x="-2730" y="383399"/>
                  <a:pt x="5471" y="292668"/>
                  <a:pt x="0" y="1808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C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شركة إكسون موبيل </a:t>
            </a:r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قد تتأثر بالتشريعات البيئية الجديدة التي تهدف إلى تقليل الانبعاثات الكربونية</a:t>
            </a:r>
            <a:endParaRPr lang="en-US" b="1" u="sng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4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941" y="6188075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endParaRPr lang="en-US" sz="8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8960201" y="85104"/>
            <a:ext cx="2540663" cy="399590"/>
          </a:xfrm>
          <a:custGeom>
            <a:avLst/>
            <a:gdLst>
              <a:gd name="connsiteX0" fmla="*/ 0 w 2540663"/>
              <a:gd name="connsiteY0" fmla="*/ 66600 h 399590"/>
              <a:gd name="connsiteX1" fmla="*/ 66600 w 2540663"/>
              <a:gd name="connsiteY1" fmla="*/ 0 h 399590"/>
              <a:gd name="connsiteX2" fmla="*/ 668466 w 2540663"/>
              <a:gd name="connsiteY2" fmla="*/ 0 h 399590"/>
              <a:gd name="connsiteX3" fmla="*/ 1318481 w 2540663"/>
              <a:gd name="connsiteY3" fmla="*/ 0 h 399590"/>
              <a:gd name="connsiteX4" fmla="*/ 2474063 w 2540663"/>
              <a:gd name="connsiteY4" fmla="*/ 0 h 399590"/>
              <a:gd name="connsiteX5" fmla="*/ 2540663 w 2540663"/>
              <a:gd name="connsiteY5" fmla="*/ 66600 h 399590"/>
              <a:gd name="connsiteX6" fmla="*/ 2540663 w 2540663"/>
              <a:gd name="connsiteY6" fmla="*/ 332990 h 399590"/>
              <a:gd name="connsiteX7" fmla="*/ 2474063 w 2540663"/>
              <a:gd name="connsiteY7" fmla="*/ 399590 h 399590"/>
              <a:gd name="connsiteX8" fmla="*/ 1848123 w 2540663"/>
              <a:gd name="connsiteY8" fmla="*/ 399590 h 399590"/>
              <a:gd name="connsiteX9" fmla="*/ 1222182 w 2540663"/>
              <a:gd name="connsiteY9" fmla="*/ 399590 h 399590"/>
              <a:gd name="connsiteX10" fmla="*/ 692540 w 2540663"/>
              <a:gd name="connsiteY10" fmla="*/ 399590 h 399590"/>
              <a:gd name="connsiteX11" fmla="*/ 66600 w 2540663"/>
              <a:gd name="connsiteY11" fmla="*/ 399590 h 399590"/>
              <a:gd name="connsiteX12" fmla="*/ 0 w 2540663"/>
              <a:gd name="connsiteY12" fmla="*/ 332990 h 399590"/>
              <a:gd name="connsiteX13" fmla="*/ 0 w 254066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066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7109" y="16819"/>
                  <a:pt x="536609" y="-4519"/>
                  <a:pt x="668466" y="0"/>
                </a:cubicBezTo>
                <a:cubicBezTo>
                  <a:pt x="800323" y="4519"/>
                  <a:pt x="1135891" y="-9359"/>
                  <a:pt x="1318481" y="0"/>
                </a:cubicBezTo>
                <a:cubicBezTo>
                  <a:pt x="1501072" y="9359"/>
                  <a:pt x="2238207" y="-46381"/>
                  <a:pt x="2474063" y="0"/>
                </a:cubicBezTo>
                <a:cubicBezTo>
                  <a:pt x="2508301" y="3418"/>
                  <a:pt x="2540417" y="25716"/>
                  <a:pt x="2540663" y="66600"/>
                </a:cubicBezTo>
                <a:cubicBezTo>
                  <a:pt x="2541281" y="163177"/>
                  <a:pt x="2546614" y="233743"/>
                  <a:pt x="2540663" y="332990"/>
                </a:cubicBezTo>
                <a:cubicBezTo>
                  <a:pt x="2534506" y="368193"/>
                  <a:pt x="2510027" y="398983"/>
                  <a:pt x="2474063" y="399590"/>
                </a:cubicBezTo>
                <a:cubicBezTo>
                  <a:pt x="2284937" y="381399"/>
                  <a:pt x="2107224" y="368617"/>
                  <a:pt x="1848123" y="399590"/>
                </a:cubicBezTo>
                <a:cubicBezTo>
                  <a:pt x="1589022" y="430563"/>
                  <a:pt x="1506009" y="378428"/>
                  <a:pt x="1222182" y="399590"/>
                </a:cubicBezTo>
                <a:cubicBezTo>
                  <a:pt x="938355" y="420752"/>
                  <a:pt x="936796" y="403369"/>
                  <a:pt x="692540" y="399590"/>
                </a:cubicBezTo>
                <a:cubicBezTo>
                  <a:pt x="448284" y="395811"/>
                  <a:pt x="283335" y="422036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 اللتي تتعرض لها الشركات</a:t>
            </a:r>
            <a:endParaRPr lang="en-US"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475CD-7E16-9B9D-0DB3-0605B24BB7CB}"/>
              </a:ext>
            </a:extLst>
          </p:cNvPr>
          <p:cNvSpPr/>
          <p:nvPr/>
        </p:nvSpPr>
        <p:spPr>
          <a:xfrm>
            <a:off x="2609945" y="233846"/>
            <a:ext cx="5926021" cy="399590"/>
          </a:xfrm>
          <a:prstGeom prst="roundRect">
            <a:avLst/>
          </a:pr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أمثلة على الشركات والمخاطر المعرضة لها</a:t>
            </a:r>
            <a:endParaRPr lang="en-US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AB166-5904-00F8-B96A-01AD7DF6A73F}"/>
              </a:ext>
            </a:extLst>
          </p:cNvPr>
          <p:cNvSpPr/>
          <p:nvPr/>
        </p:nvSpPr>
        <p:spPr>
          <a:xfrm>
            <a:off x="8703958" y="1588895"/>
            <a:ext cx="3083228" cy="751769"/>
          </a:xfrm>
          <a:prstGeom prst="roundRect">
            <a:avLst/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قطاع التكنولوجيا</a:t>
            </a:r>
            <a:endParaRPr lang="en-US" dirty="0">
              <a:solidFill>
                <a:srgbClr val="FF0000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FAD879-84E6-9431-34B5-3D729C14F1BE}"/>
              </a:ext>
            </a:extLst>
          </p:cNvPr>
          <p:cNvSpPr/>
          <p:nvPr/>
        </p:nvSpPr>
        <p:spPr>
          <a:xfrm>
            <a:off x="4475504" y="967856"/>
            <a:ext cx="4009917" cy="775513"/>
          </a:xfrm>
          <a:custGeom>
            <a:avLst/>
            <a:gdLst>
              <a:gd name="connsiteX0" fmla="*/ 0 w 4009917"/>
              <a:gd name="connsiteY0" fmla="*/ 129255 h 775513"/>
              <a:gd name="connsiteX1" fmla="*/ 129255 w 4009917"/>
              <a:gd name="connsiteY1" fmla="*/ 0 h 775513"/>
              <a:gd name="connsiteX2" fmla="*/ 679461 w 4009917"/>
              <a:gd name="connsiteY2" fmla="*/ 0 h 775513"/>
              <a:gd name="connsiteX3" fmla="*/ 1379724 w 4009917"/>
              <a:gd name="connsiteY3" fmla="*/ 0 h 775513"/>
              <a:gd name="connsiteX4" fmla="*/ 1929930 w 4009917"/>
              <a:gd name="connsiteY4" fmla="*/ 0 h 775513"/>
              <a:gd name="connsiteX5" fmla="*/ 2480137 w 4009917"/>
              <a:gd name="connsiteY5" fmla="*/ 0 h 775513"/>
              <a:gd name="connsiteX6" fmla="*/ 3142885 w 4009917"/>
              <a:gd name="connsiteY6" fmla="*/ 0 h 775513"/>
              <a:gd name="connsiteX7" fmla="*/ 3880662 w 4009917"/>
              <a:gd name="connsiteY7" fmla="*/ 0 h 775513"/>
              <a:gd name="connsiteX8" fmla="*/ 4009917 w 4009917"/>
              <a:gd name="connsiteY8" fmla="*/ 129255 h 775513"/>
              <a:gd name="connsiteX9" fmla="*/ 4009917 w 4009917"/>
              <a:gd name="connsiteY9" fmla="*/ 646258 h 775513"/>
              <a:gd name="connsiteX10" fmla="*/ 3880662 w 4009917"/>
              <a:gd name="connsiteY10" fmla="*/ 775513 h 775513"/>
              <a:gd name="connsiteX11" fmla="*/ 3292942 w 4009917"/>
              <a:gd name="connsiteY11" fmla="*/ 775513 h 775513"/>
              <a:gd name="connsiteX12" fmla="*/ 2780249 w 4009917"/>
              <a:gd name="connsiteY12" fmla="*/ 775513 h 775513"/>
              <a:gd name="connsiteX13" fmla="*/ 2117501 w 4009917"/>
              <a:gd name="connsiteY13" fmla="*/ 775513 h 775513"/>
              <a:gd name="connsiteX14" fmla="*/ 1529780 w 4009917"/>
              <a:gd name="connsiteY14" fmla="*/ 775513 h 775513"/>
              <a:gd name="connsiteX15" fmla="*/ 829518 w 4009917"/>
              <a:gd name="connsiteY15" fmla="*/ 775513 h 775513"/>
              <a:gd name="connsiteX16" fmla="*/ 129255 w 4009917"/>
              <a:gd name="connsiteY16" fmla="*/ 775513 h 775513"/>
              <a:gd name="connsiteX17" fmla="*/ 0 w 4009917"/>
              <a:gd name="connsiteY17" fmla="*/ 646258 h 775513"/>
              <a:gd name="connsiteX18" fmla="*/ 0 w 4009917"/>
              <a:gd name="connsiteY18" fmla="*/ 129255 h 77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09917" h="775513" fill="none" extrusionOk="0">
                <a:moveTo>
                  <a:pt x="0" y="129255"/>
                </a:moveTo>
                <a:cubicBezTo>
                  <a:pt x="-15370" y="56361"/>
                  <a:pt x="66090" y="-4041"/>
                  <a:pt x="129255" y="0"/>
                </a:cubicBezTo>
                <a:cubicBezTo>
                  <a:pt x="263239" y="18548"/>
                  <a:pt x="477900" y="2073"/>
                  <a:pt x="679461" y="0"/>
                </a:cubicBezTo>
                <a:cubicBezTo>
                  <a:pt x="881022" y="-2073"/>
                  <a:pt x="1238216" y="-2953"/>
                  <a:pt x="1379724" y="0"/>
                </a:cubicBezTo>
                <a:cubicBezTo>
                  <a:pt x="1521232" y="2953"/>
                  <a:pt x="1767229" y="16694"/>
                  <a:pt x="1929930" y="0"/>
                </a:cubicBezTo>
                <a:cubicBezTo>
                  <a:pt x="2092631" y="-16694"/>
                  <a:pt x="2240875" y="27367"/>
                  <a:pt x="2480137" y="0"/>
                </a:cubicBezTo>
                <a:cubicBezTo>
                  <a:pt x="2719399" y="-27367"/>
                  <a:pt x="2955367" y="-31645"/>
                  <a:pt x="3142885" y="0"/>
                </a:cubicBezTo>
                <a:cubicBezTo>
                  <a:pt x="3330403" y="31645"/>
                  <a:pt x="3704675" y="-25662"/>
                  <a:pt x="3880662" y="0"/>
                </a:cubicBezTo>
                <a:cubicBezTo>
                  <a:pt x="3949099" y="-11357"/>
                  <a:pt x="4001597" y="49643"/>
                  <a:pt x="4009917" y="129255"/>
                </a:cubicBezTo>
                <a:cubicBezTo>
                  <a:pt x="3994783" y="305895"/>
                  <a:pt x="4032886" y="420887"/>
                  <a:pt x="4009917" y="646258"/>
                </a:cubicBezTo>
                <a:cubicBezTo>
                  <a:pt x="4019742" y="713612"/>
                  <a:pt x="3961111" y="783581"/>
                  <a:pt x="3880662" y="775513"/>
                </a:cubicBezTo>
                <a:cubicBezTo>
                  <a:pt x="3747870" y="784264"/>
                  <a:pt x="3563497" y="803569"/>
                  <a:pt x="3292942" y="775513"/>
                </a:cubicBezTo>
                <a:cubicBezTo>
                  <a:pt x="3022387" y="747457"/>
                  <a:pt x="2981043" y="775419"/>
                  <a:pt x="2780249" y="775513"/>
                </a:cubicBezTo>
                <a:cubicBezTo>
                  <a:pt x="2579455" y="775607"/>
                  <a:pt x="2444420" y="778580"/>
                  <a:pt x="2117501" y="775513"/>
                </a:cubicBezTo>
                <a:cubicBezTo>
                  <a:pt x="1790582" y="772446"/>
                  <a:pt x="1745009" y="747367"/>
                  <a:pt x="1529780" y="775513"/>
                </a:cubicBezTo>
                <a:cubicBezTo>
                  <a:pt x="1314551" y="803659"/>
                  <a:pt x="1093450" y="760216"/>
                  <a:pt x="829518" y="775513"/>
                </a:cubicBezTo>
                <a:cubicBezTo>
                  <a:pt x="565586" y="790810"/>
                  <a:pt x="406711" y="782962"/>
                  <a:pt x="129255" y="775513"/>
                </a:cubicBezTo>
                <a:cubicBezTo>
                  <a:pt x="45169" y="779308"/>
                  <a:pt x="1712" y="709904"/>
                  <a:pt x="0" y="646258"/>
                </a:cubicBezTo>
                <a:cubicBezTo>
                  <a:pt x="12459" y="448509"/>
                  <a:pt x="-10040" y="380171"/>
                  <a:pt x="0" y="129255"/>
                </a:cubicBezTo>
                <a:close/>
              </a:path>
              <a:path w="4009917" h="775513" stroke="0" extrusionOk="0">
                <a:moveTo>
                  <a:pt x="0" y="129255"/>
                </a:moveTo>
                <a:cubicBezTo>
                  <a:pt x="1451" y="55784"/>
                  <a:pt x="55696" y="16183"/>
                  <a:pt x="129255" y="0"/>
                </a:cubicBezTo>
                <a:cubicBezTo>
                  <a:pt x="403781" y="5765"/>
                  <a:pt x="569159" y="-17402"/>
                  <a:pt x="754490" y="0"/>
                </a:cubicBezTo>
                <a:cubicBezTo>
                  <a:pt x="939822" y="17402"/>
                  <a:pt x="1310394" y="-4952"/>
                  <a:pt x="1454752" y="0"/>
                </a:cubicBezTo>
                <a:cubicBezTo>
                  <a:pt x="1599110" y="4952"/>
                  <a:pt x="1975865" y="14043"/>
                  <a:pt x="2155015" y="0"/>
                </a:cubicBezTo>
                <a:cubicBezTo>
                  <a:pt x="2334165" y="-14043"/>
                  <a:pt x="2576361" y="-6642"/>
                  <a:pt x="2742735" y="0"/>
                </a:cubicBezTo>
                <a:cubicBezTo>
                  <a:pt x="2909109" y="6642"/>
                  <a:pt x="3500052" y="-34073"/>
                  <a:pt x="3880662" y="0"/>
                </a:cubicBezTo>
                <a:cubicBezTo>
                  <a:pt x="3942135" y="13742"/>
                  <a:pt x="4021405" y="55449"/>
                  <a:pt x="4009917" y="129255"/>
                </a:cubicBezTo>
                <a:cubicBezTo>
                  <a:pt x="4032086" y="368794"/>
                  <a:pt x="4005934" y="450595"/>
                  <a:pt x="4009917" y="646258"/>
                </a:cubicBezTo>
                <a:cubicBezTo>
                  <a:pt x="4008873" y="723828"/>
                  <a:pt x="3956354" y="785379"/>
                  <a:pt x="3880662" y="775513"/>
                </a:cubicBezTo>
                <a:cubicBezTo>
                  <a:pt x="3724016" y="791165"/>
                  <a:pt x="3570422" y="771519"/>
                  <a:pt x="3292942" y="775513"/>
                </a:cubicBezTo>
                <a:cubicBezTo>
                  <a:pt x="3015462" y="779507"/>
                  <a:pt x="2899128" y="789246"/>
                  <a:pt x="2705221" y="775513"/>
                </a:cubicBezTo>
                <a:cubicBezTo>
                  <a:pt x="2511314" y="761780"/>
                  <a:pt x="2253545" y="802986"/>
                  <a:pt x="2004959" y="775513"/>
                </a:cubicBezTo>
                <a:cubicBezTo>
                  <a:pt x="1756373" y="748040"/>
                  <a:pt x="1635388" y="777183"/>
                  <a:pt x="1379724" y="775513"/>
                </a:cubicBezTo>
                <a:cubicBezTo>
                  <a:pt x="1124060" y="773843"/>
                  <a:pt x="939032" y="778432"/>
                  <a:pt x="679461" y="775513"/>
                </a:cubicBezTo>
                <a:cubicBezTo>
                  <a:pt x="419890" y="772594"/>
                  <a:pt x="329118" y="763645"/>
                  <a:pt x="129255" y="775513"/>
                </a:cubicBezTo>
                <a:cubicBezTo>
                  <a:pt x="60010" y="761137"/>
                  <a:pt x="4332" y="718757"/>
                  <a:pt x="0" y="646258"/>
                </a:cubicBezTo>
                <a:cubicBezTo>
                  <a:pt x="11018" y="523237"/>
                  <a:pt x="-2315" y="239508"/>
                  <a:pt x="0" y="12925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آبل </a:t>
            </a:r>
            <a:r>
              <a:rPr lang="ar-EG" b="1" dirty="0">
                <a:solidFill>
                  <a:schemeClr val="accent6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مخاطر السوقية والتنافسية</a:t>
            </a:r>
            <a:endParaRPr lang="en-US" b="1" u="sng" dirty="0">
              <a:solidFill>
                <a:schemeClr val="accent6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627792-9045-5989-81F2-C6C2720BEF09}"/>
              </a:ext>
            </a:extLst>
          </p:cNvPr>
          <p:cNvSpPr/>
          <p:nvPr/>
        </p:nvSpPr>
        <p:spPr>
          <a:xfrm>
            <a:off x="4224673" y="2085628"/>
            <a:ext cx="4260748" cy="868308"/>
          </a:xfrm>
          <a:custGeom>
            <a:avLst/>
            <a:gdLst>
              <a:gd name="connsiteX0" fmla="*/ 0 w 4260748"/>
              <a:gd name="connsiteY0" fmla="*/ 144721 h 868308"/>
              <a:gd name="connsiteX1" fmla="*/ 144721 w 4260748"/>
              <a:gd name="connsiteY1" fmla="*/ 0 h 868308"/>
              <a:gd name="connsiteX2" fmla="*/ 727179 w 4260748"/>
              <a:gd name="connsiteY2" fmla="*/ 0 h 868308"/>
              <a:gd name="connsiteX3" fmla="*/ 1468490 w 4260748"/>
              <a:gd name="connsiteY3" fmla="*/ 0 h 868308"/>
              <a:gd name="connsiteX4" fmla="*/ 2050948 w 4260748"/>
              <a:gd name="connsiteY4" fmla="*/ 0 h 868308"/>
              <a:gd name="connsiteX5" fmla="*/ 2633406 w 4260748"/>
              <a:gd name="connsiteY5" fmla="*/ 0 h 868308"/>
              <a:gd name="connsiteX6" fmla="*/ 3335003 w 4260748"/>
              <a:gd name="connsiteY6" fmla="*/ 0 h 868308"/>
              <a:gd name="connsiteX7" fmla="*/ 4116027 w 4260748"/>
              <a:gd name="connsiteY7" fmla="*/ 0 h 868308"/>
              <a:gd name="connsiteX8" fmla="*/ 4260748 w 4260748"/>
              <a:gd name="connsiteY8" fmla="*/ 144721 h 868308"/>
              <a:gd name="connsiteX9" fmla="*/ 4260748 w 4260748"/>
              <a:gd name="connsiteY9" fmla="*/ 723587 h 868308"/>
              <a:gd name="connsiteX10" fmla="*/ 4116027 w 4260748"/>
              <a:gd name="connsiteY10" fmla="*/ 868308 h 868308"/>
              <a:gd name="connsiteX11" fmla="*/ 3493856 w 4260748"/>
              <a:gd name="connsiteY11" fmla="*/ 868308 h 868308"/>
              <a:gd name="connsiteX12" fmla="*/ 2951111 w 4260748"/>
              <a:gd name="connsiteY12" fmla="*/ 868308 h 868308"/>
              <a:gd name="connsiteX13" fmla="*/ 2249513 w 4260748"/>
              <a:gd name="connsiteY13" fmla="*/ 868308 h 868308"/>
              <a:gd name="connsiteX14" fmla="*/ 1627342 w 4260748"/>
              <a:gd name="connsiteY14" fmla="*/ 868308 h 868308"/>
              <a:gd name="connsiteX15" fmla="*/ 886031 w 4260748"/>
              <a:gd name="connsiteY15" fmla="*/ 868308 h 868308"/>
              <a:gd name="connsiteX16" fmla="*/ 144721 w 4260748"/>
              <a:gd name="connsiteY16" fmla="*/ 868308 h 868308"/>
              <a:gd name="connsiteX17" fmla="*/ 0 w 4260748"/>
              <a:gd name="connsiteY17" fmla="*/ 723587 h 868308"/>
              <a:gd name="connsiteX18" fmla="*/ 0 w 4260748"/>
              <a:gd name="connsiteY18" fmla="*/ 144721 h 86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60748" h="868308" fill="none" extrusionOk="0">
                <a:moveTo>
                  <a:pt x="0" y="144721"/>
                </a:moveTo>
                <a:cubicBezTo>
                  <a:pt x="-10583" y="63756"/>
                  <a:pt x="81652" y="-8287"/>
                  <a:pt x="144721" y="0"/>
                </a:cubicBezTo>
                <a:cubicBezTo>
                  <a:pt x="336849" y="-18976"/>
                  <a:pt x="592791" y="12729"/>
                  <a:pt x="727179" y="0"/>
                </a:cubicBezTo>
                <a:cubicBezTo>
                  <a:pt x="861567" y="-12729"/>
                  <a:pt x="1252378" y="-29225"/>
                  <a:pt x="1468490" y="0"/>
                </a:cubicBezTo>
                <a:cubicBezTo>
                  <a:pt x="1684602" y="29225"/>
                  <a:pt x="1913229" y="-2257"/>
                  <a:pt x="2050948" y="0"/>
                </a:cubicBezTo>
                <a:cubicBezTo>
                  <a:pt x="2188667" y="2257"/>
                  <a:pt x="2435252" y="-9146"/>
                  <a:pt x="2633406" y="0"/>
                </a:cubicBezTo>
                <a:cubicBezTo>
                  <a:pt x="2831560" y="9146"/>
                  <a:pt x="3097505" y="10063"/>
                  <a:pt x="3335003" y="0"/>
                </a:cubicBezTo>
                <a:cubicBezTo>
                  <a:pt x="3572501" y="-10063"/>
                  <a:pt x="3863353" y="-15999"/>
                  <a:pt x="4116027" y="0"/>
                </a:cubicBezTo>
                <a:cubicBezTo>
                  <a:pt x="4191367" y="-17661"/>
                  <a:pt x="4246862" y="51063"/>
                  <a:pt x="4260748" y="144721"/>
                </a:cubicBezTo>
                <a:cubicBezTo>
                  <a:pt x="4288402" y="376263"/>
                  <a:pt x="4258233" y="559628"/>
                  <a:pt x="4260748" y="723587"/>
                </a:cubicBezTo>
                <a:cubicBezTo>
                  <a:pt x="4273773" y="798169"/>
                  <a:pt x="4204670" y="876067"/>
                  <a:pt x="4116027" y="868308"/>
                </a:cubicBezTo>
                <a:cubicBezTo>
                  <a:pt x="3949612" y="847879"/>
                  <a:pt x="3662423" y="870981"/>
                  <a:pt x="3493856" y="868308"/>
                </a:cubicBezTo>
                <a:cubicBezTo>
                  <a:pt x="3325289" y="865635"/>
                  <a:pt x="3158334" y="875155"/>
                  <a:pt x="2951111" y="868308"/>
                </a:cubicBezTo>
                <a:cubicBezTo>
                  <a:pt x="2743888" y="861461"/>
                  <a:pt x="2408621" y="857467"/>
                  <a:pt x="2249513" y="868308"/>
                </a:cubicBezTo>
                <a:cubicBezTo>
                  <a:pt x="2090405" y="879149"/>
                  <a:pt x="1787874" y="881338"/>
                  <a:pt x="1627342" y="868308"/>
                </a:cubicBezTo>
                <a:cubicBezTo>
                  <a:pt x="1466810" y="855278"/>
                  <a:pt x="1102363" y="836617"/>
                  <a:pt x="886031" y="868308"/>
                </a:cubicBezTo>
                <a:cubicBezTo>
                  <a:pt x="669699" y="899999"/>
                  <a:pt x="346068" y="903629"/>
                  <a:pt x="144721" y="868308"/>
                </a:cubicBezTo>
                <a:cubicBezTo>
                  <a:pt x="54548" y="871370"/>
                  <a:pt x="689" y="800401"/>
                  <a:pt x="0" y="723587"/>
                </a:cubicBezTo>
                <a:cubicBezTo>
                  <a:pt x="1896" y="537563"/>
                  <a:pt x="-10003" y="414466"/>
                  <a:pt x="0" y="144721"/>
                </a:cubicBezTo>
                <a:close/>
              </a:path>
              <a:path w="4260748" h="868308" stroke="0" extrusionOk="0">
                <a:moveTo>
                  <a:pt x="0" y="144721"/>
                </a:moveTo>
                <a:cubicBezTo>
                  <a:pt x="5059" y="57526"/>
                  <a:pt x="63838" y="7121"/>
                  <a:pt x="144721" y="0"/>
                </a:cubicBezTo>
                <a:cubicBezTo>
                  <a:pt x="420501" y="-4090"/>
                  <a:pt x="667492" y="-24035"/>
                  <a:pt x="806605" y="0"/>
                </a:cubicBezTo>
                <a:cubicBezTo>
                  <a:pt x="945718" y="24035"/>
                  <a:pt x="1249835" y="-6734"/>
                  <a:pt x="1547916" y="0"/>
                </a:cubicBezTo>
                <a:cubicBezTo>
                  <a:pt x="1845997" y="6734"/>
                  <a:pt x="2117680" y="14448"/>
                  <a:pt x="2289226" y="0"/>
                </a:cubicBezTo>
                <a:cubicBezTo>
                  <a:pt x="2460772" y="-14448"/>
                  <a:pt x="2773430" y="-29965"/>
                  <a:pt x="2911398" y="0"/>
                </a:cubicBezTo>
                <a:cubicBezTo>
                  <a:pt x="3049366" y="29965"/>
                  <a:pt x="3788497" y="51066"/>
                  <a:pt x="4116027" y="0"/>
                </a:cubicBezTo>
                <a:cubicBezTo>
                  <a:pt x="4191714" y="5879"/>
                  <a:pt x="4276636" y="61447"/>
                  <a:pt x="4260748" y="144721"/>
                </a:cubicBezTo>
                <a:cubicBezTo>
                  <a:pt x="4252007" y="407730"/>
                  <a:pt x="4257722" y="443007"/>
                  <a:pt x="4260748" y="723587"/>
                </a:cubicBezTo>
                <a:cubicBezTo>
                  <a:pt x="4258971" y="814041"/>
                  <a:pt x="4201970" y="882093"/>
                  <a:pt x="4116027" y="868308"/>
                </a:cubicBezTo>
                <a:cubicBezTo>
                  <a:pt x="3918087" y="844664"/>
                  <a:pt x="3779057" y="894202"/>
                  <a:pt x="3493856" y="868308"/>
                </a:cubicBezTo>
                <a:cubicBezTo>
                  <a:pt x="3208655" y="842414"/>
                  <a:pt x="3135986" y="873745"/>
                  <a:pt x="2871684" y="868308"/>
                </a:cubicBezTo>
                <a:cubicBezTo>
                  <a:pt x="2607382" y="862871"/>
                  <a:pt x="2425587" y="896719"/>
                  <a:pt x="2130374" y="868308"/>
                </a:cubicBezTo>
                <a:cubicBezTo>
                  <a:pt x="1835161" y="839898"/>
                  <a:pt x="1774050" y="891196"/>
                  <a:pt x="1468490" y="868308"/>
                </a:cubicBezTo>
                <a:cubicBezTo>
                  <a:pt x="1162930" y="845420"/>
                  <a:pt x="1029339" y="884483"/>
                  <a:pt x="727179" y="868308"/>
                </a:cubicBezTo>
                <a:cubicBezTo>
                  <a:pt x="425019" y="852133"/>
                  <a:pt x="313800" y="894461"/>
                  <a:pt x="144721" y="868308"/>
                </a:cubicBezTo>
                <a:cubicBezTo>
                  <a:pt x="66935" y="853936"/>
                  <a:pt x="11762" y="806537"/>
                  <a:pt x="0" y="723587"/>
                </a:cubicBezTo>
                <a:cubicBezTo>
                  <a:pt x="-19875" y="462503"/>
                  <a:pt x="26611" y="294877"/>
                  <a:pt x="0" y="14472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مايكروسوفت </a:t>
            </a:r>
            <a:r>
              <a:rPr lang="ar-EG" b="1" dirty="0">
                <a:solidFill>
                  <a:schemeClr val="accent3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مخاطر التكنولوجية</a:t>
            </a:r>
            <a:endParaRPr lang="en-US" b="1" u="sng" dirty="0">
              <a:solidFill>
                <a:schemeClr val="accent3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314909-DF38-869E-AAB0-B11858DD34EA}"/>
              </a:ext>
            </a:extLst>
          </p:cNvPr>
          <p:cNvSpPr/>
          <p:nvPr/>
        </p:nvSpPr>
        <p:spPr>
          <a:xfrm>
            <a:off x="8896187" y="4512678"/>
            <a:ext cx="2319876" cy="751769"/>
          </a:xfrm>
          <a:prstGeom prst="roundRect">
            <a:avLst/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FF0000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قطاع الطاقة</a:t>
            </a:r>
            <a:endParaRPr lang="en-US" dirty="0">
              <a:solidFill>
                <a:srgbClr val="FF0000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25EDF5-4FFC-0750-8E94-D4D73B70DD8A}"/>
              </a:ext>
            </a:extLst>
          </p:cNvPr>
          <p:cNvSpPr/>
          <p:nvPr/>
        </p:nvSpPr>
        <p:spPr>
          <a:xfrm>
            <a:off x="4676557" y="3945627"/>
            <a:ext cx="4009917" cy="868308"/>
          </a:xfrm>
          <a:custGeom>
            <a:avLst/>
            <a:gdLst>
              <a:gd name="connsiteX0" fmla="*/ 0 w 4009917"/>
              <a:gd name="connsiteY0" fmla="*/ 144721 h 868308"/>
              <a:gd name="connsiteX1" fmla="*/ 144721 w 4009917"/>
              <a:gd name="connsiteY1" fmla="*/ 0 h 868308"/>
              <a:gd name="connsiteX2" fmla="*/ 690391 w 4009917"/>
              <a:gd name="connsiteY2" fmla="*/ 0 h 868308"/>
              <a:gd name="connsiteX3" fmla="*/ 1384879 w 4009917"/>
              <a:gd name="connsiteY3" fmla="*/ 0 h 868308"/>
              <a:gd name="connsiteX4" fmla="*/ 1930549 w 4009917"/>
              <a:gd name="connsiteY4" fmla="*/ 0 h 868308"/>
              <a:gd name="connsiteX5" fmla="*/ 2476219 w 4009917"/>
              <a:gd name="connsiteY5" fmla="*/ 0 h 868308"/>
              <a:gd name="connsiteX6" fmla="*/ 3133503 w 4009917"/>
              <a:gd name="connsiteY6" fmla="*/ 0 h 868308"/>
              <a:gd name="connsiteX7" fmla="*/ 3865196 w 4009917"/>
              <a:gd name="connsiteY7" fmla="*/ 0 h 868308"/>
              <a:gd name="connsiteX8" fmla="*/ 4009917 w 4009917"/>
              <a:gd name="connsiteY8" fmla="*/ 144721 h 868308"/>
              <a:gd name="connsiteX9" fmla="*/ 4009917 w 4009917"/>
              <a:gd name="connsiteY9" fmla="*/ 723587 h 868308"/>
              <a:gd name="connsiteX10" fmla="*/ 3865196 w 4009917"/>
              <a:gd name="connsiteY10" fmla="*/ 868308 h 868308"/>
              <a:gd name="connsiteX11" fmla="*/ 3282322 w 4009917"/>
              <a:gd name="connsiteY11" fmla="*/ 868308 h 868308"/>
              <a:gd name="connsiteX12" fmla="*/ 2773857 w 4009917"/>
              <a:gd name="connsiteY12" fmla="*/ 868308 h 868308"/>
              <a:gd name="connsiteX13" fmla="*/ 2116573 w 4009917"/>
              <a:gd name="connsiteY13" fmla="*/ 868308 h 868308"/>
              <a:gd name="connsiteX14" fmla="*/ 1533698 w 4009917"/>
              <a:gd name="connsiteY14" fmla="*/ 868308 h 868308"/>
              <a:gd name="connsiteX15" fmla="*/ 839210 w 4009917"/>
              <a:gd name="connsiteY15" fmla="*/ 868308 h 868308"/>
              <a:gd name="connsiteX16" fmla="*/ 144721 w 4009917"/>
              <a:gd name="connsiteY16" fmla="*/ 868308 h 868308"/>
              <a:gd name="connsiteX17" fmla="*/ 0 w 4009917"/>
              <a:gd name="connsiteY17" fmla="*/ 723587 h 868308"/>
              <a:gd name="connsiteX18" fmla="*/ 0 w 4009917"/>
              <a:gd name="connsiteY18" fmla="*/ 144721 h 86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09917" h="868308" fill="none" extrusionOk="0">
                <a:moveTo>
                  <a:pt x="0" y="144721"/>
                </a:moveTo>
                <a:cubicBezTo>
                  <a:pt x="-10583" y="63756"/>
                  <a:pt x="81652" y="-8287"/>
                  <a:pt x="144721" y="0"/>
                </a:cubicBezTo>
                <a:cubicBezTo>
                  <a:pt x="346695" y="-12097"/>
                  <a:pt x="564497" y="-22627"/>
                  <a:pt x="690391" y="0"/>
                </a:cubicBezTo>
                <a:cubicBezTo>
                  <a:pt x="816285" y="22627"/>
                  <a:pt x="1146868" y="30860"/>
                  <a:pt x="1384879" y="0"/>
                </a:cubicBezTo>
                <a:cubicBezTo>
                  <a:pt x="1622890" y="-30860"/>
                  <a:pt x="1768828" y="23655"/>
                  <a:pt x="1930549" y="0"/>
                </a:cubicBezTo>
                <a:cubicBezTo>
                  <a:pt x="2092270" y="-23655"/>
                  <a:pt x="2300489" y="6074"/>
                  <a:pt x="2476219" y="0"/>
                </a:cubicBezTo>
                <a:cubicBezTo>
                  <a:pt x="2651949" y="-6074"/>
                  <a:pt x="2814684" y="-4059"/>
                  <a:pt x="3133503" y="0"/>
                </a:cubicBezTo>
                <a:cubicBezTo>
                  <a:pt x="3452322" y="4059"/>
                  <a:pt x="3648556" y="-32459"/>
                  <a:pt x="3865196" y="0"/>
                </a:cubicBezTo>
                <a:cubicBezTo>
                  <a:pt x="3940536" y="-17661"/>
                  <a:pt x="3996031" y="51063"/>
                  <a:pt x="4009917" y="144721"/>
                </a:cubicBezTo>
                <a:cubicBezTo>
                  <a:pt x="4037571" y="376263"/>
                  <a:pt x="4007402" y="559628"/>
                  <a:pt x="4009917" y="723587"/>
                </a:cubicBezTo>
                <a:cubicBezTo>
                  <a:pt x="4022942" y="798169"/>
                  <a:pt x="3953839" y="876067"/>
                  <a:pt x="3865196" y="868308"/>
                </a:cubicBezTo>
                <a:cubicBezTo>
                  <a:pt x="3698731" y="857809"/>
                  <a:pt x="3474395" y="845294"/>
                  <a:pt x="3282322" y="868308"/>
                </a:cubicBezTo>
                <a:cubicBezTo>
                  <a:pt x="3090249" y="891322"/>
                  <a:pt x="2907702" y="869310"/>
                  <a:pt x="2773857" y="868308"/>
                </a:cubicBezTo>
                <a:cubicBezTo>
                  <a:pt x="2640012" y="867306"/>
                  <a:pt x="2439226" y="896120"/>
                  <a:pt x="2116573" y="868308"/>
                </a:cubicBezTo>
                <a:cubicBezTo>
                  <a:pt x="1793920" y="840496"/>
                  <a:pt x="1668240" y="856501"/>
                  <a:pt x="1533698" y="868308"/>
                </a:cubicBezTo>
                <a:cubicBezTo>
                  <a:pt x="1399156" y="880115"/>
                  <a:pt x="1132683" y="839443"/>
                  <a:pt x="839210" y="868308"/>
                </a:cubicBezTo>
                <a:cubicBezTo>
                  <a:pt x="545737" y="897173"/>
                  <a:pt x="315135" y="885568"/>
                  <a:pt x="144721" y="868308"/>
                </a:cubicBezTo>
                <a:cubicBezTo>
                  <a:pt x="54548" y="871370"/>
                  <a:pt x="689" y="800401"/>
                  <a:pt x="0" y="723587"/>
                </a:cubicBezTo>
                <a:cubicBezTo>
                  <a:pt x="1896" y="537563"/>
                  <a:pt x="-10003" y="414466"/>
                  <a:pt x="0" y="144721"/>
                </a:cubicBezTo>
                <a:close/>
              </a:path>
              <a:path w="4009917" h="868308" stroke="0" extrusionOk="0">
                <a:moveTo>
                  <a:pt x="0" y="144721"/>
                </a:moveTo>
                <a:cubicBezTo>
                  <a:pt x="5059" y="57526"/>
                  <a:pt x="63838" y="7121"/>
                  <a:pt x="144721" y="0"/>
                </a:cubicBezTo>
                <a:cubicBezTo>
                  <a:pt x="340348" y="-30895"/>
                  <a:pt x="470137" y="-3343"/>
                  <a:pt x="764800" y="0"/>
                </a:cubicBezTo>
                <a:cubicBezTo>
                  <a:pt x="1059463" y="3343"/>
                  <a:pt x="1239530" y="-17745"/>
                  <a:pt x="1459289" y="0"/>
                </a:cubicBezTo>
                <a:cubicBezTo>
                  <a:pt x="1679048" y="17745"/>
                  <a:pt x="1912460" y="-16272"/>
                  <a:pt x="2153777" y="0"/>
                </a:cubicBezTo>
                <a:cubicBezTo>
                  <a:pt x="2395094" y="16272"/>
                  <a:pt x="2465772" y="22"/>
                  <a:pt x="2736652" y="0"/>
                </a:cubicBezTo>
                <a:cubicBezTo>
                  <a:pt x="3007532" y="-22"/>
                  <a:pt x="3438815" y="-44232"/>
                  <a:pt x="3865196" y="0"/>
                </a:cubicBezTo>
                <a:cubicBezTo>
                  <a:pt x="3940883" y="5879"/>
                  <a:pt x="4025805" y="61447"/>
                  <a:pt x="4009917" y="144721"/>
                </a:cubicBezTo>
                <a:cubicBezTo>
                  <a:pt x="4001176" y="407730"/>
                  <a:pt x="4006891" y="443007"/>
                  <a:pt x="4009917" y="723587"/>
                </a:cubicBezTo>
                <a:cubicBezTo>
                  <a:pt x="4008140" y="814041"/>
                  <a:pt x="3951139" y="882093"/>
                  <a:pt x="3865196" y="868308"/>
                </a:cubicBezTo>
                <a:cubicBezTo>
                  <a:pt x="3650402" y="891470"/>
                  <a:pt x="3433466" y="852227"/>
                  <a:pt x="3282322" y="868308"/>
                </a:cubicBezTo>
                <a:cubicBezTo>
                  <a:pt x="3131178" y="884389"/>
                  <a:pt x="2902000" y="894591"/>
                  <a:pt x="2699447" y="868308"/>
                </a:cubicBezTo>
                <a:cubicBezTo>
                  <a:pt x="2496895" y="842025"/>
                  <a:pt x="2315393" y="835787"/>
                  <a:pt x="2004959" y="868308"/>
                </a:cubicBezTo>
                <a:cubicBezTo>
                  <a:pt x="1694525" y="900829"/>
                  <a:pt x="1626712" y="884392"/>
                  <a:pt x="1384879" y="868308"/>
                </a:cubicBezTo>
                <a:cubicBezTo>
                  <a:pt x="1143046" y="852224"/>
                  <a:pt x="1023533" y="834459"/>
                  <a:pt x="690391" y="868308"/>
                </a:cubicBezTo>
                <a:cubicBezTo>
                  <a:pt x="357249" y="902157"/>
                  <a:pt x="338746" y="884990"/>
                  <a:pt x="144721" y="868308"/>
                </a:cubicBezTo>
                <a:cubicBezTo>
                  <a:pt x="66935" y="853936"/>
                  <a:pt x="11762" y="806537"/>
                  <a:pt x="0" y="723587"/>
                </a:cubicBezTo>
                <a:cubicBezTo>
                  <a:pt x="-19875" y="462503"/>
                  <a:pt x="26611" y="294877"/>
                  <a:pt x="0" y="14472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إكسون موبيل </a:t>
            </a:r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مخاطر البيئية</a:t>
            </a:r>
            <a:endParaRPr lang="en-US" b="1" u="sng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018255-2EB1-A17C-E14E-848445667606}"/>
              </a:ext>
            </a:extLst>
          </p:cNvPr>
          <p:cNvSpPr/>
          <p:nvPr/>
        </p:nvSpPr>
        <p:spPr>
          <a:xfrm>
            <a:off x="4066551" y="5192355"/>
            <a:ext cx="4716417" cy="751769"/>
          </a:xfrm>
          <a:custGeom>
            <a:avLst/>
            <a:gdLst>
              <a:gd name="connsiteX0" fmla="*/ 0 w 4716417"/>
              <a:gd name="connsiteY0" fmla="*/ 125297 h 751769"/>
              <a:gd name="connsiteX1" fmla="*/ 125297 w 4716417"/>
              <a:gd name="connsiteY1" fmla="*/ 0 h 751769"/>
              <a:gd name="connsiteX2" fmla="*/ 763272 w 4716417"/>
              <a:gd name="connsiteY2" fmla="*/ 0 h 751769"/>
              <a:gd name="connsiteX3" fmla="*/ 1311930 w 4716417"/>
              <a:gd name="connsiteY3" fmla="*/ 0 h 751769"/>
              <a:gd name="connsiteX4" fmla="*/ 1994563 w 4716417"/>
              <a:gd name="connsiteY4" fmla="*/ 0 h 751769"/>
              <a:gd name="connsiteX5" fmla="*/ 2677196 w 4716417"/>
              <a:gd name="connsiteY5" fmla="*/ 0 h 751769"/>
              <a:gd name="connsiteX6" fmla="*/ 3359829 w 4716417"/>
              <a:gd name="connsiteY6" fmla="*/ 0 h 751769"/>
              <a:gd name="connsiteX7" fmla="*/ 3908487 w 4716417"/>
              <a:gd name="connsiteY7" fmla="*/ 0 h 751769"/>
              <a:gd name="connsiteX8" fmla="*/ 4591120 w 4716417"/>
              <a:gd name="connsiteY8" fmla="*/ 0 h 751769"/>
              <a:gd name="connsiteX9" fmla="*/ 4716417 w 4716417"/>
              <a:gd name="connsiteY9" fmla="*/ 125297 h 751769"/>
              <a:gd name="connsiteX10" fmla="*/ 4716417 w 4716417"/>
              <a:gd name="connsiteY10" fmla="*/ 626472 h 751769"/>
              <a:gd name="connsiteX11" fmla="*/ 4591120 w 4716417"/>
              <a:gd name="connsiteY11" fmla="*/ 751769 h 751769"/>
              <a:gd name="connsiteX12" fmla="*/ 4042462 w 4716417"/>
              <a:gd name="connsiteY12" fmla="*/ 751769 h 751769"/>
              <a:gd name="connsiteX13" fmla="*/ 3315171 w 4716417"/>
              <a:gd name="connsiteY13" fmla="*/ 751769 h 751769"/>
              <a:gd name="connsiteX14" fmla="*/ 2587879 w 4716417"/>
              <a:gd name="connsiteY14" fmla="*/ 751769 h 751769"/>
              <a:gd name="connsiteX15" fmla="*/ 1949905 w 4716417"/>
              <a:gd name="connsiteY15" fmla="*/ 751769 h 751769"/>
              <a:gd name="connsiteX16" fmla="*/ 1356588 w 4716417"/>
              <a:gd name="connsiteY16" fmla="*/ 751769 h 751769"/>
              <a:gd name="connsiteX17" fmla="*/ 763272 w 4716417"/>
              <a:gd name="connsiteY17" fmla="*/ 751769 h 751769"/>
              <a:gd name="connsiteX18" fmla="*/ 125297 w 4716417"/>
              <a:gd name="connsiteY18" fmla="*/ 751769 h 751769"/>
              <a:gd name="connsiteX19" fmla="*/ 0 w 4716417"/>
              <a:gd name="connsiteY19" fmla="*/ 626472 h 751769"/>
              <a:gd name="connsiteX20" fmla="*/ 0 w 4716417"/>
              <a:gd name="connsiteY20" fmla="*/ 125297 h 75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16417" h="751769" fill="none" extrusionOk="0">
                <a:moveTo>
                  <a:pt x="0" y="125297"/>
                </a:moveTo>
                <a:cubicBezTo>
                  <a:pt x="11068" y="61548"/>
                  <a:pt x="56673" y="9277"/>
                  <a:pt x="125297" y="0"/>
                </a:cubicBezTo>
                <a:cubicBezTo>
                  <a:pt x="297815" y="29570"/>
                  <a:pt x="451107" y="-9368"/>
                  <a:pt x="763272" y="0"/>
                </a:cubicBezTo>
                <a:cubicBezTo>
                  <a:pt x="1075437" y="9368"/>
                  <a:pt x="1046518" y="-7895"/>
                  <a:pt x="1311930" y="0"/>
                </a:cubicBezTo>
                <a:cubicBezTo>
                  <a:pt x="1577342" y="7895"/>
                  <a:pt x="1724647" y="20832"/>
                  <a:pt x="1994563" y="0"/>
                </a:cubicBezTo>
                <a:cubicBezTo>
                  <a:pt x="2264479" y="-20832"/>
                  <a:pt x="2523963" y="21289"/>
                  <a:pt x="2677196" y="0"/>
                </a:cubicBezTo>
                <a:cubicBezTo>
                  <a:pt x="2830429" y="-21289"/>
                  <a:pt x="3176897" y="8257"/>
                  <a:pt x="3359829" y="0"/>
                </a:cubicBezTo>
                <a:cubicBezTo>
                  <a:pt x="3542761" y="-8257"/>
                  <a:pt x="3751177" y="-12709"/>
                  <a:pt x="3908487" y="0"/>
                </a:cubicBezTo>
                <a:cubicBezTo>
                  <a:pt x="4065797" y="12709"/>
                  <a:pt x="4361634" y="14713"/>
                  <a:pt x="4591120" y="0"/>
                </a:cubicBezTo>
                <a:cubicBezTo>
                  <a:pt x="4672472" y="-4987"/>
                  <a:pt x="4718435" y="57893"/>
                  <a:pt x="4716417" y="125297"/>
                </a:cubicBezTo>
                <a:cubicBezTo>
                  <a:pt x="4699632" y="255120"/>
                  <a:pt x="4726865" y="386348"/>
                  <a:pt x="4716417" y="626472"/>
                </a:cubicBezTo>
                <a:cubicBezTo>
                  <a:pt x="4717073" y="693417"/>
                  <a:pt x="4651593" y="757731"/>
                  <a:pt x="4591120" y="751769"/>
                </a:cubicBezTo>
                <a:cubicBezTo>
                  <a:pt x="4377944" y="747449"/>
                  <a:pt x="4299837" y="767219"/>
                  <a:pt x="4042462" y="751769"/>
                </a:cubicBezTo>
                <a:cubicBezTo>
                  <a:pt x="3785087" y="736319"/>
                  <a:pt x="3602492" y="756011"/>
                  <a:pt x="3315171" y="751769"/>
                </a:cubicBezTo>
                <a:cubicBezTo>
                  <a:pt x="3027850" y="747527"/>
                  <a:pt x="2947827" y="745383"/>
                  <a:pt x="2587879" y="751769"/>
                </a:cubicBezTo>
                <a:cubicBezTo>
                  <a:pt x="2227931" y="758155"/>
                  <a:pt x="2106109" y="748758"/>
                  <a:pt x="1949905" y="751769"/>
                </a:cubicBezTo>
                <a:cubicBezTo>
                  <a:pt x="1793701" y="754780"/>
                  <a:pt x="1524688" y="755859"/>
                  <a:pt x="1356588" y="751769"/>
                </a:cubicBezTo>
                <a:cubicBezTo>
                  <a:pt x="1188488" y="747679"/>
                  <a:pt x="1016004" y="742181"/>
                  <a:pt x="763272" y="751769"/>
                </a:cubicBezTo>
                <a:cubicBezTo>
                  <a:pt x="510540" y="761357"/>
                  <a:pt x="442480" y="775946"/>
                  <a:pt x="125297" y="751769"/>
                </a:cubicBezTo>
                <a:cubicBezTo>
                  <a:pt x="50482" y="744368"/>
                  <a:pt x="3429" y="703822"/>
                  <a:pt x="0" y="626472"/>
                </a:cubicBezTo>
                <a:cubicBezTo>
                  <a:pt x="1553" y="499103"/>
                  <a:pt x="6005" y="267356"/>
                  <a:pt x="0" y="125297"/>
                </a:cubicBezTo>
                <a:close/>
              </a:path>
              <a:path w="4716417" h="751769" stroke="0" extrusionOk="0">
                <a:moveTo>
                  <a:pt x="0" y="125297"/>
                </a:moveTo>
                <a:cubicBezTo>
                  <a:pt x="1287" y="54248"/>
                  <a:pt x="54437" y="12365"/>
                  <a:pt x="125297" y="0"/>
                </a:cubicBezTo>
                <a:cubicBezTo>
                  <a:pt x="281215" y="-24453"/>
                  <a:pt x="616985" y="31679"/>
                  <a:pt x="763272" y="0"/>
                </a:cubicBezTo>
                <a:cubicBezTo>
                  <a:pt x="909559" y="-31679"/>
                  <a:pt x="1324952" y="-31855"/>
                  <a:pt x="1490563" y="0"/>
                </a:cubicBezTo>
                <a:cubicBezTo>
                  <a:pt x="1656174" y="31855"/>
                  <a:pt x="1933752" y="-25980"/>
                  <a:pt x="2217854" y="0"/>
                </a:cubicBezTo>
                <a:cubicBezTo>
                  <a:pt x="2501956" y="25980"/>
                  <a:pt x="2624046" y="14099"/>
                  <a:pt x="2811171" y="0"/>
                </a:cubicBezTo>
                <a:cubicBezTo>
                  <a:pt x="2998296" y="-14099"/>
                  <a:pt x="3332687" y="18921"/>
                  <a:pt x="3493803" y="0"/>
                </a:cubicBezTo>
                <a:cubicBezTo>
                  <a:pt x="3654919" y="-18921"/>
                  <a:pt x="4341953" y="53754"/>
                  <a:pt x="4591120" y="0"/>
                </a:cubicBezTo>
                <a:cubicBezTo>
                  <a:pt x="4649425" y="-2794"/>
                  <a:pt x="4712684" y="53329"/>
                  <a:pt x="4716417" y="125297"/>
                </a:cubicBezTo>
                <a:cubicBezTo>
                  <a:pt x="4693963" y="293435"/>
                  <a:pt x="4729222" y="420856"/>
                  <a:pt x="4716417" y="626472"/>
                </a:cubicBezTo>
                <a:cubicBezTo>
                  <a:pt x="4720540" y="702105"/>
                  <a:pt x="4656792" y="767855"/>
                  <a:pt x="4591120" y="751769"/>
                </a:cubicBezTo>
                <a:cubicBezTo>
                  <a:pt x="4313071" y="733255"/>
                  <a:pt x="4189015" y="731504"/>
                  <a:pt x="3997804" y="751769"/>
                </a:cubicBezTo>
                <a:cubicBezTo>
                  <a:pt x="3806593" y="772034"/>
                  <a:pt x="3518305" y="741461"/>
                  <a:pt x="3270512" y="751769"/>
                </a:cubicBezTo>
                <a:cubicBezTo>
                  <a:pt x="3022719" y="762077"/>
                  <a:pt x="2783188" y="720296"/>
                  <a:pt x="2632538" y="751769"/>
                </a:cubicBezTo>
                <a:cubicBezTo>
                  <a:pt x="2481888" y="783242"/>
                  <a:pt x="2149486" y="755728"/>
                  <a:pt x="1905246" y="751769"/>
                </a:cubicBezTo>
                <a:cubicBezTo>
                  <a:pt x="1661006" y="747810"/>
                  <a:pt x="1479427" y="748715"/>
                  <a:pt x="1356588" y="751769"/>
                </a:cubicBezTo>
                <a:cubicBezTo>
                  <a:pt x="1233749" y="754823"/>
                  <a:pt x="827140" y="724961"/>
                  <a:pt x="673955" y="751769"/>
                </a:cubicBezTo>
                <a:cubicBezTo>
                  <a:pt x="520770" y="778577"/>
                  <a:pt x="381920" y="737836"/>
                  <a:pt x="125297" y="751769"/>
                </a:cubicBezTo>
                <a:cubicBezTo>
                  <a:pt x="62891" y="742859"/>
                  <a:pt x="8391" y="697279"/>
                  <a:pt x="0" y="626472"/>
                </a:cubicBezTo>
                <a:cubicBezTo>
                  <a:pt x="1008" y="377748"/>
                  <a:pt x="20534" y="250008"/>
                  <a:pt x="0" y="12529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شيفرون </a:t>
            </a:r>
            <a:r>
              <a:rPr lang="ar-EG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مخاطر السوق والبيئية</a:t>
            </a:r>
            <a:endParaRPr lang="en-US" b="1" u="sng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7970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4" grpId="0" animBg="1"/>
      <p:bldP spid="6" grpId="0" animBg="1"/>
      <p:bldP spid="5" grpId="0" animBg="1"/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3742</TotalTime>
  <Words>1465</Words>
  <Application>Microsoft Office PowerPoint</Application>
  <PresentationFormat>Widescreen</PresentationFormat>
  <Paragraphs>210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Cairo</vt:lpstr>
      <vt:lpstr>Cairo SemiBold</vt:lpstr>
      <vt:lpstr>Calibri</vt:lpstr>
      <vt:lpstr>Calibri Light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كورس التداول للمبتدأين From A to Z</dc:title>
  <dc:creator>Eslam.salman</dc:creator>
  <cp:lastModifiedBy>Eslam Salman</cp:lastModifiedBy>
  <cp:revision>353</cp:revision>
  <dcterms:created xsi:type="dcterms:W3CDTF">2023-04-11T21:53:46Z</dcterms:created>
  <dcterms:modified xsi:type="dcterms:W3CDTF">2024-08-02T19:28:31Z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2024-08-02T08:46:42Z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2b29c1fa-7876-4f3c-aef0-5a8bd02b7b3e</vt:lpwstr>
  </property>
  <property fmtid="{D5CDD505-2E9C-101B-9397-08002B2CF9AE}" pid="7" name="MSIP_Label_defa4170-0d19-0005-0004-bc88714345d2_ActionId">
    <vt:lpwstr>d7550d90-d3cb-4937-aada-1f81f19f18e3</vt:lpwstr>
  </property>
  <property fmtid="{D5CDD505-2E9C-101B-9397-08002B2CF9AE}" pid="8" name="MSIP_Label_defa4170-0d19-0005-0004-bc88714345d2_ContentBits">
    <vt:lpwstr>0</vt:lpwstr>
  </property>
</Properties>
</file>